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57" r:id="rId2"/>
    <p:sldId id="351" r:id="rId3"/>
    <p:sldId id="299" r:id="rId4"/>
    <p:sldId id="342" r:id="rId5"/>
    <p:sldId id="258" r:id="rId6"/>
    <p:sldId id="267" r:id="rId7"/>
    <p:sldId id="298" r:id="rId8"/>
    <p:sldId id="260" r:id="rId9"/>
    <p:sldId id="271" r:id="rId10"/>
    <p:sldId id="272" r:id="rId11"/>
    <p:sldId id="261" r:id="rId12"/>
    <p:sldId id="264" r:id="rId13"/>
    <p:sldId id="265" r:id="rId14"/>
    <p:sldId id="266" r:id="rId15"/>
    <p:sldId id="268" r:id="rId16"/>
    <p:sldId id="270" r:id="rId17"/>
    <p:sldId id="359" r:id="rId18"/>
    <p:sldId id="345" r:id="rId19"/>
    <p:sldId id="360" r:id="rId20"/>
    <p:sldId id="361" r:id="rId21"/>
    <p:sldId id="269" r:id="rId22"/>
    <p:sldId id="277" r:id="rId23"/>
    <p:sldId id="278" r:id="rId24"/>
    <p:sldId id="362" r:id="rId25"/>
    <p:sldId id="279" r:id="rId26"/>
    <p:sldId id="276" r:id="rId27"/>
    <p:sldId id="280" r:id="rId28"/>
    <p:sldId id="281" r:id="rId29"/>
    <p:sldId id="285" r:id="rId30"/>
    <p:sldId id="284" r:id="rId31"/>
    <p:sldId id="283" r:id="rId32"/>
    <p:sldId id="275" r:id="rId33"/>
    <p:sldId id="288" r:id="rId34"/>
    <p:sldId id="289" r:id="rId35"/>
    <p:sldId id="290" r:id="rId36"/>
    <p:sldId id="291" r:id="rId37"/>
    <p:sldId id="293" r:id="rId38"/>
    <p:sldId id="294" r:id="rId39"/>
    <p:sldId id="273" r:id="rId40"/>
    <p:sldId id="297" r:id="rId41"/>
    <p:sldId id="341" r:id="rId42"/>
    <p:sldId id="346" r:id="rId43"/>
    <p:sldId id="363" r:id="rId44"/>
    <p:sldId id="364" r:id="rId45"/>
    <p:sldId id="300" r:id="rId46"/>
    <p:sldId id="353" r:id="rId47"/>
    <p:sldId id="365" r:id="rId48"/>
    <p:sldId id="352" r:id="rId49"/>
    <p:sldId id="304" r:id="rId50"/>
    <p:sldId id="303" r:id="rId51"/>
    <p:sldId id="305" r:id="rId52"/>
    <p:sldId id="388" r:id="rId53"/>
    <p:sldId id="367" r:id="rId54"/>
    <p:sldId id="301" r:id="rId55"/>
    <p:sldId id="306" r:id="rId56"/>
    <p:sldId id="302" r:id="rId57"/>
    <p:sldId id="310" r:id="rId58"/>
    <p:sldId id="312" r:id="rId59"/>
    <p:sldId id="354" r:id="rId60"/>
    <p:sldId id="355" r:id="rId61"/>
    <p:sldId id="356" r:id="rId62"/>
    <p:sldId id="319" r:id="rId63"/>
    <p:sldId id="322" r:id="rId64"/>
    <p:sldId id="323" r:id="rId65"/>
    <p:sldId id="327" r:id="rId66"/>
    <p:sldId id="328" r:id="rId67"/>
    <p:sldId id="320" r:id="rId68"/>
    <p:sldId id="324" r:id="rId69"/>
    <p:sldId id="325" r:id="rId70"/>
    <p:sldId id="326" r:id="rId71"/>
    <p:sldId id="385" r:id="rId72"/>
    <p:sldId id="332" r:id="rId73"/>
    <p:sldId id="337" r:id="rId74"/>
    <p:sldId id="336" r:id="rId75"/>
    <p:sldId id="335" r:id="rId76"/>
    <p:sldId id="334" r:id="rId77"/>
    <p:sldId id="333" r:id="rId78"/>
    <p:sldId id="338" r:id="rId79"/>
    <p:sldId id="329" r:id="rId80"/>
    <p:sldId id="357" r:id="rId81"/>
    <p:sldId id="369" r:id="rId82"/>
    <p:sldId id="368" r:id="rId83"/>
    <p:sldId id="371" r:id="rId84"/>
    <p:sldId id="370" r:id="rId85"/>
    <p:sldId id="375" r:id="rId86"/>
    <p:sldId id="374" r:id="rId87"/>
    <p:sldId id="376" r:id="rId88"/>
    <p:sldId id="339" r:id="rId89"/>
    <p:sldId id="379" r:id="rId90"/>
    <p:sldId id="377" r:id="rId91"/>
    <p:sldId id="378" r:id="rId92"/>
    <p:sldId id="380" r:id="rId93"/>
    <p:sldId id="381" r:id="rId94"/>
    <p:sldId id="382" r:id="rId95"/>
    <p:sldId id="391" r:id="rId96"/>
    <p:sldId id="392" r:id="rId97"/>
    <p:sldId id="386" r:id="rId98"/>
    <p:sldId id="373" r:id="rId99"/>
    <p:sldId id="383" r:id="rId100"/>
    <p:sldId id="384" r:id="rId101"/>
    <p:sldId id="387" r:id="rId102"/>
    <p:sldId id="389" r:id="rId103"/>
    <p:sldId id="318"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FFFFFF"/>
    <a:srgbClr val="F2F2F2"/>
    <a:srgbClr val="F5F4F4"/>
    <a:srgbClr val="70AD47"/>
    <a:srgbClr val="2C8858"/>
    <a:srgbClr val="1C7FB6"/>
    <a:srgbClr val="DA2E70"/>
    <a:srgbClr val="E22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0549" autoAdjust="0"/>
  </p:normalViewPr>
  <p:slideViewPr>
    <p:cSldViewPr snapToGrid="0">
      <p:cViewPr varScale="1">
        <p:scale>
          <a:sx n="98" d="100"/>
          <a:sy n="98" d="100"/>
        </p:scale>
        <p:origin x="101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EF5754-7EFF-41C6-9538-015CB40C76A0}" type="datetimeFigureOut">
              <a:rPr lang="en-AU" smtClean="0"/>
              <a:t>14/02/2024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A2CAE5-274C-49C6-929D-A51B40BD0CA4}" type="slidenum">
              <a:rPr lang="en-AU" smtClean="0"/>
              <a:t>‹#›</a:t>
            </a:fld>
            <a:endParaRPr lang="en-AU"/>
          </a:p>
        </p:txBody>
      </p:sp>
    </p:spTree>
    <p:extLst>
      <p:ext uri="{BB962C8B-B14F-4D97-AF65-F5344CB8AC3E}">
        <p14:creationId xmlns:p14="http://schemas.microsoft.com/office/powerpoint/2010/main" val="4115996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that during filtering you forgot a very important step</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14</a:t>
            </a:fld>
            <a:endParaRPr lang="en-AU"/>
          </a:p>
        </p:txBody>
      </p:sp>
    </p:spTree>
    <p:extLst>
      <p:ext uri="{BB962C8B-B14F-4D97-AF65-F5344CB8AC3E}">
        <p14:creationId xmlns:p14="http://schemas.microsoft.com/office/powerpoint/2010/main" val="963108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Amphibians, fish and reptiles have both sex determination systems (depending on the species). </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24</a:t>
            </a:fld>
            <a:endParaRPr lang="en-AU"/>
          </a:p>
        </p:txBody>
      </p:sp>
    </p:spTree>
    <p:extLst>
      <p:ext uri="{BB962C8B-B14F-4D97-AF65-F5344CB8AC3E}">
        <p14:creationId xmlns:p14="http://schemas.microsoft.com/office/powerpoint/2010/main" val="3184797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kinds of sex-linked loci. And I will explain them using the ZW sex determination system.</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25</a:t>
            </a:fld>
            <a:endParaRPr lang="en-AU"/>
          </a:p>
        </p:txBody>
      </p:sp>
    </p:spTree>
    <p:extLst>
      <p:ext uri="{BB962C8B-B14F-4D97-AF65-F5344CB8AC3E}">
        <p14:creationId xmlns:p14="http://schemas.microsoft.com/office/powerpoint/2010/main" val="1030601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W-linked loci are those that are found only in the W-chromosome.</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26</a:t>
            </a:fld>
            <a:endParaRPr lang="en-AU"/>
          </a:p>
        </p:txBody>
      </p:sp>
    </p:spTree>
    <p:extLst>
      <p:ext uri="{BB962C8B-B14F-4D97-AF65-F5344CB8AC3E}">
        <p14:creationId xmlns:p14="http://schemas.microsoft.com/office/powerpoint/2010/main" val="1302529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sequenced and genotyped, you find that they are usually present (or called) in females, but missing in males.</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27</a:t>
            </a:fld>
            <a:endParaRPr lang="en-AU"/>
          </a:p>
        </p:txBody>
      </p:sp>
    </p:spTree>
    <p:extLst>
      <p:ext uri="{BB962C8B-B14F-4D97-AF65-F5344CB8AC3E}">
        <p14:creationId xmlns:p14="http://schemas.microsoft.com/office/powerpoint/2010/main" val="1211327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plot the proportion of F in which you called a particular locus versus</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28</a:t>
            </a:fld>
            <a:endParaRPr lang="en-AU"/>
          </a:p>
        </p:txBody>
      </p:sp>
    </p:spTree>
    <p:extLst>
      <p:ext uri="{BB962C8B-B14F-4D97-AF65-F5344CB8AC3E}">
        <p14:creationId xmlns:p14="http://schemas.microsoft.com/office/powerpoint/2010/main" val="4091461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versus the proportion of males in which you called the same locus, you will find that W-linked loci are</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29</a:t>
            </a:fld>
            <a:endParaRPr lang="en-AU"/>
          </a:p>
        </p:txBody>
      </p:sp>
    </p:spTree>
    <p:extLst>
      <p:ext uri="{BB962C8B-B14F-4D97-AF65-F5344CB8AC3E}">
        <p14:creationId xmlns:p14="http://schemas.microsoft.com/office/powerpoint/2010/main" val="3945103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here: called in pretty much all females but basically in no male (except for genotyping errors). On the contrary, AUTOSOMAL loci, are called in </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30</a:t>
            </a:fld>
            <a:endParaRPr lang="en-AU"/>
          </a:p>
        </p:txBody>
      </p:sp>
    </p:spTree>
    <p:extLst>
      <p:ext uri="{BB962C8B-B14F-4D97-AF65-F5344CB8AC3E}">
        <p14:creationId xmlns:p14="http://schemas.microsoft.com/office/powerpoint/2010/main" val="90304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Roughly the same proportion of M and F. </a:t>
            </a:r>
          </a:p>
          <a:p>
            <a:endParaRPr lang="en-US" dirty="0"/>
          </a:p>
          <a:p>
            <a:r>
              <a:rPr lang="en-US" dirty="0"/>
              <a:t>The next type of sex-linked loci is</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31</a:t>
            </a:fld>
            <a:endParaRPr lang="en-AU"/>
          </a:p>
        </p:txBody>
      </p:sp>
    </p:spTree>
    <p:extLst>
      <p:ext uri="{BB962C8B-B14F-4D97-AF65-F5344CB8AC3E}">
        <p14:creationId xmlns:p14="http://schemas.microsoft.com/office/powerpoint/2010/main" val="3836834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 Z-linked , that as you probably guessed, are those that are found only in the Z-chromosome.</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32</a:t>
            </a:fld>
            <a:endParaRPr lang="en-AU"/>
          </a:p>
        </p:txBody>
      </p:sp>
    </p:spTree>
    <p:extLst>
      <p:ext uri="{BB962C8B-B14F-4D97-AF65-F5344CB8AC3E}">
        <p14:creationId xmlns:p14="http://schemas.microsoft.com/office/powerpoint/2010/main" val="3278499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these loci, females posses only one allele, therefore when genotyped they appear as if they were </a:t>
            </a:r>
            <a:r>
              <a:rPr lang="en-US" dirty="0" err="1"/>
              <a:t>HOMOzygous</a:t>
            </a:r>
            <a:r>
              <a:rPr lang="en-US" dirty="0"/>
              <a:t>.</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33</a:t>
            </a:fld>
            <a:endParaRPr lang="en-AU"/>
          </a:p>
        </p:txBody>
      </p:sp>
    </p:spTree>
    <p:extLst>
      <p:ext uri="{BB962C8B-B14F-4D97-AF65-F5344CB8AC3E}">
        <p14:creationId xmlns:p14="http://schemas.microsoft.com/office/powerpoint/2010/main" val="2245446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remove sex-linked loci. Like most people, you probably assumed that standard filters would get rid of them. But thoroughly removing them is crucial because</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15</a:t>
            </a:fld>
            <a:endParaRPr lang="en-AU"/>
          </a:p>
        </p:txBody>
      </p:sp>
    </p:spTree>
    <p:extLst>
      <p:ext uri="{BB962C8B-B14F-4D97-AF65-F5344CB8AC3E}">
        <p14:creationId xmlns:p14="http://schemas.microsoft.com/office/powerpoint/2010/main" val="25926854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Males, on the other hand, can be either heterozygous or homozygous.</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34</a:t>
            </a:fld>
            <a:endParaRPr lang="en-AU"/>
          </a:p>
        </p:txBody>
      </p:sp>
    </p:spTree>
    <p:extLst>
      <p:ext uri="{BB962C8B-B14F-4D97-AF65-F5344CB8AC3E}">
        <p14:creationId xmlns:p14="http://schemas.microsoft.com/office/powerpoint/2010/main" val="3705838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plotting the proportion of heterozygous females against the proportion of heterozygous males, Z-linked loci appear</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35</a:t>
            </a:fld>
            <a:endParaRPr lang="en-AU"/>
          </a:p>
        </p:txBody>
      </p:sp>
    </p:spTree>
    <p:extLst>
      <p:ext uri="{BB962C8B-B14F-4D97-AF65-F5344CB8AC3E}">
        <p14:creationId xmlns:p14="http://schemas.microsoft.com/office/powerpoint/2010/main" val="4267193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with no females being heterozygous.</a:t>
            </a:r>
          </a:p>
          <a:p>
            <a:endParaRPr lang="en-US" dirty="0"/>
          </a:p>
          <a:p>
            <a:r>
              <a:rPr lang="en-US" dirty="0"/>
              <a:t>In contrast, of course, AUTOSOMAL loci</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36</a:t>
            </a:fld>
            <a:endParaRPr lang="en-AU"/>
          </a:p>
        </p:txBody>
      </p:sp>
    </p:spTree>
    <p:extLst>
      <p:ext uri="{BB962C8B-B14F-4D97-AF65-F5344CB8AC3E}">
        <p14:creationId xmlns:p14="http://schemas.microsoft.com/office/powerpoint/2010/main" val="29646304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 no difference in heterozygosity between the sexes. Finally, we also have</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37</a:t>
            </a:fld>
            <a:endParaRPr lang="en-AU"/>
          </a:p>
        </p:txBody>
      </p:sp>
    </p:spTree>
    <p:extLst>
      <p:ext uri="{BB962C8B-B14F-4D97-AF65-F5344CB8AC3E}">
        <p14:creationId xmlns:p14="http://schemas.microsoft.com/office/powerpoint/2010/main" val="488011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gametologs. Gametologs have one allele that is found *exclusively* in the W chromosome, while the other allele can be present in either chromosome.</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38</a:t>
            </a:fld>
            <a:endParaRPr lang="en-AU"/>
          </a:p>
        </p:txBody>
      </p:sp>
    </p:spTree>
    <p:extLst>
      <p:ext uri="{BB962C8B-B14F-4D97-AF65-F5344CB8AC3E}">
        <p14:creationId xmlns:p14="http://schemas.microsoft.com/office/powerpoint/2010/main" val="11320848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all M are homozygous.</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39</a:t>
            </a:fld>
            <a:endParaRPr lang="en-AU"/>
          </a:p>
        </p:txBody>
      </p:sp>
    </p:spTree>
    <p:extLst>
      <p:ext uri="{BB962C8B-B14F-4D97-AF65-F5344CB8AC3E}">
        <p14:creationId xmlns:p14="http://schemas.microsoft.com/office/powerpoint/2010/main" val="945621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F can be homozygous or heterozygous. </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40</a:t>
            </a:fld>
            <a:endParaRPr lang="en-AU"/>
          </a:p>
        </p:txBody>
      </p:sp>
    </p:spTree>
    <p:extLst>
      <p:ext uri="{BB962C8B-B14F-4D97-AF65-F5344CB8AC3E}">
        <p14:creationId xmlns:p14="http://schemas.microsoft.com/office/powerpoint/2010/main" val="2026772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they are here, with no males being heterozygous.</a:t>
            </a:r>
            <a:endParaRPr lang="en-AU" dirty="0"/>
          </a:p>
          <a:p>
            <a:endParaRPr lang="en-US" dirty="0"/>
          </a:p>
          <a:p>
            <a:r>
              <a:rPr lang="en-US" dirty="0"/>
              <a:t>All this is the same for XY sex-determination systems, like those in mammals, just in the opposite direction.</a:t>
            </a:r>
          </a:p>
          <a:p>
            <a:endParaRPr lang="en-US" dirty="0"/>
          </a:p>
        </p:txBody>
      </p:sp>
      <p:sp>
        <p:nvSpPr>
          <p:cNvPr id="4" name="Slide Number Placeholder 3"/>
          <p:cNvSpPr>
            <a:spLocks noGrp="1"/>
          </p:cNvSpPr>
          <p:nvPr>
            <p:ph type="sldNum" sz="quarter" idx="5"/>
          </p:nvPr>
        </p:nvSpPr>
        <p:spPr/>
        <p:txBody>
          <a:bodyPr/>
          <a:lstStyle/>
          <a:p>
            <a:fld id="{3DA2CAE5-274C-49C6-929D-A51B40BD0CA4}" type="slidenum">
              <a:rPr lang="en-AU" smtClean="0"/>
              <a:t>41</a:t>
            </a:fld>
            <a:endParaRPr lang="en-AU"/>
          </a:p>
        </p:txBody>
      </p:sp>
    </p:spTree>
    <p:extLst>
      <p:ext uri="{BB962C8B-B14F-4D97-AF65-F5344CB8AC3E}">
        <p14:creationId xmlns:p14="http://schemas.microsoft.com/office/powerpoint/2010/main" val="10945593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those in mammals, just in the opposite direction.</a:t>
            </a:r>
          </a:p>
        </p:txBody>
      </p:sp>
      <p:sp>
        <p:nvSpPr>
          <p:cNvPr id="4" name="Slide Number Placeholder 3"/>
          <p:cNvSpPr>
            <a:spLocks noGrp="1"/>
          </p:cNvSpPr>
          <p:nvPr>
            <p:ph type="sldNum" sz="quarter" idx="5"/>
          </p:nvPr>
        </p:nvSpPr>
        <p:spPr/>
        <p:txBody>
          <a:bodyPr/>
          <a:lstStyle/>
          <a:p>
            <a:fld id="{3DA2CAE5-274C-49C6-929D-A51B40BD0CA4}" type="slidenum">
              <a:rPr lang="en-AU" smtClean="0"/>
              <a:t>42</a:t>
            </a:fld>
            <a:endParaRPr lang="en-AU"/>
          </a:p>
        </p:txBody>
      </p:sp>
    </p:spTree>
    <p:extLst>
      <p:ext uri="{BB962C8B-B14F-4D97-AF65-F5344CB8AC3E}">
        <p14:creationId xmlns:p14="http://schemas.microsoft.com/office/powerpoint/2010/main" val="4241371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 can you do with sex-linked loci? Remove them from your dataset in order to…</a:t>
            </a:r>
          </a:p>
        </p:txBody>
      </p:sp>
      <p:sp>
        <p:nvSpPr>
          <p:cNvPr id="4" name="Slide Number Placeholder 3"/>
          <p:cNvSpPr>
            <a:spLocks noGrp="1"/>
          </p:cNvSpPr>
          <p:nvPr>
            <p:ph type="sldNum" sz="quarter" idx="5"/>
          </p:nvPr>
        </p:nvSpPr>
        <p:spPr/>
        <p:txBody>
          <a:bodyPr/>
          <a:lstStyle/>
          <a:p>
            <a:fld id="{3DA2CAE5-274C-49C6-929D-A51B40BD0CA4}" type="slidenum">
              <a:rPr lang="en-AU" smtClean="0"/>
              <a:t>43</a:t>
            </a:fld>
            <a:endParaRPr lang="en-AU"/>
          </a:p>
        </p:txBody>
      </p:sp>
    </p:spTree>
    <p:extLst>
      <p:ext uri="{BB962C8B-B14F-4D97-AF65-F5344CB8AC3E}">
        <p14:creationId xmlns:p14="http://schemas.microsoft.com/office/powerpoint/2010/main" val="2407761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sex-linked loci. Sex linked loci are those that are found in sex chromosomes and therefore “behave” differently in males vs females. </a:t>
            </a:r>
            <a:r>
              <a:rPr lang="en-AU" dirty="0"/>
              <a:t>There are two main types of sex chromosome systems. </a:t>
            </a:r>
          </a:p>
        </p:txBody>
      </p:sp>
      <p:sp>
        <p:nvSpPr>
          <p:cNvPr id="4" name="Slide Number Placeholder 3"/>
          <p:cNvSpPr>
            <a:spLocks noGrp="1"/>
          </p:cNvSpPr>
          <p:nvPr>
            <p:ph type="sldNum" sz="quarter" idx="5"/>
          </p:nvPr>
        </p:nvSpPr>
        <p:spPr/>
        <p:txBody>
          <a:bodyPr/>
          <a:lstStyle/>
          <a:p>
            <a:fld id="{3DA2CAE5-274C-49C6-929D-A51B40BD0CA4}" type="slidenum">
              <a:rPr lang="en-AU" smtClean="0"/>
              <a:t>17</a:t>
            </a:fld>
            <a:endParaRPr lang="en-AU"/>
          </a:p>
        </p:txBody>
      </p:sp>
    </p:spTree>
    <p:extLst>
      <p:ext uri="{BB962C8B-B14F-4D97-AF65-F5344CB8AC3E}">
        <p14:creationId xmlns:p14="http://schemas.microsoft.com/office/powerpoint/2010/main" val="33424838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though? How would you remove sex-linked loci?</a:t>
            </a:r>
          </a:p>
        </p:txBody>
      </p:sp>
      <p:sp>
        <p:nvSpPr>
          <p:cNvPr id="4" name="Slide Number Placeholder 3"/>
          <p:cNvSpPr>
            <a:spLocks noGrp="1"/>
          </p:cNvSpPr>
          <p:nvPr>
            <p:ph type="sldNum" sz="quarter" idx="5"/>
          </p:nvPr>
        </p:nvSpPr>
        <p:spPr/>
        <p:txBody>
          <a:bodyPr/>
          <a:lstStyle/>
          <a:p>
            <a:fld id="{3DA2CAE5-274C-49C6-929D-A51B40BD0CA4}" type="slidenum">
              <a:rPr lang="en-AU" smtClean="0"/>
              <a:t>44</a:t>
            </a:fld>
            <a:endParaRPr lang="en-AU"/>
          </a:p>
        </p:txBody>
      </p:sp>
    </p:spTree>
    <p:extLst>
      <p:ext uri="{BB962C8B-B14F-4D97-AF65-F5344CB8AC3E}">
        <p14:creationId xmlns:p14="http://schemas.microsoft.com/office/powerpoint/2010/main" val="40278564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this is real SNPs data from a mammal population. How would you go about removing these sex-linked loci?</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45</a:t>
            </a:fld>
            <a:endParaRPr lang="en-AU"/>
          </a:p>
        </p:txBody>
      </p:sp>
    </p:spTree>
    <p:extLst>
      <p:ext uri="{BB962C8B-B14F-4D97-AF65-F5344CB8AC3E}">
        <p14:creationId xmlns:p14="http://schemas.microsoft.com/office/powerpoint/2010/main" val="790946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Manually set a threshold. That is what the previous </a:t>
            </a:r>
            <a:r>
              <a:rPr lang="en-US" dirty="0" err="1"/>
              <a:t>dartR</a:t>
            </a:r>
            <a:r>
              <a:rPr lang="en-US" dirty="0"/>
              <a:t> version would allow you to do.</a:t>
            </a:r>
          </a:p>
          <a:p>
            <a:r>
              <a:rPr lang="en-US" dirty="0"/>
              <a:t>However, there were some disadvantages. Can you think of any? Where to put the threshold</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46</a:t>
            </a:fld>
            <a:endParaRPr lang="en-AU"/>
          </a:p>
        </p:txBody>
      </p:sp>
    </p:spTree>
    <p:extLst>
      <p:ext uri="{BB962C8B-B14F-4D97-AF65-F5344CB8AC3E}">
        <p14:creationId xmlns:p14="http://schemas.microsoft.com/office/powerpoint/2010/main" val="515337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this locus? WHY? justification</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47</a:t>
            </a:fld>
            <a:endParaRPr lang="en-AU"/>
          </a:p>
        </p:txBody>
      </p:sp>
    </p:spTree>
    <p:extLst>
      <p:ext uri="{BB962C8B-B14F-4D97-AF65-F5344CB8AC3E}">
        <p14:creationId xmlns:p14="http://schemas.microsoft.com/office/powerpoint/2010/main" val="1824763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package has a new version that identifies sex-linked loci automatically. Without the user choosing thresholds</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48</a:t>
            </a:fld>
            <a:endParaRPr lang="en-AU"/>
          </a:p>
        </p:txBody>
      </p:sp>
    </p:spTree>
    <p:extLst>
      <p:ext uri="{BB962C8B-B14F-4D97-AF65-F5344CB8AC3E}">
        <p14:creationId xmlns:p14="http://schemas.microsoft.com/office/powerpoint/2010/main" val="28679563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function is called</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49</a:t>
            </a:fld>
            <a:endParaRPr lang="en-AU"/>
          </a:p>
        </p:txBody>
      </p:sp>
    </p:spTree>
    <p:extLst>
      <p:ext uri="{BB962C8B-B14F-4D97-AF65-F5344CB8AC3E}">
        <p14:creationId xmlns:p14="http://schemas.microsoft.com/office/powerpoint/2010/main" val="1822369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uses the property of autosomal loci of having this roughly 1:1 relationship in call rate and proportion of heterozygous individuals.</a:t>
            </a:r>
          </a:p>
          <a:p>
            <a:endParaRPr lang="en-US" dirty="0"/>
          </a:p>
        </p:txBody>
      </p:sp>
      <p:sp>
        <p:nvSpPr>
          <p:cNvPr id="4" name="Slide Number Placeholder 3"/>
          <p:cNvSpPr>
            <a:spLocks noGrp="1"/>
          </p:cNvSpPr>
          <p:nvPr>
            <p:ph type="sldNum" sz="quarter" idx="5"/>
          </p:nvPr>
        </p:nvSpPr>
        <p:spPr/>
        <p:txBody>
          <a:bodyPr/>
          <a:lstStyle/>
          <a:p>
            <a:fld id="{3DA2CAE5-274C-49C6-929D-A51B40BD0CA4}" type="slidenum">
              <a:rPr lang="en-AU" smtClean="0"/>
              <a:t>50</a:t>
            </a:fld>
            <a:endParaRPr lang="en-AU"/>
          </a:p>
        </p:txBody>
      </p:sp>
    </p:spTree>
    <p:extLst>
      <p:ext uri="{BB962C8B-B14F-4D97-AF65-F5344CB8AC3E}">
        <p14:creationId xmlns:p14="http://schemas.microsoft.com/office/powerpoint/2010/main" val="9543069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applies statistical tests to identify loci that significantly deviate from it. </a:t>
            </a:r>
          </a:p>
          <a:p>
            <a:r>
              <a:rPr lang="en-US" dirty="0"/>
              <a:t>The function works in 2 stages:</a:t>
            </a:r>
          </a:p>
        </p:txBody>
      </p:sp>
      <p:sp>
        <p:nvSpPr>
          <p:cNvPr id="4" name="Slide Number Placeholder 3"/>
          <p:cNvSpPr>
            <a:spLocks noGrp="1"/>
          </p:cNvSpPr>
          <p:nvPr>
            <p:ph type="sldNum" sz="quarter" idx="5"/>
          </p:nvPr>
        </p:nvSpPr>
        <p:spPr/>
        <p:txBody>
          <a:bodyPr/>
          <a:lstStyle/>
          <a:p>
            <a:fld id="{3DA2CAE5-274C-49C6-929D-A51B40BD0CA4}" type="slidenum">
              <a:rPr lang="en-AU" smtClean="0"/>
              <a:t>51</a:t>
            </a:fld>
            <a:endParaRPr lang="en-AU"/>
          </a:p>
        </p:txBody>
      </p:sp>
    </p:spTree>
    <p:extLst>
      <p:ext uri="{BB962C8B-B14F-4D97-AF65-F5344CB8AC3E}">
        <p14:creationId xmlns:p14="http://schemas.microsoft.com/office/powerpoint/2010/main" val="8180247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B19FC-AA71-EE9A-5216-827968456E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9322FB-769A-9690-1BC3-426B9EB30C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AAB595-4052-57AC-4112-BDAAE27F1743}"/>
              </a:ext>
            </a:extLst>
          </p:cNvPr>
          <p:cNvSpPr>
            <a:spLocks noGrp="1"/>
          </p:cNvSpPr>
          <p:nvPr>
            <p:ph type="body" idx="1"/>
          </p:nvPr>
        </p:nvSpPr>
        <p:spPr/>
        <p:txBody>
          <a:bodyPr/>
          <a:lstStyle/>
          <a:p>
            <a:r>
              <a:rPr lang="en-US" dirty="0"/>
              <a:t>FIRST, for each locus, it performs a Fisher’s exact test in which it checks whether the call rate of the locus depends on sex, if it does, it is classified as sex-linked. If it doesn’t, it performs a SECOND Fisher’s exact test</a:t>
            </a:r>
          </a:p>
        </p:txBody>
      </p:sp>
      <p:sp>
        <p:nvSpPr>
          <p:cNvPr id="4" name="Slide Number Placeholder 3">
            <a:extLst>
              <a:ext uri="{FF2B5EF4-FFF2-40B4-BE49-F238E27FC236}">
                <a16:creationId xmlns:a16="http://schemas.microsoft.com/office/drawing/2014/main" id="{0136D0C7-1243-2743-71D8-579AAC1AA701}"/>
              </a:ext>
            </a:extLst>
          </p:cNvPr>
          <p:cNvSpPr>
            <a:spLocks noGrp="1"/>
          </p:cNvSpPr>
          <p:nvPr>
            <p:ph type="sldNum" sz="quarter" idx="5"/>
          </p:nvPr>
        </p:nvSpPr>
        <p:spPr/>
        <p:txBody>
          <a:bodyPr/>
          <a:lstStyle/>
          <a:p>
            <a:fld id="{3DA2CAE5-274C-49C6-929D-A51B40BD0CA4}" type="slidenum">
              <a:rPr lang="en-AU" smtClean="0"/>
              <a:t>52</a:t>
            </a:fld>
            <a:endParaRPr lang="en-AU"/>
          </a:p>
        </p:txBody>
      </p:sp>
    </p:spTree>
    <p:extLst>
      <p:ext uri="{BB962C8B-B14F-4D97-AF65-F5344CB8AC3E}">
        <p14:creationId xmlns:p14="http://schemas.microsoft.com/office/powerpoint/2010/main" val="23687965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check whether the number of het individuals depends on the sex of the individuals, if it does, it is classified as sex-linked. Otherwise, the locus is considered autosomal.</a:t>
            </a:r>
          </a:p>
          <a:p>
            <a:r>
              <a:rPr lang="en-US" dirty="0"/>
              <a:t>As you may appreciate, this is a gorgeous solution, because it statistically tells you whether a locus deviates so much from the 1:1 relationship that it is statistically unlikely to be autosomal. You don’t need to set any $$$ threshold.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function is super easy to use, it requires only two things:</a:t>
            </a:r>
            <a:endParaRPr lang="en-AU" dirty="0"/>
          </a:p>
          <a:p>
            <a:endParaRPr lang="en-US" dirty="0"/>
          </a:p>
        </p:txBody>
      </p:sp>
      <p:sp>
        <p:nvSpPr>
          <p:cNvPr id="4" name="Slide Number Placeholder 3"/>
          <p:cNvSpPr>
            <a:spLocks noGrp="1"/>
          </p:cNvSpPr>
          <p:nvPr>
            <p:ph type="sldNum" sz="quarter" idx="5"/>
          </p:nvPr>
        </p:nvSpPr>
        <p:spPr/>
        <p:txBody>
          <a:bodyPr/>
          <a:lstStyle/>
          <a:p>
            <a:fld id="{3DA2CAE5-274C-49C6-929D-A51B40BD0CA4}" type="slidenum">
              <a:rPr lang="en-AU" smtClean="0"/>
              <a:t>53</a:t>
            </a:fld>
            <a:endParaRPr lang="en-AU"/>
          </a:p>
        </p:txBody>
      </p:sp>
    </p:spTree>
    <p:extLst>
      <p:ext uri="{BB962C8B-B14F-4D97-AF65-F5344CB8AC3E}">
        <p14:creationId xmlns:p14="http://schemas.microsoft.com/office/powerpoint/2010/main" val="3333091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Mammals have XY chromosomes.</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18</a:t>
            </a:fld>
            <a:endParaRPr lang="en-AU"/>
          </a:p>
        </p:txBody>
      </p:sp>
    </p:spTree>
    <p:extLst>
      <p:ext uri="{BB962C8B-B14F-4D97-AF65-F5344CB8AC3E}">
        <p14:creationId xmlns:p14="http://schemas.microsoft.com/office/powerpoint/2010/main" val="1907344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course, is the SNP data, in the form of a genlight object.</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54</a:t>
            </a:fld>
            <a:endParaRPr lang="en-AU"/>
          </a:p>
        </p:txBody>
      </p:sp>
    </p:spTree>
    <p:extLst>
      <p:ext uri="{BB962C8B-B14F-4D97-AF65-F5344CB8AC3E}">
        <p14:creationId xmlns:p14="http://schemas.microsoft.com/office/powerpoint/2010/main" val="2161409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which one specifies the sex of each individual (</a:t>
            </a:r>
            <a:r>
              <a:rPr lang="en-US" dirty="0" err="1"/>
              <a:t>ind.metrics</a:t>
            </a:r>
            <a:r>
              <a:rPr lang="en-US" dirty="0"/>
              <a:t>)</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55</a:t>
            </a:fld>
            <a:endParaRPr lang="en-AU"/>
          </a:p>
        </p:txBody>
      </p:sp>
    </p:spTree>
    <p:extLst>
      <p:ext uri="{BB962C8B-B14F-4D97-AF65-F5344CB8AC3E}">
        <p14:creationId xmlns:p14="http://schemas.microsoft.com/office/powerpoint/2010/main" val="29944839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second thing is simply to specify the sex-determination system</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56</a:t>
            </a:fld>
            <a:endParaRPr lang="en-AU"/>
          </a:p>
        </p:txBody>
      </p:sp>
    </p:spTree>
    <p:extLst>
      <p:ext uri="{BB962C8B-B14F-4D97-AF65-F5344CB8AC3E}">
        <p14:creationId xmlns:p14="http://schemas.microsoft.com/office/powerpoint/2010/main" val="586971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a:r>
            <a:r>
              <a:rPr lang="en-US" dirty="0" err="1"/>
              <a:t>tadá</a:t>
            </a:r>
            <a:r>
              <a:rPr lang="en-US" dirty="0"/>
              <a:t>! It separates the types of loci. It creates a genlight object for each type.</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57</a:t>
            </a:fld>
            <a:endParaRPr lang="en-AU"/>
          </a:p>
        </p:txBody>
      </p:sp>
    </p:spTree>
    <p:extLst>
      <p:ext uri="{BB962C8B-B14F-4D97-AF65-F5344CB8AC3E}">
        <p14:creationId xmlns:p14="http://schemas.microsoft.com/office/powerpoint/2010/main" val="12177592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Leaving the autosomal loci alone, so your final dataset goes from this, to this.</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58</a:t>
            </a:fld>
            <a:endParaRPr lang="en-AU"/>
          </a:p>
        </p:txBody>
      </p:sp>
    </p:spTree>
    <p:extLst>
      <p:ext uri="{BB962C8B-B14F-4D97-AF65-F5344CB8AC3E}">
        <p14:creationId xmlns:p14="http://schemas.microsoft.com/office/powerpoint/2010/main" val="7672652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to that.</a:t>
            </a:r>
          </a:p>
          <a:p>
            <a:r>
              <a:rPr lang="en-US" dirty="0"/>
              <a:t>Now, there is another “type” of sex-linked loci that the function identifies. We named “sex-biased”</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59</a:t>
            </a:fld>
            <a:endParaRPr lang="en-AU"/>
          </a:p>
        </p:txBody>
      </p:sp>
    </p:spTree>
    <p:extLst>
      <p:ext uri="{BB962C8B-B14F-4D97-AF65-F5344CB8AC3E}">
        <p14:creationId xmlns:p14="http://schemas.microsoft.com/office/powerpoint/2010/main" val="13947176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 is these guys that are over here. They are not W-linked loci, those are here. If you notice, these are loci that are better called in males than females. So for example,</a:t>
            </a:r>
          </a:p>
          <a:p>
            <a:r>
              <a:rPr lang="en-US" dirty="0"/>
              <a:t>They are actually Z-linked loci, and they have a call rate biased towards males because males have 2 Z chr (and females only one).</a:t>
            </a:r>
          </a:p>
          <a:p>
            <a:endParaRPr lang="en-US" dirty="0"/>
          </a:p>
          <a:p>
            <a:r>
              <a:rPr lang="en-US" dirty="0"/>
              <a:t>OK so. All this is cool. But maybe you are thinking</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60</a:t>
            </a:fld>
            <a:endParaRPr lang="en-AU"/>
          </a:p>
        </p:txBody>
      </p:sp>
    </p:spTree>
    <p:extLst>
      <p:ext uri="{BB962C8B-B14F-4D97-AF65-F5344CB8AC3E}">
        <p14:creationId xmlns:p14="http://schemas.microsoft.com/office/powerpoint/2010/main" val="18960471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Diana, I am going to apply a lot of filters any way (like read depth, MAC, missing data). Is it really necessary to use this function?</a:t>
            </a:r>
          </a:p>
          <a:p>
            <a:r>
              <a:rPr lang="en-US" dirty="0"/>
              <a:t>Does it really make any difference? </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61</a:t>
            </a:fld>
            <a:endParaRPr lang="en-AU"/>
          </a:p>
        </p:txBody>
      </p:sp>
    </p:spTree>
    <p:extLst>
      <p:ext uri="{BB962C8B-B14F-4D97-AF65-F5344CB8AC3E}">
        <p14:creationId xmlns:p14="http://schemas.microsoft.com/office/powerpoint/2010/main" val="34064997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these fair questions, we used REAL genetic data of two beloved Australian birds:</a:t>
            </a:r>
          </a:p>
          <a:p>
            <a:endParaRPr lang="en-US" dirty="0"/>
          </a:p>
          <a:p>
            <a:r>
              <a:rPr lang="en-US" dirty="0"/>
              <a:t>To each dataset, we applied two SNP filtering regimes. </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62</a:t>
            </a:fld>
            <a:endParaRPr lang="en-AU"/>
          </a:p>
        </p:txBody>
      </p:sp>
    </p:spTree>
    <p:extLst>
      <p:ext uri="{BB962C8B-B14F-4D97-AF65-F5344CB8AC3E}">
        <p14:creationId xmlns:p14="http://schemas.microsoft.com/office/powerpoint/2010/main" val="496905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incorrect one in which we applied standard filters, but we did not remove sex-linked loci.</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63</a:t>
            </a:fld>
            <a:endParaRPr lang="en-AU"/>
          </a:p>
        </p:txBody>
      </p:sp>
    </p:spTree>
    <p:extLst>
      <p:ext uri="{BB962C8B-B14F-4D97-AF65-F5344CB8AC3E}">
        <p14:creationId xmlns:p14="http://schemas.microsoft.com/office/powerpoint/2010/main" val="26225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males having an X and a Y chromosome</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19</a:t>
            </a:fld>
            <a:endParaRPr lang="en-AU"/>
          </a:p>
        </p:txBody>
      </p:sp>
    </p:spTree>
    <p:extLst>
      <p:ext uri="{BB962C8B-B14F-4D97-AF65-F5344CB8AC3E}">
        <p14:creationId xmlns:p14="http://schemas.microsoft.com/office/powerpoint/2010/main" val="11938875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one correct one in which we DID remove sex-linked loci with our function. </a:t>
            </a:r>
          </a:p>
          <a:p>
            <a:endParaRPr lang="en-US" dirty="0"/>
          </a:p>
          <a:p>
            <a:r>
              <a:rPr lang="en-US" dirty="0"/>
              <a:t>Then we asked two questions:</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64</a:t>
            </a:fld>
            <a:endParaRPr lang="en-AU"/>
          </a:p>
        </p:txBody>
      </p:sp>
    </p:spTree>
    <p:extLst>
      <p:ext uri="{BB962C8B-B14F-4D97-AF65-F5344CB8AC3E}">
        <p14:creationId xmlns:p14="http://schemas.microsoft.com/office/powerpoint/2010/main" val="21450120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by applying these two filtering regimes, one incorrect and one correct, we explored:</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65</a:t>
            </a:fld>
            <a:endParaRPr lang="en-AU"/>
          </a:p>
        </p:txBody>
      </p:sp>
    </p:spTree>
    <p:extLst>
      <p:ext uri="{BB962C8B-B14F-4D97-AF65-F5344CB8AC3E}">
        <p14:creationId xmlns:p14="http://schemas.microsoft.com/office/powerpoint/2010/main" val="7902695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that standard filters do no remove all sex-linked loci, do the unfiltered sex-linked loci affect the results of population genetic analyses?</a:t>
            </a:r>
          </a:p>
        </p:txBody>
      </p:sp>
      <p:sp>
        <p:nvSpPr>
          <p:cNvPr id="4" name="Slide Number Placeholder 3"/>
          <p:cNvSpPr>
            <a:spLocks noGrp="1"/>
          </p:cNvSpPr>
          <p:nvPr>
            <p:ph type="sldNum" sz="quarter" idx="5"/>
          </p:nvPr>
        </p:nvSpPr>
        <p:spPr/>
        <p:txBody>
          <a:bodyPr/>
          <a:lstStyle/>
          <a:p>
            <a:fld id="{3DA2CAE5-274C-49C6-929D-A51B40BD0CA4}" type="slidenum">
              <a:rPr lang="en-AU" smtClean="0"/>
              <a:t>66</a:t>
            </a:fld>
            <a:endParaRPr lang="en-AU"/>
          </a:p>
        </p:txBody>
      </p:sp>
    </p:spTree>
    <p:extLst>
      <p:ext uri="{BB962C8B-B14F-4D97-AF65-F5344CB8AC3E}">
        <p14:creationId xmlns:p14="http://schemas.microsoft.com/office/powerpoint/2010/main" val="25355151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found that standard filters are not very good at removing all types of sex-linked loci.</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67</a:t>
            </a:fld>
            <a:endParaRPr lang="en-AU"/>
          </a:p>
        </p:txBody>
      </p:sp>
    </p:spTree>
    <p:extLst>
      <p:ext uri="{BB962C8B-B14F-4D97-AF65-F5344CB8AC3E}">
        <p14:creationId xmlns:p14="http://schemas.microsoft.com/office/powerpoint/2010/main" val="12078745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depth and loci missing data filters are good at removing W-linked loci: after applying both, NO W-linked loci remained in the final datasets and that is good. BUT</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68</a:t>
            </a:fld>
            <a:endParaRPr lang="en-AU"/>
          </a:p>
        </p:txBody>
      </p:sp>
    </p:spTree>
    <p:extLst>
      <p:ext uri="{BB962C8B-B14F-4D97-AF65-F5344CB8AC3E}">
        <p14:creationId xmlns:p14="http://schemas.microsoft.com/office/powerpoint/2010/main" val="32479662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even the combination of all these standard filters was terribly inefficient at removing the other sex-linked loci. For YTH, more than half of Z-linked loci and over a third of gametologs remained. And for EYR, over 70% of Z-linked and gametologs remained.</a:t>
            </a:r>
          </a:p>
          <a:p>
            <a:endParaRPr lang="en-US" dirty="0"/>
          </a:p>
          <a:p>
            <a:r>
              <a:rPr lang="en-US" dirty="0"/>
              <a:t>This meant that of the final SNP dataset for YTH,</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69</a:t>
            </a:fld>
            <a:endParaRPr lang="en-AU"/>
          </a:p>
        </p:txBody>
      </p:sp>
    </p:spTree>
    <p:extLst>
      <p:ext uri="{BB962C8B-B14F-4D97-AF65-F5344CB8AC3E}">
        <p14:creationId xmlns:p14="http://schemas.microsoft.com/office/powerpoint/2010/main" val="7781738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5.7% were sex-linked. And 7.8 for EYR.</a:t>
            </a:r>
          </a:p>
          <a:p>
            <a:endParaRPr lang="en-US" dirty="0"/>
          </a:p>
        </p:txBody>
      </p:sp>
      <p:sp>
        <p:nvSpPr>
          <p:cNvPr id="4" name="Slide Number Placeholder 3"/>
          <p:cNvSpPr>
            <a:spLocks noGrp="1"/>
          </p:cNvSpPr>
          <p:nvPr>
            <p:ph type="sldNum" sz="quarter" idx="5"/>
          </p:nvPr>
        </p:nvSpPr>
        <p:spPr/>
        <p:txBody>
          <a:bodyPr/>
          <a:lstStyle/>
          <a:p>
            <a:fld id="{3DA2CAE5-274C-49C6-929D-A51B40BD0CA4}" type="slidenum">
              <a:rPr lang="en-AU" smtClean="0"/>
              <a:t>70</a:t>
            </a:fld>
            <a:endParaRPr lang="en-AU"/>
          </a:p>
        </p:txBody>
      </p:sp>
    </p:spTree>
    <p:extLst>
      <p:ext uri="{BB962C8B-B14F-4D97-AF65-F5344CB8AC3E}">
        <p14:creationId xmlns:p14="http://schemas.microsoft.com/office/powerpoint/2010/main" val="38048919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good, we got our first take home message. Standard filters </a:t>
            </a:r>
            <a:r>
              <a:rPr lang="en-US" dirty="0" err="1"/>
              <a:t>kinda</a:t>
            </a:r>
            <a:r>
              <a:rPr lang="en-US" dirty="0"/>
              <a:t> suck at removing sex-linked loci.</a:t>
            </a:r>
          </a:p>
          <a:p>
            <a:endParaRPr lang="en-US" dirty="0"/>
          </a:p>
          <a:p>
            <a:r>
              <a:rPr lang="en-US" dirty="0"/>
              <a:t>How does this percentage affect population genetic analyses?</a:t>
            </a:r>
            <a:endParaRPr lang="en-AU" dirty="0"/>
          </a:p>
          <a:p>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71</a:t>
            </a:fld>
            <a:endParaRPr lang="en-AU"/>
          </a:p>
        </p:txBody>
      </p:sp>
    </p:spTree>
    <p:extLst>
      <p:ext uri="{BB962C8B-B14F-4D97-AF65-F5344CB8AC3E}">
        <p14:creationId xmlns:p14="http://schemas.microsoft.com/office/powerpoint/2010/main" val="8204153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those sex-linked loci remained in the dataset, we wrongly found that female YTH were 5% less heterozygous than M. Btw, this results was statistically significant. Which could have indicated </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72</a:t>
            </a:fld>
            <a:endParaRPr lang="en-AU"/>
          </a:p>
        </p:txBody>
      </p:sp>
    </p:spTree>
    <p:extLst>
      <p:ext uri="{BB962C8B-B14F-4D97-AF65-F5344CB8AC3E}">
        <p14:creationId xmlns:p14="http://schemas.microsoft.com/office/powerpoint/2010/main" val="24108571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Females are philopatric, or that inbred males are dying, so that they suffer from stronger inbreeding depression</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73</a:t>
            </a:fld>
            <a:endParaRPr lang="en-AU"/>
          </a:p>
        </p:txBody>
      </p:sp>
    </p:spTree>
    <p:extLst>
      <p:ext uri="{BB962C8B-B14F-4D97-AF65-F5344CB8AC3E}">
        <p14:creationId xmlns:p14="http://schemas.microsoft.com/office/powerpoint/2010/main" val="2937969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females 2 X chr</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20</a:t>
            </a:fld>
            <a:endParaRPr lang="en-AU"/>
          </a:p>
        </p:txBody>
      </p:sp>
    </p:spTree>
    <p:extLst>
      <p:ext uri="{BB962C8B-B14F-4D97-AF65-F5344CB8AC3E}">
        <p14:creationId xmlns:p14="http://schemas.microsoft.com/office/powerpoint/2010/main" val="34454050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EYR, individuals appeared to be divided in two groups for each sampling location.</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74</a:t>
            </a:fld>
            <a:endParaRPr lang="en-AU"/>
          </a:p>
        </p:txBody>
      </p:sp>
    </p:spTree>
    <p:extLst>
      <p:ext uri="{BB962C8B-B14F-4D97-AF65-F5344CB8AC3E}">
        <p14:creationId xmlns:p14="http://schemas.microsoft.com/office/powerpoint/2010/main" val="27111898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could have suggested that perhaps they are</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75</a:t>
            </a:fld>
            <a:endParaRPr lang="en-AU"/>
          </a:p>
        </p:txBody>
      </p:sp>
    </p:spTree>
    <p:extLst>
      <p:ext uri="{BB962C8B-B14F-4D97-AF65-F5344CB8AC3E}">
        <p14:creationId xmlns:p14="http://schemas.microsoft.com/office/powerpoint/2010/main" val="35041898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found 91 parent-offspring pairs in YTH</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76</a:t>
            </a:fld>
            <a:endParaRPr lang="en-AU"/>
          </a:p>
        </p:txBody>
      </p:sp>
    </p:spTree>
    <p:extLst>
      <p:ext uri="{BB962C8B-B14F-4D97-AF65-F5344CB8AC3E}">
        <p14:creationId xmlns:p14="http://schemas.microsoft.com/office/powerpoint/2010/main" val="17671184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would have been used to estimate EPP, or maybe guide captive breeding or even translocations in the wild.</a:t>
            </a:r>
          </a:p>
          <a:p>
            <a:endParaRPr lang="en-US" dirty="0"/>
          </a:p>
          <a:p>
            <a:r>
              <a:rPr lang="en-US" dirty="0"/>
              <a:t>But in reality, these spurious results </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77</a:t>
            </a:fld>
            <a:endParaRPr lang="en-AU"/>
          </a:p>
        </p:txBody>
      </p:sp>
    </p:spTree>
    <p:extLst>
      <p:ext uri="{BB962C8B-B14F-4D97-AF65-F5344CB8AC3E}">
        <p14:creationId xmlns:p14="http://schemas.microsoft.com/office/powerpoint/2010/main" val="16879883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disappeared or improved, with the correct filtering regime that properly removed sex-linked loci.</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78</a:t>
            </a:fld>
            <a:endParaRPr lang="en-AU"/>
          </a:p>
        </p:txBody>
      </p:sp>
    </p:spTree>
    <p:extLst>
      <p:ext uri="{BB962C8B-B14F-4D97-AF65-F5344CB8AC3E}">
        <p14:creationId xmlns:p14="http://schemas.microsoft.com/office/powerpoint/2010/main" val="2149585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remove sex-linked loci BEFORE doing population genetic analyses. If you don’t, best case scenario is that you waste time and resources researching spurious results. Worst case scenario, you make management recommendations that may damage a wild or captive population.</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79</a:t>
            </a:fld>
            <a:endParaRPr lang="en-AU"/>
          </a:p>
        </p:txBody>
      </p:sp>
    </p:spTree>
    <p:extLst>
      <p:ext uri="{BB962C8B-B14F-4D97-AF65-F5344CB8AC3E}">
        <p14:creationId xmlns:p14="http://schemas.microsoft.com/office/powerpoint/2010/main" val="4925606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Cool. Now that was the first application of sex-linked loci. You remove them to facilitate unbiased…</a:t>
            </a:r>
          </a:p>
          <a:p>
            <a:r>
              <a:rPr lang="en-US" dirty="0"/>
              <a:t>The second thing you can do is to USE them.</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80</a:t>
            </a:fld>
            <a:endParaRPr lang="en-AU"/>
          </a:p>
        </p:txBody>
      </p:sp>
    </p:spTree>
    <p:extLst>
      <p:ext uri="{BB962C8B-B14F-4D97-AF65-F5344CB8AC3E}">
        <p14:creationId xmlns:p14="http://schemas.microsoft.com/office/powerpoint/2010/main" val="33844313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them for several things, one of them is to identify the sex of samples for which you do not know the sex.</a:t>
            </a:r>
          </a:p>
        </p:txBody>
      </p:sp>
      <p:sp>
        <p:nvSpPr>
          <p:cNvPr id="4" name="Slide Number Placeholder 3"/>
          <p:cNvSpPr>
            <a:spLocks noGrp="1"/>
          </p:cNvSpPr>
          <p:nvPr>
            <p:ph type="sldNum" sz="quarter" idx="5"/>
          </p:nvPr>
        </p:nvSpPr>
        <p:spPr/>
        <p:txBody>
          <a:bodyPr/>
          <a:lstStyle/>
          <a:p>
            <a:fld id="{3DA2CAE5-274C-49C6-929D-A51B40BD0CA4}" type="slidenum">
              <a:rPr lang="en-AU" smtClean="0"/>
              <a:t>81</a:t>
            </a:fld>
            <a:endParaRPr lang="en-AU"/>
          </a:p>
        </p:txBody>
      </p:sp>
    </p:spTree>
    <p:extLst>
      <p:ext uri="{BB962C8B-B14F-4D97-AF65-F5344CB8AC3E}">
        <p14:creationId xmlns:p14="http://schemas.microsoft.com/office/powerpoint/2010/main" val="15091104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remember, with our function, you use a </a:t>
            </a:r>
            <a:r>
              <a:rPr lang="en-US" dirty="0" err="1"/>
              <a:t>gl</a:t>
            </a:r>
            <a:r>
              <a:rPr lang="en-US" dirty="0"/>
              <a:t> object and you use their known sex to identify sex-linked loci. </a:t>
            </a:r>
          </a:p>
          <a:p>
            <a:r>
              <a:rPr lang="en-US" dirty="0"/>
              <a:t>It turns out that, you can do the opposite, you can </a:t>
            </a:r>
          </a:p>
        </p:txBody>
      </p:sp>
      <p:sp>
        <p:nvSpPr>
          <p:cNvPr id="4" name="Slide Number Placeholder 3"/>
          <p:cNvSpPr>
            <a:spLocks noGrp="1"/>
          </p:cNvSpPr>
          <p:nvPr>
            <p:ph type="sldNum" sz="quarter" idx="5"/>
          </p:nvPr>
        </p:nvSpPr>
        <p:spPr/>
        <p:txBody>
          <a:bodyPr/>
          <a:lstStyle/>
          <a:p>
            <a:fld id="{3DA2CAE5-274C-49C6-929D-A51B40BD0CA4}" type="slidenum">
              <a:rPr lang="en-AU" smtClean="0"/>
              <a:t>82</a:t>
            </a:fld>
            <a:endParaRPr lang="en-AU"/>
          </a:p>
        </p:txBody>
      </p:sp>
    </p:spTree>
    <p:extLst>
      <p:ext uri="{BB962C8B-B14F-4D97-AF65-F5344CB8AC3E}">
        <p14:creationId xmlns:p14="http://schemas.microsoft.com/office/powerpoint/2010/main" val="25904770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do the opposite and use sex-linked loci to identify the sex of individuals. For that, we created</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83</a:t>
            </a:fld>
            <a:endParaRPr lang="en-AU"/>
          </a:p>
        </p:txBody>
      </p:sp>
    </p:spTree>
    <p:extLst>
      <p:ext uri="{BB962C8B-B14F-4D97-AF65-F5344CB8AC3E}">
        <p14:creationId xmlns:p14="http://schemas.microsoft.com/office/powerpoint/2010/main" val="3940556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birds have ZW,</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21</a:t>
            </a:fld>
            <a:endParaRPr lang="en-AU"/>
          </a:p>
        </p:txBody>
      </p:sp>
    </p:spTree>
    <p:extLst>
      <p:ext uri="{BB962C8B-B14F-4D97-AF65-F5344CB8AC3E}">
        <p14:creationId xmlns:p14="http://schemas.microsoft.com/office/powerpoint/2010/main" val="36351995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 </a:t>
            </a:r>
            <a:r>
              <a:rPr lang="en-US" dirty="0" err="1"/>
              <a:t>infer.sex</a:t>
            </a:r>
            <a:r>
              <a:rPr lang="en-US" dirty="0"/>
              <a:t>.</a:t>
            </a:r>
          </a:p>
          <a:p>
            <a:r>
              <a:rPr lang="en-US" dirty="0" err="1"/>
              <a:t>Infer.sex</a:t>
            </a:r>
            <a:r>
              <a:rPr lang="en-US" dirty="0"/>
              <a:t> is a beautiful function. And the trick behind its beauty is that, most of the time, people use</a:t>
            </a:r>
          </a:p>
        </p:txBody>
      </p:sp>
      <p:sp>
        <p:nvSpPr>
          <p:cNvPr id="4" name="Slide Number Placeholder 3"/>
          <p:cNvSpPr>
            <a:spLocks noGrp="1"/>
          </p:cNvSpPr>
          <p:nvPr>
            <p:ph type="sldNum" sz="quarter" idx="5"/>
          </p:nvPr>
        </p:nvSpPr>
        <p:spPr/>
        <p:txBody>
          <a:bodyPr/>
          <a:lstStyle/>
          <a:p>
            <a:fld id="{3DA2CAE5-274C-49C6-929D-A51B40BD0CA4}" type="slidenum">
              <a:rPr lang="en-AU" smtClean="0"/>
              <a:t>84</a:t>
            </a:fld>
            <a:endParaRPr lang="en-AU"/>
          </a:p>
        </p:txBody>
      </p:sp>
    </p:spTree>
    <p:extLst>
      <p:ext uri="{BB962C8B-B14F-4D97-AF65-F5344CB8AC3E}">
        <p14:creationId xmlns:p14="http://schemas.microsoft.com/office/powerpoint/2010/main" val="31871711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type of sex-linked loci to sex individuals. BUT, infer sex, uses</a:t>
            </a:r>
          </a:p>
        </p:txBody>
      </p:sp>
      <p:sp>
        <p:nvSpPr>
          <p:cNvPr id="4" name="Slide Number Placeholder 3"/>
          <p:cNvSpPr>
            <a:spLocks noGrp="1"/>
          </p:cNvSpPr>
          <p:nvPr>
            <p:ph type="sldNum" sz="quarter" idx="5"/>
          </p:nvPr>
        </p:nvSpPr>
        <p:spPr/>
        <p:txBody>
          <a:bodyPr/>
          <a:lstStyle/>
          <a:p>
            <a:fld id="{3DA2CAE5-274C-49C6-929D-A51B40BD0CA4}" type="slidenum">
              <a:rPr lang="en-AU" smtClean="0"/>
              <a:t>85</a:t>
            </a:fld>
            <a:endParaRPr lang="en-AU"/>
          </a:p>
        </p:txBody>
      </p:sp>
    </p:spTree>
    <p:extLst>
      <p:ext uri="{BB962C8B-B14F-4D97-AF65-F5344CB8AC3E}">
        <p14:creationId xmlns:p14="http://schemas.microsoft.com/office/powerpoint/2010/main" val="221489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types of sex-linked loci to infer sex. </a:t>
            </a:r>
          </a:p>
        </p:txBody>
      </p:sp>
      <p:sp>
        <p:nvSpPr>
          <p:cNvPr id="4" name="Slide Number Placeholder 3"/>
          <p:cNvSpPr>
            <a:spLocks noGrp="1"/>
          </p:cNvSpPr>
          <p:nvPr>
            <p:ph type="sldNum" sz="quarter" idx="5"/>
          </p:nvPr>
        </p:nvSpPr>
        <p:spPr/>
        <p:txBody>
          <a:bodyPr/>
          <a:lstStyle/>
          <a:p>
            <a:fld id="{3DA2CAE5-274C-49C6-929D-A51B40BD0CA4}" type="slidenum">
              <a:rPr lang="en-AU" smtClean="0"/>
              <a:t>86</a:t>
            </a:fld>
            <a:endParaRPr lang="en-AU"/>
          </a:p>
        </p:txBody>
      </p:sp>
    </p:spTree>
    <p:extLst>
      <p:ext uri="{BB962C8B-B14F-4D97-AF65-F5344CB8AC3E}">
        <p14:creationId xmlns:p14="http://schemas.microsoft.com/office/powerpoint/2010/main" val="67262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output it gives a table that tells you, according to each type of sex-linked loci, the inferred sex of the sample. If all agree, you get a nice final assigned sex, and if they don’t, it flags it with an asterisk so that you can check it out and make a decision. </a:t>
            </a:r>
            <a:r>
              <a:rPr lang="en-US" dirty="0"/>
              <a:t>This use of all types of sex-linked loci makes the sex assignments much more robust.</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87</a:t>
            </a:fld>
            <a:endParaRPr lang="en-AU"/>
          </a:p>
        </p:txBody>
      </p:sp>
    </p:spTree>
    <p:extLst>
      <p:ext uri="{BB962C8B-B14F-4D97-AF65-F5344CB8AC3E}">
        <p14:creationId xmlns:p14="http://schemas.microsoft.com/office/powerpoint/2010/main" val="22753407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happens if I DON’T know the sex of all individuals in the dataset? What is the minimum that I require to know and how do I proceed?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 general workflow if you don’t know the sex of all individuals goes like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88</a:t>
            </a:fld>
            <a:endParaRPr lang="en-AU"/>
          </a:p>
        </p:txBody>
      </p:sp>
    </p:spTree>
    <p:extLst>
      <p:ext uri="{BB962C8B-B14F-4D97-AF65-F5344CB8AC3E}">
        <p14:creationId xmlns:p14="http://schemas.microsoft.com/office/powerpoint/2010/main" val="7931908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start with a genlight object in which at least 30 individuals have known sex: 15 males and 15 females (the </a:t>
            </a:r>
            <a:r>
              <a:rPr lang="en-US" dirty="0" err="1"/>
              <a:t>gl</a:t>
            </a:r>
            <a:r>
              <a:rPr lang="en-US" dirty="0"/>
              <a:t> can have any number of individuals). You use this as input for </a:t>
            </a:r>
            <a:r>
              <a:rPr lang="en-US" dirty="0" err="1"/>
              <a:t>filter.sex.linked</a:t>
            </a:r>
            <a:r>
              <a:rPr lang="en-US" dirty="0"/>
              <a:t>, which will</a:t>
            </a:r>
          </a:p>
        </p:txBody>
      </p:sp>
      <p:sp>
        <p:nvSpPr>
          <p:cNvPr id="4" name="Slide Number Placeholder 3"/>
          <p:cNvSpPr>
            <a:spLocks noGrp="1"/>
          </p:cNvSpPr>
          <p:nvPr>
            <p:ph type="sldNum" sz="quarter" idx="5"/>
          </p:nvPr>
        </p:nvSpPr>
        <p:spPr/>
        <p:txBody>
          <a:bodyPr/>
          <a:lstStyle/>
          <a:p>
            <a:fld id="{3DA2CAE5-274C-49C6-929D-A51B40BD0CA4}" type="slidenum">
              <a:rPr lang="en-AU" smtClean="0"/>
              <a:t>89</a:t>
            </a:fld>
            <a:endParaRPr lang="en-AU"/>
          </a:p>
        </p:txBody>
      </p:sp>
    </p:spTree>
    <p:extLst>
      <p:ext uri="{BB962C8B-B14F-4D97-AF65-F5344CB8AC3E}">
        <p14:creationId xmlns:p14="http://schemas.microsoft.com/office/powerpoint/2010/main" val="23868244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identify some sex-linked loci (NOT ALL because you don’t have the statistical power with only 30 </a:t>
            </a:r>
            <a:r>
              <a:rPr lang="en-AU" dirty="0" err="1"/>
              <a:t>inds</a:t>
            </a:r>
            <a:r>
              <a:rPr lang="en-AU" dirty="0"/>
              <a:t>). Then you use the identified sex-linked loci</a:t>
            </a:r>
          </a:p>
        </p:txBody>
      </p:sp>
      <p:sp>
        <p:nvSpPr>
          <p:cNvPr id="4" name="Slide Number Placeholder 3"/>
          <p:cNvSpPr>
            <a:spLocks noGrp="1"/>
          </p:cNvSpPr>
          <p:nvPr>
            <p:ph type="sldNum" sz="quarter" idx="5"/>
          </p:nvPr>
        </p:nvSpPr>
        <p:spPr/>
        <p:txBody>
          <a:bodyPr/>
          <a:lstStyle/>
          <a:p>
            <a:fld id="{3DA2CAE5-274C-49C6-929D-A51B40BD0CA4}" type="slidenum">
              <a:rPr lang="en-AU" smtClean="0"/>
              <a:t>90</a:t>
            </a:fld>
            <a:endParaRPr lang="en-AU"/>
          </a:p>
        </p:txBody>
      </p:sp>
    </p:spTree>
    <p:extLst>
      <p:ext uri="{BB962C8B-B14F-4D97-AF65-F5344CB8AC3E}">
        <p14:creationId xmlns:p14="http://schemas.microsoft.com/office/powerpoint/2010/main" val="25830388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input for function </a:t>
            </a:r>
            <a:r>
              <a:rPr lang="en-AU" dirty="0" err="1"/>
              <a:t>infer.sex</a:t>
            </a:r>
            <a:r>
              <a:rPr lang="en-AU" dirty="0"/>
              <a:t>, which will sex the rest of the individuals</a:t>
            </a:r>
          </a:p>
        </p:txBody>
      </p:sp>
      <p:sp>
        <p:nvSpPr>
          <p:cNvPr id="4" name="Slide Number Placeholder 3"/>
          <p:cNvSpPr>
            <a:spLocks noGrp="1"/>
          </p:cNvSpPr>
          <p:nvPr>
            <p:ph type="sldNum" sz="quarter" idx="5"/>
          </p:nvPr>
        </p:nvSpPr>
        <p:spPr/>
        <p:txBody>
          <a:bodyPr/>
          <a:lstStyle/>
          <a:p>
            <a:fld id="{3DA2CAE5-274C-49C6-929D-A51B40BD0CA4}" type="slidenum">
              <a:rPr lang="en-AU" smtClean="0"/>
              <a:t>91</a:t>
            </a:fld>
            <a:endParaRPr lang="en-AU"/>
          </a:p>
        </p:txBody>
      </p:sp>
    </p:spTree>
    <p:extLst>
      <p:ext uri="{BB962C8B-B14F-4D97-AF65-F5344CB8AC3E}">
        <p14:creationId xmlns:p14="http://schemas.microsoft.com/office/powerpoint/2010/main" val="10481542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finally, one last round of function </a:t>
            </a:r>
            <a:r>
              <a:rPr lang="en-AU" dirty="0" err="1"/>
              <a:t>filter.sex.linked</a:t>
            </a:r>
            <a:r>
              <a:rPr lang="en-AU" dirty="0"/>
              <a:t> to find ALL sex-linked loci in the dataset.</a:t>
            </a:r>
          </a:p>
        </p:txBody>
      </p:sp>
      <p:sp>
        <p:nvSpPr>
          <p:cNvPr id="4" name="Slide Number Placeholder 3"/>
          <p:cNvSpPr>
            <a:spLocks noGrp="1"/>
          </p:cNvSpPr>
          <p:nvPr>
            <p:ph type="sldNum" sz="quarter" idx="5"/>
          </p:nvPr>
        </p:nvSpPr>
        <p:spPr/>
        <p:txBody>
          <a:bodyPr/>
          <a:lstStyle/>
          <a:p>
            <a:fld id="{3DA2CAE5-274C-49C6-929D-A51B40BD0CA4}" type="slidenum">
              <a:rPr lang="en-AU" smtClean="0"/>
              <a:t>92</a:t>
            </a:fld>
            <a:endParaRPr lang="en-AU"/>
          </a:p>
        </p:txBody>
      </p:sp>
    </p:spTree>
    <p:extLst>
      <p:ext uri="{BB962C8B-B14F-4D97-AF65-F5344CB8AC3E}">
        <p14:creationId xmlns:p14="http://schemas.microsoft.com/office/powerpoint/2010/main" val="33849578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 with that, you are ready to apply all the downstream quality filters that you want.</a:t>
            </a:r>
          </a:p>
        </p:txBody>
      </p:sp>
      <p:sp>
        <p:nvSpPr>
          <p:cNvPr id="4" name="Slide Number Placeholder 3"/>
          <p:cNvSpPr>
            <a:spLocks noGrp="1"/>
          </p:cNvSpPr>
          <p:nvPr>
            <p:ph type="sldNum" sz="quarter" idx="5"/>
          </p:nvPr>
        </p:nvSpPr>
        <p:spPr/>
        <p:txBody>
          <a:bodyPr/>
          <a:lstStyle/>
          <a:p>
            <a:fld id="{3DA2CAE5-274C-49C6-929D-A51B40BD0CA4}" type="slidenum">
              <a:rPr lang="en-AU" smtClean="0"/>
              <a:t>93</a:t>
            </a:fld>
            <a:endParaRPr lang="en-AU"/>
          </a:p>
        </p:txBody>
      </p:sp>
    </p:spTree>
    <p:extLst>
      <p:ext uri="{BB962C8B-B14F-4D97-AF65-F5344CB8AC3E}">
        <p14:creationId xmlns:p14="http://schemas.microsoft.com/office/powerpoint/2010/main" val="1341382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F having a Z and a W chromosome</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22</a:t>
            </a:fld>
            <a:endParaRPr lang="en-AU"/>
          </a:p>
        </p:txBody>
      </p:sp>
    </p:spTree>
    <p:extLst>
      <p:ext uri="{BB962C8B-B14F-4D97-AF65-F5344CB8AC3E}">
        <p14:creationId xmlns:p14="http://schemas.microsoft.com/office/powerpoint/2010/main" val="22434845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Question. Why filter out sex-linked loci first? What do you think? I will give you a clue:</a:t>
            </a:r>
          </a:p>
          <a:p>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94</a:t>
            </a:fld>
            <a:endParaRPr lang="en-AU"/>
          </a:p>
        </p:txBody>
      </p:sp>
    </p:spTree>
    <p:extLst>
      <p:ext uri="{BB962C8B-B14F-4D97-AF65-F5344CB8AC3E}">
        <p14:creationId xmlns:p14="http://schemas.microsoft.com/office/powerpoint/2010/main" val="4706963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D57B5-E7B9-48EB-C4D0-880008925D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82DE05-B1FF-57DD-502C-78D4101C14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CCF9D-A6F9-587B-2083-88504356CE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real SNP data for a mammal population. This is the…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you think why you should filter out sex-linked loci first?</a:t>
            </a:r>
          </a:p>
        </p:txBody>
      </p:sp>
      <p:sp>
        <p:nvSpPr>
          <p:cNvPr id="4" name="Slide Number Placeholder 3">
            <a:extLst>
              <a:ext uri="{FF2B5EF4-FFF2-40B4-BE49-F238E27FC236}">
                <a16:creationId xmlns:a16="http://schemas.microsoft.com/office/drawing/2014/main" id="{1CCF1D51-B91B-D2FB-C8B8-D53FA314D661}"/>
              </a:ext>
            </a:extLst>
          </p:cNvPr>
          <p:cNvSpPr>
            <a:spLocks noGrp="1"/>
          </p:cNvSpPr>
          <p:nvPr>
            <p:ph type="sldNum" sz="quarter" idx="5"/>
          </p:nvPr>
        </p:nvSpPr>
        <p:spPr/>
        <p:txBody>
          <a:bodyPr/>
          <a:lstStyle/>
          <a:p>
            <a:fld id="{3DA2CAE5-274C-49C6-929D-A51B40BD0CA4}" type="slidenum">
              <a:rPr lang="en-AU" smtClean="0"/>
              <a:t>95</a:t>
            </a:fld>
            <a:endParaRPr lang="en-AU"/>
          </a:p>
        </p:txBody>
      </p:sp>
    </p:spTree>
    <p:extLst>
      <p:ext uri="{BB962C8B-B14F-4D97-AF65-F5344CB8AC3E}">
        <p14:creationId xmlns:p14="http://schemas.microsoft.com/office/powerpoint/2010/main" val="24205133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BF95A-2CD2-108C-8546-0F706E06FE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5AFAA1-4978-3A10-F41F-8CC88B2BC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55FD0A-C81A-CDA7-B03F-EB66FD27D24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these loci here, are probably Y-linked loci (absent in females). These guys here are most probably males and they have more missing data because they only have 1 X chromosome.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these loci here, are very likely sex-linked and have less read depth.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if you apply your standard filters here, you are not removing bad quality loci or individual, you are simply removing some sex-linked loci. Therefore, by removing sex-linked loci first we guarantee that the quality filters applied downstream (1) won’t unfairly remove individuals from one sex, and (2) the filters will actually remove bad-quality loci.</a:t>
            </a:r>
          </a:p>
          <a:p>
            <a:endParaRPr lang="en-AU" dirty="0"/>
          </a:p>
        </p:txBody>
      </p:sp>
      <p:sp>
        <p:nvSpPr>
          <p:cNvPr id="4" name="Slide Number Placeholder 3">
            <a:extLst>
              <a:ext uri="{FF2B5EF4-FFF2-40B4-BE49-F238E27FC236}">
                <a16:creationId xmlns:a16="http://schemas.microsoft.com/office/drawing/2014/main" id="{27D406EB-2283-2695-B910-286A30E14524}"/>
              </a:ext>
            </a:extLst>
          </p:cNvPr>
          <p:cNvSpPr>
            <a:spLocks noGrp="1"/>
          </p:cNvSpPr>
          <p:nvPr>
            <p:ph type="sldNum" sz="quarter" idx="5"/>
          </p:nvPr>
        </p:nvSpPr>
        <p:spPr/>
        <p:txBody>
          <a:bodyPr/>
          <a:lstStyle/>
          <a:p>
            <a:fld id="{3DA2CAE5-274C-49C6-929D-A51B40BD0CA4}" type="slidenum">
              <a:rPr lang="en-AU" smtClean="0"/>
              <a:t>96</a:t>
            </a:fld>
            <a:endParaRPr lang="en-AU"/>
          </a:p>
        </p:txBody>
      </p:sp>
    </p:spTree>
    <p:extLst>
      <p:ext uri="{BB962C8B-B14F-4D97-AF65-F5344CB8AC3E}">
        <p14:creationId xmlns:p14="http://schemas.microsoft.com/office/powerpoint/2010/main" val="3056764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97</a:t>
            </a:fld>
            <a:endParaRPr lang="en-AU"/>
          </a:p>
        </p:txBody>
      </p:sp>
    </p:spTree>
    <p:extLst>
      <p:ext uri="{BB962C8B-B14F-4D97-AF65-F5344CB8AC3E}">
        <p14:creationId xmlns:p14="http://schemas.microsoft.com/office/powerpoint/2010/main" val="383253368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98</a:t>
            </a:fld>
            <a:endParaRPr lang="en-AU"/>
          </a:p>
        </p:txBody>
      </p:sp>
    </p:spTree>
    <p:extLst>
      <p:ext uri="{BB962C8B-B14F-4D97-AF65-F5344CB8AC3E}">
        <p14:creationId xmlns:p14="http://schemas.microsoft.com/office/powerpoint/2010/main" val="41796144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99</a:t>
            </a:fld>
            <a:endParaRPr lang="en-AU"/>
          </a:p>
        </p:txBody>
      </p:sp>
    </p:spTree>
    <p:extLst>
      <p:ext uri="{BB962C8B-B14F-4D97-AF65-F5344CB8AC3E}">
        <p14:creationId xmlns:p14="http://schemas.microsoft.com/office/powerpoint/2010/main" val="37413378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100</a:t>
            </a:fld>
            <a:endParaRPr lang="en-AU"/>
          </a:p>
        </p:txBody>
      </p:sp>
    </p:spTree>
    <p:extLst>
      <p:ext uri="{BB962C8B-B14F-4D97-AF65-F5344CB8AC3E}">
        <p14:creationId xmlns:p14="http://schemas.microsoft.com/office/powerpoint/2010/main" val="9381185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101</a:t>
            </a:fld>
            <a:endParaRPr lang="en-AU"/>
          </a:p>
        </p:txBody>
      </p:sp>
    </p:spTree>
    <p:extLst>
      <p:ext uri="{BB962C8B-B14F-4D97-AF65-F5344CB8AC3E}">
        <p14:creationId xmlns:p14="http://schemas.microsoft.com/office/powerpoint/2010/main" val="31574062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A24AA-C19E-5577-20B1-4C068E2FD2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378EF9-C369-EBD9-59D5-2858C8D7E4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076762-97EF-30F0-B865-3EF8F90C3D8F}"/>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628687F1-F429-98D8-7B3D-EF6D4390BE55}"/>
              </a:ext>
            </a:extLst>
          </p:cNvPr>
          <p:cNvSpPr>
            <a:spLocks noGrp="1"/>
          </p:cNvSpPr>
          <p:nvPr>
            <p:ph type="sldNum" sz="quarter" idx="5"/>
          </p:nvPr>
        </p:nvSpPr>
        <p:spPr/>
        <p:txBody>
          <a:bodyPr/>
          <a:lstStyle/>
          <a:p>
            <a:fld id="{3DA2CAE5-274C-49C6-929D-A51B40BD0CA4}" type="slidenum">
              <a:rPr lang="en-AU" smtClean="0"/>
              <a:t>102</a:t>
            </a:fld>
            <a:endParaRPr lang="en-AU"/>
          </a:p>
        </p:txBody>
      </p:sp>
    </p:spTree>
    <p:extLst>
      <p:ext uri="{BB962C8B-B14F-4D97-AF65-F5344CB8AC3E}">
        <p14:creationId xmlns:p14="http://schemas.microsoft.com/office/powerpoint/2010/main" val="247598766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ind1, for example, all types of sex-linked loci indicated it is a F, so it is assigned as a female. While for ind2 not all of them did, so it is flagged as a possible female.</a:t>
            </a:r>
          </a:p>
          <a:p>
            <a:endParaRPr lang="en-US" dirty="0"/>
          </a:p>
          <a:p>
            <a:r>
              <a:rPr lang="en-US" dirty="0"/>
              <a:t>Cool, eh?</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103</a:t>
            </a:fld>
            <a:endParaRPr lang="en-AU"/>
          </a:p>
        </p:txBody>
      </p:sp>
    </p:spTree>
    <p:extLst>
      <p:ext uri="{BB962C8B-B14F-4D97-AF65-F5344CB8AC3E}">
        <p14:creationId xmlns:p14="http://schemas.microsoft.com/office/powerpoint/2010/main" val="2131113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males have 2 Z chromosomes.</a:t>
            </a:r>
            <a:endParaRPr lang="en-AU" dirty="0"/>
          </a:p>
        </p:txBody>
      </p:sp>
      <p:sp>
        <p:nvSpPr>
          <p:cNvPr id="4" name="Slide Number Placeholder 3"/>
          <p:cNvSpPr>
            <a:spLocks noGrp="1"/>
          </p:cNvSpPr>
          <p:nvPr>
            <p:ph type="sldNum" sz="quarter" idx="5"/>
          </p:nvPr>
        </p:nvSpPr>
        <p:spPr/>
        <p:txBody>
          <a:bodyPr/>
          <a:lstStyle/>
          <a:p>
            <a:fld id="{3DA2CAE5-274C-49C6-929D-A51B40BD0CA4}" type="slidenum">
              <a:rPr lang="en-AU" smtClean="0"/>
              <a:t>23</a:t>
            </a:fld>
            <a:endParaRPr lang="en-AU"/>
          </a:p>
        </p:txBody>
      </p:sp>
    </p:spTree>
    <p:extLst>
      <p:ext uri="{BB962C8B-B14F-4D97-AF65-F5344CB8AC3E}">
        <p14:creationId xmlns:p14="http://schemas.microsoft.com/office/powerpoint/2010/main" val="1834908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05462-8D6A-FE2E-42B7-5A2ACADB0A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ADFF65E7-E6A6-7FA1-A691-18035DB2FF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E3851073-AFDE-DC72-4E21-588ECAEFE78E}"/>
              </a:ext>
            </a:extLst>
          </p:cNvPr>
          <p:cNvSpPr>
            <a:spLocks noGrp="1"/>
          </p:cNvSpPr>
          <p:nvPr>
            <p:ph type="dt" sz="half" idx="10"/>
          </p:nvPr>
        </p:nvSpPr>
        <p:spPr/>
        <p:txBody>
          <a:bodyPr/>
          <a:lstStyle/>
          <a:p>
            <a:fld id="{EFFF25EF-5E4D-43B7-9299-66A2830550DA}" type="datetimeFigureOut">
              <a:rPr lang="en-AU" smtClean="0"/>
              <a:t>14/02/2024</a:t>
            </a:fld>
            <a:endParaRPr lang="en-AU"/>
          </a:p>
        </p:txBody>
      </p:sp>
      <p:sp>
        <p:nvSpPr>
          <p:cNvPr id="5" name="Footer Placeholder 4">
            <a:extLst>
              <a:ext uri="{FF2B5EF4-FFF2-40B4-BE49-F238E27FC236}">
                <a16:creationId xmlns:a16="http://schemas.microsoft.com/office/drawing/2014/main" id="{59C0967F-6BB3-59AE-FE5D-5388F5923EB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75AB842-3B1E-4838-6CCD-6DDB27B585E4}"/>
              </a:ext>
            </a:extLst>
          </p:cNvPr>
          <p:cNvSpPr>
            <a:spLocks noGrp="1"/>
          </p:cNvSpPr>
          <p:nvPr>
            <p:ph type="sldNum" sz="quarter" idx="12"/>
          </p:nvPr>
        </p:nvSpPr>
        <p:spPr/>
        <p:txBody>
          <a:bodyPr/>
          <a:lstStyle/>
          <a:p>
            <a:fld id="{B350B097-BD2C-4249-8806-83BE9D8B89E4}" type="slidenum">
              <a:rPr lang="en-AU" smtClean="0"/>
              <a:t>‹#›</a:t>
            </a:fld>
            <a:endParaRPr lang="en-AU"/>
          </a:p>
        </p:txBody>
      </p:sp>
    </p:spTree>
    <p:extLst>
      <p:ext uri="{BB962C8B-B14F-4D97-AF65-F5344CB8AC3E}">
        <p14:creationId xmlns:p14="http://schemas.microsoft.com/office/powerpoint/2010/main" val="1443593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65A89-AAEB-FB07-266B-7DF0B6F8C081}"/>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9A70F84-5682-4015-66D6-64C356EA1F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CE81C4E-8FEC-0E6D-30D5-2873B0ACC250}"/>
              </a:ext>
            </a:extLst>
          </p:cNvPr>
          <p:cNvSpPr>
            <a:spLocks noGrp="1"/>
          </p:cNvSpPr>
          <p:nvPr>
            <p:ph type="dt" sz="half" idx="10"/>
          </p:nvPr>
        </p:nvSpPr>
        <p:spPr/>
        <p:txBody>
          <a:bodyPr/>
          <a:lstStyle/>
          <a:p>
            <a:fld id="{EFFF25EF-5E4D-43B7-9299-66A2830550DA}" type="datetimeFigureOut">
              <a:rPr lang="en-AU" smtClean="0"/>
              <a:t>14/02/2024</a:t>
            </a:fld>
            <a:endParaRPr lang="en-AU"/>
          </a:p>
        </p:txBody>
      </p:sp>
      <p:sp>
        <p:nvSpPr>
          <p:cNvPr id="5" name="Footer Placeholder 4">
            <a:extLst>
              <a:ext uri="{FF2B5EF4-FFF2-40B4-BE49-F238E27FC236}">
                <a16:creationId xmlns:a16="http://schemas.microsoft.com/office/drawing/2014/main" id="{586CA48D-F06E-EC81-0458-E5C92F3CF42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89D02FA-D322-CFF5-9E47-1E5B2590669C}"/>
              </a:ext>
            </a:extLst>
          </p:cNvPr>
          <p:cNvSpPr>
            <a:spLocks noGrp="1"/>
          </p:cNvSpPr>
          <p:nvPr>
            <p:ph type="sldNum" sz="quarter" idx="12"/>
          </p:nvPr>
        </p:nvSpPr>
        <p:spPr/>
        <p:txBody>
          <a:bodyPr/>
          <a:lstStyle/>
          <a:p>
            <a:fld id="{B350B097-BD2C-4249-8806-83BE9D8B89E4}" type="slidenum">
              <a:rPr lang="en-AU" smtClean="0"/>
              <a:t>‹#›</a:t>
            </a:fld>
            <a:endParaRPr lang="en-AU"/>
          </a:p>
        </p:txBody>
      </p:sp>
    </p:spTree>
    <p:extLst>
      <p:ext uri="{BB962C8B-B14F-4D97-AF65-F5344CB8AC3E}">
        <p14:creationId xmlns:p14="http://schemas.microsoft.com/office/powerpoint/2010/main" val="912622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6FEC71-05F5-B9D4-2FBB-B94485AAB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AFD39AA-F216-4A95-7C4E-E5FFDCEEF3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BAF952C-9708-FF50-6EEC-69B86C2ED02A}"/>
              </a:ext>
            </a:extLst>
          </p:cNvPr>
          <p:cNvSpPr>
            <a:spLocks noGrp="1"/>
          </p:cNvSpPr>
          <p:nvPr>
            <p:ph type="dt" sz="half" idx="10"/>
          </p:nvPr>
        </p:nvSpPr>
        <p:spPr/>
        <p:txBody>
          <a:bodyPr/>
          <a:lstStyle/>
          <a:p>
            <a:fld id="{EFFF25EF-5E4D-43B7-9299-66A2830550DA}" type="datetimeFigureOut">
              <a:rPr lang="en-AU" smtClean="0"/>
              <a:t>14/02/2024</a:t>
            </a:fld>
            <a:endParaRPr lang="en-AU"/>
          </a:p>
        </p:txBody>
      </p:sp>
      <p:sp>
        <p:nvSpPr>
          <p:cNvPr id="5" name="Footer Placeholder 4">
            <a:extLst>
              <a:ext uri="{FF2B5EF4-FFF2-40B4-BE49-F238E27FC236}">
                <a16:creationId xmlns:a16="http://schemas.microsoft.com/office/drawing/2014/main" id="{E9E7A380-5693-C2FE-9CA6-A296BCFE1EB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61228EB-E19D-F1F8-8759-307CA00CAA31}"/>
              </a:ext>
            </a:extLst>
          </p:cNvPr>
          <p:cNvSpPr>
            <a:spLocks noGrp="1"/>
          </p:cNvSpPr>
          <p:nvPr>
            <p:ph type="sldNum" sz="quarter" idx="12"/>
          </p:nvPr>
        </p:nvSpPr>
        <p:spPr/>
        <p:txBody>
          <a:bodyPr/>
          <a:lstStyle/>
          <a:p>
            <a:fld id="{B350B097-BD2C-4249-8806-83BE9D8B89E4}" type="slidenum">
              <a:rPr lang="en-AU" smtClean="0"/>
              <a:t>‹#›</a:t>
            </a:fld>
            <a:endParaRPr lang="en-AU"/>
          </a:p>
        </p:txBody>
      </p:sp>
    </p:spTree>
    <p:extLst>
      <p:ext uri="{BB962C8B-B14F-4D97-AF65-F5344CB8AC3E}">
        <p14:creationId xmlns:p14="http://schemas.microsoft.com/office/powerpoint/2010/main" val="1190204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ACB34-36F6-BB59-E632-E2DD4D577C1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9131304-123F-0FB9-DF32-8013028E7B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DDDFC9B-6314-569F-8EF2-C6714F54B1D4}"/>
              </a:ext>
            </a:extLst>
          </p:cNvPr>
          <p:cNvSpPr>
            <a:spLocks noGrp="1"/>
          </p:cNvSpPr>
          <p:nvPr>
            <p:ph type="dt" sz="half" idx="10"/>
          </p:nvPr>
        </p:nvSpPr>
        <p:spPr/>
        <p:txBody>
          <a:bodyPr/>
          <a:lstStyle/>
          <a:p>
            <a:fld id="{EFFF25EF-5E4D-43B7-9299-66A2830550DA}" type="datetimeFigureOut">
              <a:rPr lang="en-AU" smtClean="0"/>
              <a:t>14/02/2024</a:t>
            </a:fld>
            <a:endParaRPr lang="en-AU"/>
          </a:p>
        </p:txBody>
      </p:sp>
      <p:sp>
        <p:nvSpPr>
          <p:cNvPr id="5" name="Footer Placeholder 4">
            <a:extLst>
              <a:ext uri="{FF2B5EF4-FFF2-40B4-BE49-F238E27FC236}">
                <a16:creationId xmlns:a16="http://schemas.microsoft.com/office/drawing/2014/main" id="{E2B10CAA-59EE-D208-2A9D-5A08D58DD43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12CC4F0-9000-7FB1-FB5A-B416D82842F5}"/>
              </a:ext>
            </a:extLst>
          </p:cNvPr>
          <p:cNvSpPr>
            <a:spLocks noGrp="1"/>
          </p:cNvSpPr>
          <p:nvPr>
            <p:ph type="sldNum" sz="quarter" idx="12"/>
          </p:nvPr>
        </p:nvSpPr>
        <p:spPr/>
        <p:txBody>
          <a:bodyPr/>
          <a:lstStyle/>
          <a:p>
            <a:fld id="{B350B097-BD2C-4249-8806-83BE9D8B89E4}" type="slidenum">
              <a:rPr lang="en-AU" smtClean="0"/>
              <a:t>‹#›</a:t>
            </a:fld>
            <a:endParaRPr lang="en-AU"/>
          </a:p>
        </p:txBody>
      </p:sp>
    </p:spTree>
    <p:extLst>
      <p:ext uri="{BB962C8B-B14F-4D97-AF65-F5344CB8AC3E}">
        <p14:creationId xmlns:p14="http://schemas.microsoft.com/office/powerpoint/2010/main" val="2962960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8D270-E8DE-E8CB-3194-3DA1B4250A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9D8459C5-9339-9C33-17B9-2C9E9B71FC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9FA7AF-D838-0778-9FF8-CFFF2B9DC6F3}"/>
              </a:ext>
            </a:extLst>
          </p:cNvPr>
          <p:cNvSpPr>
            <a:spLocks noGrp="1"/>
          </p:cNvSpPr>
          <p:nvPr>
            <p:ph type="dt" sz="half" idx="10"/>
          </p:nvPr>
        </p:nvSpPr>
        <p:spPr/>
        <p:txBody>
          <a:bodyPr/>
          <a:lstStyle/>
          <a:p>
            <a:fld id="{EFFF25EF-5E4D-43B7-9299-66A2830550DA}" type="datetimeFigureOut">
              <a:rPr lang="en-AU" smtClean="0"/>
              <a:t>14/02/2024</a:t>
            </a:fld>
            <a:endParaRPr lang="en-AU"/>
          </a:p>
        </p:txBody>
      </p:sp>
      <p:sp>
        <p:nvSpPr>
          <p:cNvPr id="5" name="Footer Placeholder 4">
            <a:extLst>
              <a:ext uri="{FF2B5EF4-FFF2-40B4-BE49-F238E27FC236}">
                <a16:creationId xmlns:a16="http://schemas.microsoft.com/office/drawing/2014/main" id="{597E027C-18E2-6E52-C5AD-7A86F846AF4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9C4CAF-9586-7EBD-4E27-BA2AFA4C7FAA}"/>
              </a:ext>
            </a:extLst>
          </p:cNvPr>
          <p:cNvSpPr>
            <a:spLocks noGrp="1"/>
          </p:cNvSpPr>
          <p:nvPr>
            <p:ph type="sldNum" sz="quarter" idx="12"/>
          </p:nvPr>
        </p:nvSpPr>
        <p:spPr/>
        <p:txBody>
          <a:bodyPr/>
          <a:lstStyle/>
          <a:p>
            <a:fld id="{B350B097-BD2C-4249-8806-83BE9D8B89E4}" type="slidenum">
              <a:rPr lang="en-AU" smtClean="0"/>
              <a:t>‹#›</a:t>
            </a:fld>
            <a:endParaRPr lang="en-AU"/>
          </a:p>
        </p:txBody>
      </p:sp>
    </p:spTree>
    <p:extLst>
      <p:ext uri="{BB962C8B-B14F-4D97-AF65-F5344CB8AC3E}">
        <p14:creationId xmlns:p14="http://schemas.microsoft.com/office/powerpoint/2010/main" val="889771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F208E-0531-BF84-7EFC-AEE4724B764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2320703-13A9-D2F0-96C2-94EB2CCB8E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58DF5687-2EF7-B81E-8AFB-81288FA0BA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98C6B66F-7790-7927-4EF3-234DC59D1510}"/>
              </a:ext>
            </a:extLst>
          </p:cNvPr>
          <p:cNvSpPr>
            <a:spLocks noGrp="1"/>
          </p:cNvSpPr>
          <p:nvPr>
            <p:ph type="dt" sz="half" idx="10"/>
          </p:nvPr>
        </p:nvSpPr>
        <p:spPr/>
        <p:txBody>
          <a:bodyPr/>
          <a:lstStyle/>
          <a:p>
            <a:fld id="{EFFF25EF-5E4D-43B7-9299-66A2830550DA}" type="datetimeFigureOut">
              <a:rPr lang="en-AU" smtClean="0"/>
              <a:t>14/02/2024</a:t>
            </a:fld>
            <a:endParaRPr lang="en-AU"/>
          </a:p>
        </p:txBody>
      </p:sp>
      <p:sp>
        <p:nvSpPr>
          <p:cNvPr id="6" name="Footer Placeholder 5">
            <a:extLst>
              <a:ext uri="{FF2B5EF4-FFF2-40B4-BE49-F238E27FC236}">
                <a16:creationId xmlns:a16="http://schemas.microsoft.com/office/drawing/2014/main" id="{254D8F6C-3AC6-4112-D091-C49FB1C3762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9EE578E-0451-94D0-B519-60684BAE111F}"/>
              </a:ext>
            </a:extLst>
          </p:cNvPr>
          <p:cNvSpPr>
            <a:spLocks noGrp="1"/>
          </p:cNvSpPr>
          <p:nvPr>
            <p:ph type="sldNum" sz="quarter" idx="12"/>
          </p:nvPr>
        </p:nvSpPr>
        <p:spPr/>
        <p:txBody>
          <a:bodyPr/>
          <a:lstStyle/>
          <a:p>
            <a:fld id="{B350B097-BD2C-4249-8806-83BE9D8B89E4}" type="slidenum">
              <a:rPr lang="en-AU" smtClean="0"/>
              <a:t>‹#›</a:t>
            </a:fld>
            <a:endParaRPr lang="en-AU"/>
          </a:p>
        </p:txBody>
      </p:sp>
    </p:spTree>
    <p:extLst>
      <p:ext uri="{BB962C8B-B14F-4D97-AF65-F5344CB8AC3E}">
        <p14:creationId xmlns:p14="http://schemas.microsoft.com/office/powerpoint/2010/main" val="2882535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CEB2-D5B6-04E6-93B9-03210EF63573}"/>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AA22E16-A4DC-37B9-8B5C-4FB39BA491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28B9EA-196E-AE77-61EB-250F88EE90C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F6673C6-3F7F-542A-DEC7-5A9BC2E4C8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C63562-3CAB-3FA3-FBD9-370AF8E8D5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ACB1C5E3-5D31-5B48-F715-6C625EB5B048}"/>
              </a:ext>
            </a:extLst>
          </p:cNvPr>
          <p:cNvSpPr>
            <a:spLocks noGrp="1"/>
          </p:cNvSpPr>
          <p:nvPr>
            <p:ph type="dt" sz="half" idx="10"/>
          </p:nvPr>
        </p:nvSpPr>
        <p:spPr/>
        <p:txBody>
          <a:bodyPr/>
          <a:lstStyle/>
          <a:p>
            <a:fld id="{EFFF25EF-5E4D-43B7-9299-66A2830550DA}" type="datetimeFigureOut">
              <a:rPr lang="en-AU" smtClean="0"/>
              <a:t>14/02/2024</a:t>
            </a:fld>
            <a:endParaRPr lang="en-AU"/>
          </a:p>
        </p:txBody>
      </p:sp>
      <p:sp>
        <p:nvSpPr>
          <p:cNvPr id="8" name="Footer Placeholder 7">
            <a:extLst>
              <a:ext uri="{FF2B5EF4-FFF2-40B4-BE49-F238E27FC236}">
                <a16:creationId xmlns:a16="http://schemas.microsoft.com/office/drawing/2014/main" id="{23F84823-6FCC-AC21-1456-7411C65C6009}"/>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F6602E4-C383-F610-C7DE-93513098469B}"/>
              </a:ext>
            </a:extLst>
          </p:cNvPr>
          <p:cNvSpPr>
            <a:spLocks noGrp="1"/>
          </p:cNvSpPr>
          <p:nvPr>
            <p:ph type="sldNum" sz="quarter" idx="12"/>
          </p:nvPr>
        </p:nvSpPr>
        <p:spPr/>
        <p:txBody>
          <a:bodyPr/>
          <a:lstStyle/>
          <a:p>
            <a:fld id="{B350B097-BD2C-4249-8806-83BE9D8B89E4}" type="slidenum">
              <a:rPr lang="en-AU" smtClean="0"/>
              <a:t>‹#›</a:t>
            </a:fld>
            <a:endParaRPr lang="en-AU"/>
          </a:p>
        </p:txBody>
      </p:sp>
    </p:spTree>
    <p:extLst>
      <p:ext uri="{BB962C8B-B14F-4D97-AF65-F5344CB8AC3E}">
        <p14:creationId xmlns:p14="http://schemas.microsoft.com/office/powerpoint/2010/main" val="2480784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C7EC6-FC28-CA7B-C326-C607C1DB3568}"/>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1AE0759C-EBEC-3E17-8313-9C305FBC7B8D}"/>
              </a:ext>
            </a:extLst>
          </p:cNvPr>
          <p:cNvSpPr>
            <a:spLocks noGrp="1"/>
          </p:cNvSpPr>
          <p:nvPr>
            <p:ph type="dt" sz="half" idx="10"/>
          </p:nvPr>
        </p:nvSpPr>
        <p:spPr/>
        <p:txBody>
          <a:bodyPr/>
          <a:lstStyle/>
          <a:p>
            <a:fld id="{EFFF25EF-5E4D-43B7-9299-66A2830550DA}" type="datetimeFigureOut">
              <a:rPr lang="en-AU" smtClean="0"/>
              <a:t>14/02/2024</a:t>
            </a:fld>
            <a:endParaRPr lang="en-AU"/>
          </a:p>
        </p:txBody>
      </p:sp>
      <p:sp>
        <p:nvSpPr>
          <p:cNvPr id="4" name="Footer Placeholder 3">
            <a:extLst>
              <a:ext uri="{FF2B5EF4-FFF2-40B4-BE49-F238E27FC236}">
                <a16:creationId xmlns:a16="http://schemas.microsoft.com/office/drawing/2014/main" id="{A212312E-02F7-9028-3CC6-FE426CC1DD7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7274BDF7-2487-EBA2-02E7-6FA80D70B0AE}"/>
              </a:ext>
            </a:extLst>
          </p:cNvPr>
          <p:cNvSpPr>
            <a:spLocks noGrp="1"/>
          </p:cNvSpPr>
          <p:nvPr>
            <p:ph type="sldNum" sz="quarter" idx="12"/>
          </p:nvPr>
        </p:nvSpPr>
        <p:spPr/>
        <p:txBody>
          <a:bodyPr/>
          <a:lstStyle/>
          <a:p>
            <a:fld id="{B350B097-BD2C-4249-8806-83BE9D8B89E4}" type="slidenum">
              <a:rPr lang="en-AU" smtClean="0"/>
              <a:t>‹#›</a:t>
            </a:fld>
            <a:endParaRPr lang="en-AU"/>
          </a:p>
        </p:txBody>
      </p:sp>
    </p:spTree>
    <p:extLst>
      <p:ext uri="{BB962C8B-B14F-4D97-AF65-F5344CB8AC3E}">
        <p14:creationId xmlns:p14="http://schemas.microsoft.com/office/powerpoint/2010/main" val="1624539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84CC85-D076-FEC5-8D3C-B3333953098F}"/>
              </a:ext>
            </a:extLst>
          </p:cNvPr>
          <p:cNvSpPr>
            <a:spLocks noGrp="1"/>
          </p:cNvSpPr>
          <p:nvPr>
            <p:ph type="dt" sz="half" idx="10"/>
          </p:nvPr>
        </p:nvSpPr>
        <p:spPr/>
        <p:txBody>
          <a:bodyPr/>
          <a:lstStyle/>
          <a:p>
            <a:fld id="{EFFF25EF-5E4D-43B7-9299-66A2830550DA}" type="datetimeFigureOut">
              <a:rPr lang="en-AU" smtClean="0"/>
              <a:t>14/02/2024</a:t>
            </a:fld>
            <a:endParaRPr lang="en-AU"/>
          </a:p>
        </p:txBody>
      </p:sp>
      <p:sp>
        <p:nvSpPr>
          <p:cNvPr id="3" name="Footer Placeholder 2">
            <a:extLst>
              <a:ext uri="{FF2B5EF4-FFF2-40B4-BE49-F238E27FC236}">
                <a16:creationId xmlns:a16="http://schemas.microsoft.com/office/drawing/2014/main" id="{6049E0F8-9CEC-9C9F-8D04-BE396BE5192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BE5C6D3C-CF64-6BA4-8859-48996293B08A}"/>
              </a:ext>
            </a:extLst>
          </p:cNvPr>
          <p:cNvSpPr>
            <a:spLocks noGrp="1"/>
          </p:cNvSpPr>
          <p:nvPr>
            <p:ph type="sldNum" sz="quarter" idx="12"/>
          </p:nvPr>
        </p:nvSpPr>
        <p:spPr/>
        <p:txBody>
          <a:bodyPr/>
          <a:lstStyle/>
          <a:p>
            <a:fld id="{B350B097-BD2C-4249-8806-83BE9D8B89E4}" type="slidenum">
              <a:rPr lang="en-AU" smtClean="0"/>
              <a:t>‹#›</a:t>
            </a:fld>
            <a:endParaRPr lang="en-AU"/>
          </a:p>
        </p:txBody>
      </p:sp>
    </p:spTree>
    <p:extLst>
      <p:ext uri="{BB962C8B-B14F-4D97-AF65-F5344CB8AC3E}">
        <p14:creationId xmlns:p14="http://schemas.microsoft.com/office/powerpoint/2010/main" val="4275951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DCFA-06A1-E315-B87E-A1B85EC957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E2CD30C-03F6-B355-F0FE-BD845489E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B439EC0-45CA-AC37-549B-DE5363206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A9B287-0492-9514-4885-4F642EEB980D}"/>
              </a:ext>
            </a:extLst>
          </p:cNvPr>
          <p:cNvSpPr>
            <a:spLocks noGrp="1"/>
          </p:cNvSpPr>
          <p:nvPr>
            <p:ph type="dt" sz="half" idx="10"/>
          </p:nvPr>
        </p:nvSpPr>
        <p:spPr/>
        <p:txBody>
          <a:bodyPr/>
          <a:lstStyle/>
          <a:p>
            <a:fld id="{EFFF25EF-5E4D-43B7-9299-66A2830550DA}" type="datetimeFigureOut">
              <a:rPr lang="en-AU" smtClean="0"/>
              <a:t>14/02/2024</a:t>
            </a:fld>
            <a:endParaRPr lang="en-AU"/>
          </a:p>
        </p:txBody>
      </p:sp>
      <p:sp>
        <p:nvSpPr>
          <p:cNvPr id="6" name="Footer Placeholder 5">
            <a:extLst>
              <a:ext uri="{FF2B5EF4-FFF2-40B4-BE49-F238E27FC236}">
                <a16:creationId xmlns:a16="http://schemas.microsoft.com/office/drawing/2014/main" id="{9CECB9A7-4C96-EC97-3D62-D56B2A86593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6878521B-DD84-F7C6-714F-689A950F5289}"/>
              </a:ext>
            </a:extLst>
          </p:cNvPr>
          <p:cNvSpPr>
            <a:spLocks noGrp="1"/>
          </p:cNvSpPr>
          <p:nvPr>
            <p:ph type="sldNum" sz="quarter" idx="12"/>
          </p:nvPr>
        </p:nvSpPr>
        <p:spPr/>
        <p:txBody>
          <a:bodyPr/>
          <a:lstStyle/>
          <a:p>
            <a:fld id="{B350B097-BD2C-4249-8806-83BE9D8B89E4}" type="slidenum">
              <a:rPr lang="en-AU" smtClean="0"/>
              <a:t>‹#›</a:t>
            </a:fld>
            <a:endParaRPr lang="en-AU"/>
          </a:p>
        </p:txBody>
      </p:sp>
    </p:spTree>
    <p:extLst>
      <p:ext uri="{BB962C8B-B14F-4D97-AF65-F5344CB8AC3E}">
        <p14:creationId xmlns:p14="http://schemas.microsoft.com/office/powerpoint/2010/main" val="3722341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19B8-030C-1433-88C5-66CB1F9422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E4270003-8450-932F-CC09-8BD79A6337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FA27E728-B803-3FA9-D853-27978646F6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9B1A64-AAC5-B305-586A-6C07CE5F7276}"/>
              </a:ext>
            </a:extLst>
          </p:cNvPr>
          <p:cNvSpPr>
            <a:spLocks noGrp="1"/>
          </p:cNvSpPr>
          <p:nvPr>
            <p:ph type="dt" sz="half" idx="10"/>
          </p:nvPr>
        </p:nvSpPr>
        <p:spPr/>
        <p:txBody>
          <a:bodyPr/>
          <a:lstStyle/>
          <a:p>
            <a:fld id="{EFFF25EF-5E4D-43B7-9299-66A2830550DA}" type="datetimeFigureOut">
              <a:rPr lang="en-AU" smtClean="0"/>
              <a:t>14/02/2024</a:t>
            </a:fld>
            <a:endParaRPr lang="en-AU"/>
          </a:p>
        </p:txBody>
      </p:sp>
      <p:sp>
        <p:nvSpPr>
          <p:cNvPr id="6" name="Footer Placeholder 5">
            <a:extLst>
              <a:ext uri="{FF2B5EF4-FFF2-40B4-BE49-F238E27FC236}">
                <a16:creationId xmlns:a16="http://schemas.microsoft.com/office/drawing/2014/main" id="{4C800DFC-6F4B-6682-F154-9C5ECE44505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4278559-F7BF-7589-78B2-05FD649F58CF}"/>
              </a:ext>
            </a:extLst>
          </p:cNvPr>
          <p:cNvSpPr>
            <a:spLocks noGrp="1"/>
          </p:cNvSpPr>
          <p:nvPr>
            <p:ph type="sldNum" sz="quarter" idx="12"/>
          </p:nvPr>
        </p:nvSpPr>
        <p:spPr/>
        <p:txBody>
          <a:bodyPr/>
          <a:lstStyle/>
          <a:p>
            <a:fld id="{B350B097-BD2C-4249-8806-83BE9D8B89E4}" type="slidenum">
              <a:rPr lang="en-AU" smtClean="0"/>
              <a:t>‹#›</a:t>
            </a:fld>
            <a:endParaRPr lang="en-AU"/>
          </a:p>
        </p:txBody>
      </p:sp>
    </p:spTree>
    <p:extLst>
      <p:ext uri="{BB962C8B-B14F-4D97-AF65-F5344CB8AC3E}">
        <p14:creationId xmlns:p14="http://schemas.microsoft.com/office/powerpoint/2010/main" val="856856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6F6F2-048E-D83C-C6DA-27EFE04FCC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825575F-EC15-19A5-C03E-B838BA8767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093CF7A-1F18-653D-42D6-3E6B193267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FF25EF-5E4D-43B7-9299-66A2830550DA}" type="datetimeFigureOut">
              <a:rPr lang="en-AU" smtClean="0"/>
              <a:t>14/02/2024</a:t>
            </a:fld>
            <a:endParaRPr lang="en-AU"/>
          </a:p>
        </p:txBody>
      </p:sp>
      <p:sp>
        <p:nvSpPr>
          <p:cNvPr id="5" name="Footer Placeholder 4">
            <a:extLst>
              <a:ext uri="{FF2B5EF4-FFF2-40B4-BE49-F238E27FC236}">
                <a16:creationId xmlns:a16="http://schemas.microsoft.com/office/drawing/2014/main" id="{85716A42-9E0D-06D5-4860-A0F53397C0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F1CF297-7653-2E4D-3907-A42527AB85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0B097-BD2C-4249-8806-83BE9D8B89E4}" type="slidenum">
              <a:rPr lang="en-AU" smtClean="0"/>
              <a:t>‹#›</a:t>
            </a:fld>
            <a:endParaRPr lang="en-AU"/>
          </a:p>
        </p:txBody>
      </p:sp>
    </p:spTree>
    <p:extLst>
      <p:ext uri="{BB962C8B-B14F-4D97-AF65-F5344CB8AC3E}">
        <p14:creationId xmlns:p14="http://schemas.microsoft.com/office/powerpoint/2010/main" val="25730917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5.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jpg"/></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jpg"/></Relationships>
</file>

<file path=ppt/slides/_rels/slide7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jpg"/></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jpg"/></Relationships>
</file>

<file path=ppt/slides/_rels/slide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jp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3D818D-355A-403C-6E06-1A82B0E49EEC}"/>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 name="Google Shape;207;p2">
            <a:extLst>
              <a:ext uri="{FF2B5EF4-FFF2-40B4-BE49-F238E27FC236}">
                <a16:creationId xmlns:a16="http://schemas.microsoft.com/office/drawing/2014/main" id="{64371CAC-EA79-6ED4-64AA-D9E1C82C3106}"/>
              </a:ext>
            </a:extLst>
          </p:cNvPr>
          <p:cNvPicPr preferRelativeResize="0"/>
          <p:nvPr/>
        </p:nvPicPr>
        <p:blipFill rotWithShape="1">
          <a:blip r:embed="rId2">
            <a:alphaModFix/>
          </a:blip>
          <a:srcRect/>
          <a:stretch/>
        </p:blipFill>
        <p:spPr>
          <a:xfrm>
            <a:off x="322679" y="241125"/>
            <a:ext cx="4934129" cy="966452"/>
          </a:xfrm>
          <a:prstGeom prst="rect">
            <a:avLst/>
          </a:prstGeom>
          <a:noFill/>
          <a:ln>
            <a:noFill/>
          </a:ln>
        </p:spPr>
      </p:pic>
      <p:pic>
        <p:nvPicPr>
          <p:cNvPr id="4" name="Picture 3">
            <a:extLst>
              <a:ext uri="{FF2B5EF4-FFF2-40B4-BE49-F238E27FC236}">
                <a16:creationId xmlns:a16="http://schemas.microsoft.com/office/drawing/2014/main" id="{993C6339-AD36-013E-F8DA-AE658A0F0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8874" y="295877"/>
            <a:ext cx="1592835" cy="1592835"/>
          </a:xfrm>
          <a:prstGeom prst="rect">
            <a:avLst/>
          </a:prstGeom>
        </p:spPr>
      </p:pic>
      <p:sp>
        <p:nvSpPr>
          <p:cNvPr id="7" name="Subtitle 2">
            <a:extLst>
              <a:ext uri="{FF2B5EF4-FFF2-40B4-BE49-F238E27FC236}">
                <a16:creationId xmlns:a16="http://schemas.microsoft.com/office/drawing/2014/main" id="{CA279FA3-25EB-9F7B-7B16-E8301CE79053}"/>
              </a:ext>
            </a:extLst>
          </p:cNvPr>
          <p:cNvSpPr>
            <a:spLocks noGrp="1"/>
          </p:cNvSpPr>
          <p:nvPr>
            <p:ph type="subTitle" idx="1"/>
          </p:nvPr>
        </p:nvSpPr>
        <p:spPr>
          <a:xfrm>
            <a:off x="1524000" y="4115225"/>
            <a:ext cx="9144000" cy="1655762"/>
          </a:xfrm>
        </p:spPr>
        <p:txBody>
          <a:bodyPr>
            <a:normAutofit/>
          </a:bodyPr>
          <a:lstStyle/>
          <a:p>
            <a:r>
              <a:rPr lang="en-US" dirty="0"/>
              <a:t>Diana A Robledo-Ruiz (she/her)</a:t>
            </a:r>
          </a:p>
          <a:p>
            <a:r>
              <a:rPr lang="en-AU" dirty="0" err="1"/>
              <a:t>Floriaan</a:t>
            </a:r>
            <a:r>
              <a:rPr lang="en-AU" dirty="0"/>
              <a:t> </a:t>
            </a:r>
            <a:r>
              <a:rPr lang="en-AU" dirty="0" err="1"/>
              <a:t>Devloo-Delva</a:t>
            </a:r>
            <a:r>
              <a:rPr lang="en-AU" dirty="0"/>
              <a:t> (he/him)</a:t>
            </a:r>
            <a:endParaRPr lang="en-US" dirty="0"/>
          </a:p>
        </p:txBody>
      </p:sp>
    </p:spTree>
    <p:extLst>
      <p:ext uri="{BB962C8B-B14F-4D97-AF65-F5344CB8AC3E}">
        <p14:creationId xmlns:p14="http://schemas.microsoft.com/office/powerpoint/2010/main" val="673703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08E98699-0766-FDBB-D294-4D9974A9BADE}"/>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AE5AE767-1036-1393-34F2-AF8263DB0C6F}"/>
              </a:ext>
            </a:extLst>
          </p:cNvPr>
          <p:cNvCxnSpPr>
            <a:cxnSpLocks/>
          </p:cNvCxnSpPr>
          <p:nvPr/>
        </p:nvCxnSpPr>
        <p:spPr>
          <a:xfrm>
            <a:off x="7796333" y="953824"/>
            <a:ext cx="0" cy="20266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E4E2A5-DEF3-68FD-C52A-C8F65FE135E3}"/>
              </a:ext>
            </a:extLst>
          </p:cNvPr>
          <p:cNvCxnSpPr>
            <a:cxnSpLocks/>
          </p:cNvCxnSpPr>
          <p:nvPr/>
        </p:nvCxnSpPr>
        <p:spPr>
          <a:xfrm flipH="1">
            <a:off x="7762614" y="2986356"/>
            <a:ext cx="33352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C2BC315-3F32-A335-C6CC-0501D384F4F3}"/>
              </a:ext>
            </a:extLst>
          </p:cNvPr>
          <p:cNvSpPr txBox="1"/>
          <p:nvPr/>
        </p:nvSpPr>
        <p:spPr>
          <a:xfrm rot="16200000">
            <a:off x="7224440" y="1795182"/>
            <a:ext cx="546945" cy="369332"/>
          </a:xfrm>
          <a:prstGeom prst="rect">
            <a:avLst/>
          </a:prstGeom>
          <a:noFill/>
        </p:spPr>
        <p:txBody>
          <a:bodyPr wrap="none" rtlCol="0">
            <a:spAutoFit/>
          </a:bodyPr>
          <a:lstStyle/>
          <a:p>
            <a:r>
              <a:rPr lang="en-US" b="1" dirty="0"/>
              <a:t>PC2</a:t>
            </a:r>
            <a:endParaRPr lang="en-AU" b="1" dirty="0"/>
          </a:p>
        </p:txBody>
      </p:sp>
      <p:sp>
        <p:nvSpPr>
          <p:cNvPr id="21" name="TextBox 20">
            <a:extLst>
              <a:ext uri="{FF2B5EF4-FFF2-40B4-BE49-F238E27FC236}">
                <a16:creationId xmlns:a16="http://schemas.microsoft.com/office/drawing/2014/main" id="{8FAFEE7C-E100-21E6-929B-0D4E6BC88178}"/>
              </a:ext>
            </a:extLst>
          </p:cNvPr>
          <p:cNvSpPr txBox="1"/>
          <p:nvPr/>
        </p:nvSpPr>
        <p:spPr>
          <a:xfrm>
            <a:off x="9221271" y="3150855"/>
            <a:ext cx="546945" cy="369332"/>
          </a:xfrm>
          <a:prstGeom prst="rect">
            <a:avLst/>
          </a:prstGeom>
          <a:noFill/>
        </p:spPr>
        <p:txBody>
          <a:bodyPr wrap="none" rtlCol="0">
            <a:spAutoFit/>
          </a:bodyPr>
          <a:lstStyle/>
          <a:p>
            <a:r>
              <a:rPr lang="en-US" b="1" dirty="0"/>
              <a:t>PC1</a:t>
            </a:r>
            <a:endParaRPr lang="en-AU" b="1" dirty="0"/>
          </a:p>
        </p:txBody>
      </p:sp>
      <p:sp>
        <p:nvSpPr>
          <p:cNvPr id="22" name="Oval 21">
            <a:extLst>
              <a:ext uri="{FF2B5EF4-FFF2-40B4-BE49-F238E27FC236}">
                <a16:creationId xmlns:a16="http://schemas.microsoft.com/office/drawing/2014/main" id="{9FBB40E0-411D-6F09-A2BA-A0BADE7E90AB}"/>
              </a:ext>
            </a:extLst>
          </p:cNvPr>
          <p:cNvSpPr/>
          <p:nvPr/>
        </p:nvSpPr>
        <p:spPr>
          <a:xfrm>
            <a:off x="8510405" y="1556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8BE8DD0F-706B-0C0D-15DB-963AF8D1E376}"/>
              </a:ext>
            </a:extLst>
          </p:cNvPr>
          <p:cNvSpPr/>
          <p:nvPr/>
        </p:nvSpPr>
        <p:spPr>
          <a:xfrm>
            <a:off x="8772220" y="1412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48F3F9D9-8620-D032-1DDA-449826681DA7}"/>
              </a:ext>
            </a:extLst>
          </p:cNvPr>
          <p:cNvSpPr/>
          <p:nvPr/>
        </p:nvSpPr>
        <p:spPr>
          <a:xfrm>
            <a:off x="8638275" y="133726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B344D5D9-DFFB-0D51-4F83-325F22B229BD}"/>
              </a:ext>
            </a:extLst>
          </p:cNvPr>
          <p:cNvSpPr/>
          <p:nvPr/>
        </p:nvSpPr>
        <p:spPr>
          <a:xfrm>
            <a:off x="8844220" y="11877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5D270FEC-7020-F743-155C-D47EEA02FF68}"/>
              </a:ext>
            </a:extLst>
          </p:cNvPr>
          <p:cNvSpPr/>
          <p:nvPr/>
        </p:nvSpPr>
        <p:spPr>
          <a:xfrm>
            <a:off x="9189353" y="17085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680ACE97-38A4-6CCA-6352-6EC41370A8C5}"/>
              </a:ext>
            </a:extLst>
          </p:cNvPr>
          <p:cNvSpPr/>
          <p:nvPr/>
        </p:nvSpPr>
        <p:spPr>
          <a:xfrm>
            <a:off x="9077271" y="157185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7EEC83B9-5C1B-984A-C165-D943825CA5AD}"/>
              </a:ext>
            </a:extLst>
          </p:cNvPr>
          <p:cNvSpPr/>
          <p:nvPr/>
        </p:nvSpPr>
        <p:spPr>
          <a:xfrm>
            <a:off x="9430248" y="167675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130E6F34-C5EC-B64D-7142-905E340E57D4}"/>
              </a:ext>
            </a:extLst>
          </p:cNvPr>
          <p:cNvSpPr/>
          <p:nvPr/>
        </p:nvSpPr>
        <p:spPr>
          <a:xfrm>
            <a:off x="9644137" y="1509313"/>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7F2960CE-B2C8-A6AA-8189-5298510D6F8C}"/>
              </a:ext>
            </a:extLst>
          </p:cNvPr>
          <p:cNvSpPr/>
          <p:nvPr/>
        </p:nvSpPr>
        <p:spPr>
          <a:xfrm>
            <a:off x="9624216" y="160475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498E777E-90DF-8730-4CB2-BF107D768B13}"/>
              </a:ext>
            </a:extLst>
          </p:cNvPr>
          <p:cNvSpPr/>
          <p:nvPr/>
        </p:nvSpPr>
        <p:spPr>
          <a:xfrm>
            <a:off x="9991420" y="1412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1BF36728-8D20-68F3-5B18-E4F8CC6BC1B7}"/>
              </a:ext>
            </a:extLst>
          </p:cNvPr>
          <p:cNvSpPr/>
          <p:nvPr/>
        </p:nvSpPr>
        <p:spPr>
          <a:xfrm>
            <a:off x="9491102" y="135543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299242A8-92D7-46E8-1441-829DD62D2EFF}"/>
              </a:ext>
            </a:extLst>
          </p:cNvPr>
          <p:cNvSpPr/>
          <p:nvPr/>
        </p:nvSpPr>
        <p:spPr>
          <a:xfrm>
            <a:off x="9445529" y="14901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0D12B45E-281C-7A3E-BA08-367CE18C687D}"/>
              </a:ext>
            </a:extLst>
          </p:cNvPr>
          <p:cNvSpPr/>
          <p:nvPr/>
        </p:nvSpPr>
        <p:spPr>
          <a:xfrm>
            <a:off x="10147142" y="128343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864DB924-7B96-A322-2A4C-396B4AFFC217}"/>
              </a:ext>
            </a:extLst>
          </p:cNvPr>
          <p:cNvSpPr/>
          <p:nvPr/>
        </p:nvSpPr>
        <p:spPr>
          <a:xfrm>
            <a:off x="10226356" y="136567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DC61DD77-4B89-F1FB-331C-C95AC9F7226A}"/>
              </a:ext>
            </a:extLst>
          </p:cNvPr>
          <p:cNvSpPr/>
          <p:nvPr/>
        </p:nvSpPr>
        <p:spPr>
          <a:xfrm>
            <a:off x="9888353" y="160475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CD5F04D4-9615-9FDC-6051-C3ED7EFF2138}"/>
              </a:ext>
            </a:extLst>
          </p:cNvPr>
          <p:cNvSpPr/>
          <p:nvPr/>
        </p:nvSpPr>
        <p:spPr>
          <a:xfrm>
            <a:off x="8177158" y="1412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8E9A918-14D9-EA50-B5E5-509993E6C264}"/>
              </a:ext>
            </a:extLst>
          </p:cNvPr>
          <p:cNvSpPr/>
          <p:nvPr/>
        </p:nvSpPr>
        <p:spPr>
          <a:xfrm>
            <a:off x="10158961" y="1556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7DE65BA7-CFFA-B7D1-F763-2DFF46961F2A}"/>
              </a:ext>
            </a:extLst>
          </p:cNvPr>
          <p:cNvSpPr/>
          <p:nvPr/>
        </p:nvSpPr>
        <p:spPr>
          <a:xfrm>
            <a:off x="10591360" y="14901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2E2D4FC0-6C11-E1CD-6FC9-9AA5E47758A8}"/>
              </a:ext>
            </a:extLst>
          </p:cNvPr>
          <p:cNvSpPr/>
          <p:nvPr/>
        </p:nvSpPr>
        <p:spPr>
          <a:xfrm>
            <a:off x="10686901" y="140311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D17FAC54-6921-5D73-C929-D1CA4C969649}"/>
              </a:ext>
            </a:extLst>
          </p:cNvPr>
          <p:cNvSpPr/>
          <p:nvPr/>
        </p:nvSpPr>
        <p:spPr>
          <a:xfrm>
            <a:off x="8447977" y="2552678"/>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50A48F29-8280-9BF5-3A2A-F66896B175AA}"/>
              </a:ext>
            </a:extLst>
          </p:cNvPr>
          <p:cNvSpPr/>
          <p:nvPr/>
        </p:nvSpPr>
        <p:spPr>
          <a:xfrm>
            <a:off x="8831932" y="238394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A0865237-10B4-AE97-D4FB-A242D310941C}"/>
              </a:ext>
            </a:extLst>
          </p:cNvPr>
          <p:cNvSpPr/>
          <p:nvPr/>
        </p:nvSpPr>
        <p:spPr>
          <a:xfrm>
            <a:off x="8610928" y="231808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a:extLst>
              <a:ext uri="{FF2B5EF4-FFF2-40B4-BE49-F238E27FC236}">
                <a16:creationId xmlns:a16="http://schemas.microsoft.com/office/drawing/2014/main" id="{FC209E16-F78C-6381-6BD6-5A10D22613C3}"/>
              </a:ext>
            </a:extLst>
          </p:cNvPr>
          <p:cNvSpPr/>
          <p:nvPr/>
        </p:nvSpPr>
        <p:spPr>
          <a:xfrm>
            <a:off x="8676314" y="245594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58C10611-4E21-50B8-663F-6FEA55C7833D}"/>
              </a:ext>
            </a:extLst>
          </p:cNvPr>
          <p:cNvSpPr/>
          <p:nvPr/>
        </p:nvSpPr>
        <p:spPr>
          <a:xfrm>
            <a:off x="9162006" y="268941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Oval 45">
            <a:extLst>
              <a:ext uri="{FF2B5EF4-FFF2-40B4-BE49-F238E27FC236}">
                <a16:creationId xmlns:a16="http://schemas.microsoft.com/office/drawing/2014/main" id="{C633913F-FB8A-5142-0C0C-AE7396450B29}"/>
              </a:ext>
            </a:extLst>
          </p:cNvPr>
          <p:cNvSpPr/>
          <p:nvPr/>
        </p:nvSpPr>
        <p:spPr>
          <a:xfrm>
            <a:off x="9004326" y="256213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EA079BFE-5064-3FC9-C83F-2915D389A71B}"/>
              </a:ext>
            </a:extLst>
          </p:cNvPr>
          <p:cNvSpPr/>
          <p:nvPr/>
        </p:nvSpPr>
        <p:spPr>
          <a:xfrm>
            <a:off x="9402901" y="265757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738FE963-45A2-8389-267A-442FA2909BF3}"/>
              </a:ext>
            </a:extLst>
          </p:cNvPr>
          <p:cNvSpPr/>
          <p:nvPr/>
        </p:nvSpPr>
        <p:spPr>
          <a:xfrm>
            <a:off x="9644807" y="251956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92E41C70-A03E-1603-E813-6A573F3989E0}"/>
              </a:ext>
            </a:extLst>
          </p:cNvPr>
          <p:cNvSpPr/>
          <p:nvPr/>
        </p:nvSpPr>
        <p:spPr>
          <a:xfrm>
            <a:off x="9596869" y="258557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8999F63E-10BD-4F8B-658D-DD2B86FE7F26}"/>
              </a:ext>
            </a:extLst>
          </p:cNvPr>
          <p:cNvSpPr/>
          <p:nvPr/>
        </p:nvSpPr>
        <p:spPr>
          <a:xfrm>
            <a:off x="9964073" y="239301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79E8B598-A326-4737-26F1-1CF901B2F9F6}"/>
              </a:ext>
            </a:extLst>
          </p:cNvPr>
          <p:cNvSpPr/>
          <p:nvPr/>
        </p:nvSpPr>
        <p:spPr>
          <a:xfrm>
            <a:off x="9463755" y="2336253"/>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FCA70804-DE31-4811-FD10-15C9A18050DB}"/>
              </a:ext>
            </a:extLst>
          </p:cNvPr>
          <p:cNvSpPr/>
          <p:nvPr/>
        </p:nvSpPr>
        <p:spPr>
          <a:xfrm>
            <a:off x="9417665" y="238599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968767D0-381C-A140-2729-859A82202D66}"/>
              </a:ext>
            </a:extLst>
          </p:cNvPr>
          <p:cNvSpPr/>
          <p:nvPr/>
        </p:nvSpPr>
        <p:spPr>
          <a:xfrm>
            <a:off x="10239121" y="220250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BFF31E2F-3651-5AA0-994B-BC6BF595A619}"/>
              </a:ext>
            </a:extLst>
          </p:cNvPr>
          <p:cNvSpPr/>
          <p:nvPr/>
        </p:nvSpPr>
        <p:spPr>
          <a:xfrm>
            <a:off x="10306139" y="230880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82CA1E7F-E2B7-F37A-CBB0-96B11C311BA1}"/>
              </a:ext>
            </a:extLst>
          </p:cNvPr>
          <p:cNvSpPr/>
          <p:nvPr/>
        </p:nvSpPr>
        <p:spPr>
          <a:xfrm>
            <a:off x="9915415" y="264196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7B1B39C1-60A8-704E-1E92-4EC1DBFCDE5A}"/>
              </a:ext>
            </a:extLst>
          </p:cNvPr>
          <p:cNvSpPr/>
          <p:nvPr/>
        </p:nvSpPr>
        <p:spPr>
          <a:xfrm>
            <a:off x="8227771" y="238394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17E686C0-5A3E-0525-3FF3-728D3F0EC1F9}"/>
              </a:ext>
            </a:extLst>
          </p:cNvPr>
          <p:cNvSpPr/>
          <p:nvPr/>
        </p:nvSpPr>
        <p:spPr>
          <a:xfrm>
            <a:off x="10131614" y="253701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7F29F175-41E7-2018-98E0-338F32664DA4}"/>
              </a:ext>
            </a:extLst>
          </p:cNvPr>
          <p:cNvSpPr/>
          <p:nvPr/>
        </p:nvSpPr>
        <p:spPr>
          <a:xfrm>
            <a:off x="10564013" y="247097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EEE1BE38-B51A-3ED1-3F47-D0F6AEFBBA9A}"/>
              </a:ext>
            </a:extLst>
          </p:cNvPr>
          <p:cNvSpPr/>
          <p:nvPr/>
        </p:nvSpPr>
        <p:spPr>
          <a:xfrm>
            <a:off x="10623617" y="263413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TextBox 62">
            <a:extLst>
              <a:ext uri="{FF2B5EF4-FFF2-40B4-BE49-F238E27FC236}">
                <a16:creationId xmlns:a16="http://schemas.microsoft.com/office/drawing/2014/main" id="{51D54983-AB25-55BF-9057-E49B9FDC10D7}"/>
              </a:ext>
            </a:extLst>
          </p:cNvPr>
          <p:cNvSpPr txBox="1"/>
          <p:nvPr/>
        </p:nvSpPr>
        <p:spPr>
          <a:xfrm>
            <a:off x="4182386" y="5100446"/>
            <a:ext cx="3894310" cy="646331"/>
          </a:xfrm>
          <a:prstGeom prst="rect">
            <a:avLst/>
          </a:prstGeom>
          <a:noFill/>
        </p:spPr>
        <p:txBody>
          <a:bodyPr wrap="square" rtlCol="0">
            <a:spAutoFit/>
          </a:bodyPr>
          <a:lstStyle/>
          <a:p>
            <a:r>
              <a:rPr lang="en-US" sz="3600" b="1" dirty="0"/>
              <a:t>91 parent-offspring</a:t>
            </a:r>
            <a:endParaRPr lang="en-AU" sz="3600" b="1" dirty="0"/>
          </a:p>
        </p:txBody>
      </p:sp>
      <p:cxnSp>
        <p:nvCxnSpPr>
          <p:cNvPr id="2" name="Straight Connector 1">
            <a:extLst>
              <a:ext uri="{FF2B5EF4-FFF2-40B4-BE49-F238E27FC236}">
                <a16:creationId xmlns:a16="http://schemas.microsoft.com/office/drawing/2014/main" id="{27B65C10-6D9A-3D38-F2DE-588E1D551C0E}"/>
              </a:ext>
            </a:extLst>
          </p:cNvPr>
          <p:cNvCxnSpPr>
            <a:cxnSpLocks/>
          </p:cNvCxnSpPr>
          <p:nvPr/>
        </p:nvCxnSpPr>
        <p:spPr>
          <a:xfrm>
            <a:off x="1368728" y="828440"/>
            <a:ext cx="0" cy="20266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Rounded Corners 4">
            <a:extLst>
              <a:ext uri="{FF2B5EF4-FFF2-40B4-BE49-F238E27FC236}">
                <a16:creationId xmlns:a16="http://schemas.microsoft.com/office/drawing/2014/main" id="{DB1D3A4A-1A2F-28AD-3368-BD97847778FB}"/>
              </a:ext>
            </a:extLst>
          </p:cNvPr>
          <p:cNvSpPr/>
          <p:nvPr/>
        </p:nvSpPr>
        <p:spPr>
          <a:xfrm>
            <a:off x="3430953" y="1219212"/>
            <a:ext cx="648676" cy="162559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TextBox 59">
            <a:extLst>
              <a:ext uri="{FF2B5EF4-FFF2-40B4-BE49-F238E27FC236}">
                <a16:creationId xmlns:a16="http://schemas.microsoft.com/office/drawing/2014/main" id="{DD7BCC82-88E3-20B4-B3F6-D14D4377B36C}"/>
              </a:ext>
            </a:extLst>
          </p:cNvPr>
          <p:cNvSpPr txBox="1"/>
          <p:nvPr/>
        </p:nvSpPr>
        <p:spPr>
          <a:xfrm rot="16200000">
            <a:off x="270119" y="1657112"/>
            <a:ext cx="1600375" cy="369332"/>
          </a:xfrm>
          <a:prstGeom prst="rect">
            <a:avLst/>
          </a:prstGeom>
          <a:noFill/>
        </p:spPr>
        <p:txBody>
          <a:bodyPr wrap="none" rtlCol="0">
            <a:spAutoFit/>
          </a:bodyPr>
          <a:lstStyle/>
          <a:p>
            <a:r>
              <a:rPr lang="en-US" b="1" dirty="0"/>
              <a:t>Heterozygosity</a:t>
            </a:r>
            <a:endParaRPr lang="en-AU" b="1" dirty="0"/>
          </a:p>
        </p:txBody>
      </p:sp>
      <p:grpSp>
        <p:nvGrpSpPr>
          <p:cNvPr id="61" name="Group 60">
            <a:extLst>
              <a:ext uri="{FF2B5EF4-FFF2-40B4-BE49-F238E27FC236}">
                <a16:creationId xmlns:a16="http://schemas.microsoft.com/office/drawing/2014/main" id="{822F72BE-0077-89B4-1B2A-8BC3A26082D7}"/>
              </a:ext>
            </a:extLst>
          </p:cNvPr>
          <p:cNvGrpSpPr/>
          <p:nvPr/>
        </p:nvGrpSpPr>
        <p:grpSpPr>
          <a:xfrm>
            <a:off x="2076939" y="2999147"/>
            <a:ext cx="423985" cy="707314"/>
            <a:chOff x="2100384" y="2506774"/>
            <a:chExt cx="423985" cy="707314"/>
          </a:xfrm>
        </p:grpSpPr>
        <p:sp>
          <p:nvSpPr>
            <p:cNvPr id="62" name="Circle: Hollow 61">
              <a:extLst>
                <a:ext uri="{FF2B5EF4-FFF2-40B4-BE49-F238E27FC236}">
                  <a16:creationId xmlns:a16="http://schemas.microsoft.com/office/drawing/2014/main" id="{49B20E4F-55DB-086D-3F17-8F4248A245D7}"/>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4" name="Cross 63">
              <a:extLst>
                <a:ext uri="{FF2B5EF4-FFF2-40B4-BE49-F238E27FC236}">
                  <a16:creationId xmlns:a16="http://schemas.microsoft.com/office/drawing/2014/main" id="{CA65E237-B3B0-5080-9C34-FC8EB95874A3}"/>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65" name="Group 64">
            <a:extLst>
              <a:ext uri="{FF2B5EF4-FFF2-40B4-BE49-F238E27FC236}">
                <a16:creationId xmlns:a16="http://schemas.microsoft.com/office/drawing/2014/main" id="{B2EB1CD6-0568-BB7C-F7A8-23B87CBF72E5}"/>
              </a:ext>
            </a:extLst>
          </p:cNvPr>
          <p:cNvGrpSpPr/>
          <p:nvPr/>
        </p:nvGrpSpPr>
        <p:grpSpPr>
          <a:xfrm>
            <a:off x="3430953" y="3092750"/>
            <a:ext cx="608360" cy="517958"/>
            <a:chOff x="3454398" y="2569117"/>
            <a:chExt cx="608360" cy="517958"/>
          </a:xfrm>
          <a:solidFill>
            <a:srgbClr val="0070C0"/>
          </a:solidFill>
        </p:grpSpPr>
        <p:sp>
          <p:nvSpPr>
            <p:cNvPr id="66" name="Circle: Hollow 65">
              <a:extLst>
                <a:ext uri="{FF2B5EF4-FFF2-40B4-BE49-F238E27FC236}">
                  <a16:creationId xmlns:a16="http://schemas.microsoft.com/office/drawing/2014/main" id="{9120CB26-58F8-6200-FB56-86782EAC6C96}"/>
                </a:ext>
              </a:extLst>
            </p:cNvPr>
            <p:cNvSpPr/>
            <p:nvPr/>
          </p:nvSpPr>
          <p:spPr>
            <a:xfrm>
              <a:off x="3454398" y="2663080"/>
              <a:ext cx="423985" cy="423995"/>
            </a:xfrm>
            <a:prstGeom prst="donut">
              <a:avLst>
                <a:gd name="adj" fmla="val 146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7" name="Arrow: Right 66">
              <a:extLst>
                <a:ext uri="{FF2B5EF4-FFF2-40B4-BE49-F238E27FC236}">
                  <a16:creationId xmlns:a16="http://schemas.microsoft.com/office/drawing/2014/main" id="{4DD843B6-034B-9B6C-37D0-3615C95265E5}"/>
                </a:ext>
              </a:extLst>
            </p:cNvPr>
            <p:cNvSpPr/>
            <p:nvPr/>
          </p:nvSpPr>
          <p:spPr>
            <a:xfrm rot="18965692">
              <a:off x="3749302" y="2569117"/>
              <a:ext cx="313456" cy="171852"/>
            </a:xfrm>
            <a:prstGeom prst="rightArrow">
              <a:avLst>
                <a:gd name="adj1" fmla="val 3525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8" name="TextBox 67">
            <a:extLst>
              <a:ext uri="{FF2B5EF4-FFF2-40B4-BE49-F238E27FC236}">
                <a16:creationId xmlns:a16="http://schemas.microsoft.com/office/drawing/2014/main" id="{B45F7BC9-ED96-3F7A-8A1E-E2A7C1BCE82D}"/>
              </a:ext>
            </a:extLst>
          </p:cNvPr>
          <p:cNvSpPr txBox="1"/>
          <p:nvPr/>
        </p:nvSpPr>
        <p:spPr>
          <a:xfrm>
            <a:off x="2795697" y="734660"/>
            <a:ext cx="413896" cy="646331"/>
          </a:xfrm>
          <a:prstGeom prst="rect">
            <a:avLst/>
          </a:prstGeom>
          <a:noFill/>
        </p:spPr>
        <p:txBody>
          <a:bodyPr wrap="none" rtlCol="0">
            <a:spAutoFit/>
          </a:bodyPr>
          <a:lstStyle/>
          <a:p>
            <a:r>
              <a:rPr lang="en-US" sz="3600" b="1" dirty="0"/>
              <a:t>*</a:t>
            </a:r>
            <a:endParaRPr lang="en-AU" sz="3600" b="1" dirty="0"/>
          </a:p>
        </p:txBody>
      </p:sp>
      <p:sp>
        <p:nvSpPr>
          <p:cNvPr id="69" name="Rectangle: Rounded Corners 68">
            <a:extLst>
              <a:ext uri="{FF2B5EF4-FFF2-40B4-BE49-F238E27FC236}">
                <a16:creationId xmlns:a16="http://schemas.microsoft.com/office/drawing/2014/main" id="{E6DEAD4E-78F1-8A95-363D-72BE63D945F1}"/>
              </a:ext>
            </a:extLst>
          </p:cNvPr>
          <p:cNvSpPr/>
          <p:nvPr/>
        </p:nvSpPr>
        <p:spPr>
          <a:xfrm>
            <a:off x="1965569" y="1873624"/>
            <a:ext cx="648676" cy="971185"/>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 name="Straight Connector 6">
            <a:extLst>
              <a:ext uri="{FF2B5EF4-FFF2-40B4-BE49-F238E27FC236}">
                <a16:creationId xmlns:a16="http://schemas.microsoft.com/office/drawing/2014/main" id="{8E305F3A-F329-63B0-E8F7-D1AEE1EF3201}"/>
              </a:ext>
            </a:extLst>
          </p:cNvPr>
          <p:cNvCxnSpPr>
            <a:cxnSpLocks/>
          </p:cNvCxnSpPr>
          <p:nvPr/>
        </p:nvCxnSpPr>
        <p:spPr>
          <a:xfrm flipH="1">
            <a:off x="1335011" y="2815489"/>
            <a:ext cx="33352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2621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458630"/>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Applications of sex-linked loci</a:t>
            </a:r>
            <a:endParaRPr lang="en-AU" dirty="0">
              <a:solidFill>
                <a:srgbClr val="0070C0"/>
              </a:solidFill>
              <a:latin typeface="Segoe Print" panose="02000600000000000000" pitchFamily="2" charset="0"/>
              <a:cs typeface="MV Boli" panose="02000500030200090000" pitchFamily="2" charset="0"/>
            </a:endParaRPr>
          </a:p>
        </p:txBody>
      </p:sp>
      <p:sp>
        <p:nvSpPr>
          <p:cNvPr id="5" name="TextBox 4">
            <a:extLst>
              <a:ext uri="{FF2B5EF4-FFF2-40B4-BE49-F238E27FC236}">
                <a16:creationId xmlns:a16="http://schemas.microsoft.com/office/drawing/2014/main" id="{0EB0E997-AE58-930B-8845-A26918096F5D}"/>
              </a:ext>
            </a:extLst>
          </p:cNvPr>
          <p:cNvSpPr txBox="1"/>
          <p:nvPr/>
        </p:nvSpPr>
        <p:spPr>
          <a:xfrm>
            <a:off x="729010" y="1849927"/>
            <a:ext cx="10136214" cy="584775"/>
          </a:xfrm>
          <a:prstGeom prst="rect">
            <a:avLst/>
          </a:prstGeom>
          <a:noFill/>
        </p:spPr>
        <p:txBody>
          <a:bodyPr wrap="square" rtlCol="0">
            <a:spAutoFit/>
          </a:bodyPr>
          <a:lstStyle/>
          <a:p>
            <a:r>
              <a:rPr lang="en-US" sz="3200" b="1" dirty="0"/>
              <a:t>1. REMOVE THEM: Facilitate unbiased </a:t>
            </a:r>
            <a:r>
              <a:rPr lang="en-US" sz="3200" b="1" dirty="0" err="1"/>
              <a:t>popgen</a:t>
            </a:r>
            <a:r>
              <a:rPr lang="en-US" sz="3200" b="1" dirty="0"/>
              <a:t> analyses</a:t>
            </a:r>
            <a:endParaRPr lang="en-AU" sz="3200" b="1" dirty="0"/>
          </a:p>
        </p:txBody>
      </p:sp>
      <p:sp>
        <p:nvSpPr>
          <p:cNvPr id="2" name="TextBox 1">
            <a:extLst>
              <a:ext uri="{FF2B5EF4-FFF2-40B4-BE49-F238E27FC236}">
                <a16:creationId xmlns:a16="http://schemas.microsoft.com/office/drawing/2014/main" id="{4010034A-B7D2-A047-C09D-CFD04CA2B82C}"/>
              </a:ext>
            </a:extLst>
          </p:cNvPr>
          <p:cNvSpPr txBox="1"/>
          <p:nvPr/>
        </p:nvSpPr>
        <p:spPr>
          <a:xfrm>
            <a:off x="729009" y="2550521"/>
            <a:ext cx="7213719" cy="1077218"/>
          </a:xfrm>
          <a:prstGeom prst="rect">
            <a:avLst/>
          </a:prstGeom>
          <a:noFill/>
        </p:spPr>
        <p:txBody>
          <a:bodyPr wrap="square" rtlCol="0">
            <a:spAutoFit/>
          </a:bodyPr>
          <a:lstStyle/>
          <a:p>
            <a:r>
              <a:rPr lang="en-US" sz="3200" b="1" dirty="0"/>
              <a:t>2. USE THEM: </a:t>
            </a:r>
          </a:p>
          <a:p>
            <a:r>
              <a:rPr lang="en-US" sz="3200" b="1" dirty="0"/>
              <a:t>          - Sex identification of samples </a:t>
            </a:r>
            <a:endParaRPr lang="en-AU" sz="3200" b="1" dirty="0"/>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6" name="TextBox 5">
            <a:extLst>
              <a:ext uri="{FF2B5EF4-FFF2-40B4-BE49-F238E27FC236}">
                <a16:creationId xmlns:a16="http://schemas.microsoft.com/office/drawing/2014/main" id="{623DAF17-2F29-02AF-982E-C5B55C5E7291}"/>
              </a:ext>
            </a:extLst>
          </p:cNvPr>
          <p:cNvSpPr txBox="1"/>
          <p:nvPr/>
        </p:nvSpPr>
        <p:spPr>
          <a:xfrm>
            <a:off x="1633753" y="3551622"/>
            <a:ext cx="5886390" cy="584775"/>
          </a:xfrm>
          <a:prstGeom prst="rect">
            <a:avLst/>
          </a:prstGeom>
          <a:noFill/>
        </p:spPr>
        <p:txBody>
          <a:bodyPr wrap="square" rtlCol="0">
            <a:spAutoFit/>
          </a:bodyPr>
          <a:lstStyle/>
          <a:p>
            <a:r>
              <a:rPr lang="en-US" sz="3200" b="1" dirty="0"/>
              <a:t>- Study sex-biased dispersal</a:t>
            </a:r>
            <a:endParaRPr lang="en-AU" sz="3200" b="1" dirty="0"/>
          </a:p>
        </p:txBody>
      </p:sp>
      <p:sp>
        <p:nvSpPr>
          <p:cNvPr id="7" name="TextBox 6">
            <a:extLst>
              <a:ext uri="{FF2B5EF4-FFF2-40B4-BE49-F238E27FC236}">
                <a16:creationId xmlns:a16="http://schemas.microsoft.com/office/drawing/2014/main" id="{0BBA05CA-7B8F-0AD7-9B3F-F3278ED76C6F}"/>
              </a:ext>
            </a:extLst>
          </p:cNvPr>
          <p:cNvSpPr txBox="1"/>
          <p:nvPr/>
        </p:nvSpPr>
        <p:spPr>
          <a:xfrm>
            <a:off x="1623741" y="4071627"/>
            <a:ext cx="7855153" cy="584775"/>
          </a:xfrm>
          <a:prstGeom prst="rect">
            <a:avLst/>
          </a:prstGeom>
          <a:noFill/>
        </p:spPr>
        <p:txBody>
          <a:bodyPr wrap="square" rtlCol="0">
            <a:spAutoFit/>
          </a:bodyPr>
          <a:lstStyle/>
          <a:p>
            <a:r>
              <a:rPr lang="en-US" sz="3200" b="1" dirty="0"/>
              <a:t>- Study the evolution of sex chromosomes</a:t>
            </a:r>
            <a:endParaRPr lang="en-AU" sz="3200" b="1" dirty="0"/>
          </a:p>
        </p:txBody>
      </p:sp>
    </p:spTree>
    <p:extLst>
      <p:ext uri="{BB962C8B-B14F-4D97-AF65-F5344CB8AC3E}">
        <p14:creationId xmlns:p14="http://schemas.microsoft.com/office/powerpoint/2010/main" val="5585775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pic>
        <p:nvPicPr>
          <p:cNvPr id="11" name="Picture 10">
            <a:extLst>
              <a:ext uri="{FF2B5EF4-FFF2-40B4-BE49-F238E27FC236}">
                <a16:creationId xmlns:a16="http://schemas.microsoft.com/office/drawing/2014/main" id="{D0DD5284-2D1D-EDC7-7801-4F3AC270C3D9}"/>
              </a:ext>
            </a:extLst>
          </p:cNvPr>
          <p:cNvPicPr>
            <a:picLocks noChangeAspect="1"/>
          </p:cNvPicPr>
          <p:nvPr/>
        </p:nvPicPr>
        <p:blipFill rotWithShape="1">
          <a:blip r:embed="rId3"/>
          <a:srcRect l="55637" t="24223" r="7782" b="4228"/>
          <a:stretch/>
        </p:blipFill>
        <p:spPr>
          <a:xfrm>
            <a:off x="5278718" y="2340077"/>
            <a:ext cx="6813756" cy="4435425"/>
          </a:xfrm>
          <a:prstGeom prst="rect">
            <a:avLst/>
          </a:prstGeom>
        </p:spPr>
      </p:pic>
      <p:pic>
        <p:nvPicPr>
          <p:cNvPr id="4" name="Picture 3">
            <a:extLst>
              <a:ext uri="{FF2B5EF4-FFF2-40B4-BE49-F238E27FC236}">
                <a16:creationId xmlns:a16="http://schemas.microsoft.com/office/drawing/2014/main" id="{585C2A20-82A9-6A20-3B50-2D90961F61F7}"/>
              </a:ext>
            </a:extLst>
          </p:cNvPr>
          <p:cNvPicPr>
            <a:picLocks noChangeAspect="1"/>
          </p:cNvPicPr>
          <p:nvPr/>
        </p:nvPicPr>
        <p:blipFill rotWithShape="1">
          <a:blip r:embed="rId4"/>
          <a:srcRect l="60838" t="23598" r="10506" b="4157"/>
          <a:stretch/>
        </p:blipFill>
        <p:spPr>
          <a:xfrm>
            <a:off x="81596" y="79502"/>
            <a:ext cx="5567934" cy="4671792"/>
          </a:xfrm>
          <a:prstGeom prst="rect">
            <a:avLst/>
          </a:prstGeom>
        </p:spPr>
      </p:pic>
    </p:spTree>
    <p:extLst>
      <p:ext uri="{BB962C8B-B14F-4D97-AF65-F5344CB8AC3E}">
        <p14:creationId xmlns:p14="http://schemas.microsoft.com/office/powerpoint/2010/main" val="8561234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a:extLst>
            <a:ext uri="{FF2B5EF4-FFF2-40B4-BE49-F238E27FC236}">
              <a16:creationId xmlns:a16="http://schemas.microsoft.com/office/drawing/2014/main" id="{167E7B07-BAFE-68E5-D843-3F7D8F9836C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DC06DDA-455E-13E8-FEFD-B2E2F7E28B2B}"/>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Rounded Corners 22">
            <a:extLst>
              <a:ext uri="{FF2B5EF4-FFF2-40B4-BE49-F238E27FC236}">
                <a16:creationId xmlns:a16="http://schemas.microsoft.com/office/drawing/2014/main" id="{42ED2B18-E8AD-E3AB-6BFF-202858E9FCF1}"/>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2" name="Title 1">
            <a:extLst>
              <a:ext uri="{FF2B5EF4-FFF2-40B4-BE49-F238E27FC236}">
                <a16:creationId xmlns:a16="http://schemas.microsoft.com/office/drawing/2014/main" id="{96261A0B-D220-9034-ABF2-CF31322D9E1D}"/>
              </a:ext>
            </a:extLst>
          </p:cNvPr>
          <p:cNvSpPr>
            <a:spLocks noGrp="1"/>
          </p:cNvSpPr>
          <p:nvPr>
            <p:ph type="title"/>
          </p:nvPr>
        </p:nvSpPr>
        <p:spPr>
          <a:xfrm>
            <a:off x="823811" y="2766218"/>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Questions?</a:t>
            </a:r>
            <a:endParaRPr lang="en-AU" dirty="0">
              <a:solidFill>
                <a:srgbClr val="0070C0"/>
              </a:solidFill>
              <a:latin typeface="Segoe Print" panose="02000600000000000000" pitchFamily="2" charset="0"/>
              <a:cs typeface="MV Boli" panose="02000500030200090000" pitchFamily="2" charset="0"/>
            </a:endParaRPr>
          </a:p>
        </p:txBody>
      </p:sp>
    </p:spTree>
    <p:extLst>
      <p:ext uri="{BB962C8B-B14F-4D97-AF65-F5344CB8AC3E}">
        <p14:creationId xmlns:p14="http://schemas.microsoft.com/office/powerpoint/2010/main" val="260695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F078B1-EE12-1D1A-7A4F-8500E5A17A41}"/>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infer.sex</a:t>
            </a:r>
            <a:endParaRPr lang="en-AU"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4777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D70BCF2A-E369-39BD-1023-9430C930299F}"/>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Rounded Corners 73">
            <a:extLst>
              <a:ext uri="{FF2B5EF4-FFF2-40B4-BE49-F238E27FC236}">
                <a16:creationId xmlns:a16="http://schemas.microsoft.com/office/drawing/2014/main" id="{45759C4C-DB8B-7D7E-A161-AD6B6F870CEC}"/>
              </a:ext>
            </a:extLst>
          </p:cNvPr>
          <p:cNvSpPr/>
          <p:nvPr/>
        </p:nvSpPr>
        <p:spPr>
          <a:xfrm>
            <a:off x="1965569" y="1873624"/>
            <a:ext cx="648676" cy="971185"/>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AE5AE767-1036-1393-34F2-AF8263DB0C6F}"/>
              </a:ext>
            </a:extLst>
          </p:cNvPr>
          <p:cNvCxnSpPr>
            <a:cxnSpLocks/>
          </p:cNvCxnSpPr>
          <p:nvPr/>
        </p:nvCxnSpPr>
        <p:spPr>
          <a:xfrm>
            <a:off x="7796333" y="953824"/>
            <a:ext cx="0" cy="20266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E4E2A5-DEF3-68FD-C52A-C8F65FE135E3}"/>
              </a:ext>
            </a:extLst>
          </p:cNvPr>
          <p:cNvCxnSpPr>
            <a:cxnSpLocks/>
          </p:cNvCxnSpPr>
          <p:nvPr/>
        </p:nvCxnSpPr>
        <p:spPr>
          <a:xfrm flipH="1">
            <a:off x="7762614" y="2986356"/>
            <a:ext cx="33352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C2BC315-3F32-A335-C6CC-0501D384F4F3}"/>
              </a:ext>
            </a:extLst>
          </p:cNvPr>
          <p:cNvSpPr txBox="1"/>
          <p:nvPr/>
        </p:nvSpPr>
        <p:spPr>
          <a:xfrm rot="16200000">
            <a:off x="7224440" y="1795182"/>
            <a:ext cx="546945" cy="369332"/>
          </a:xfrm>
          <a:prstGeom prst="rect">
            <a:avLst/>
          </a:prstGeom>
          <a:noFill/>
        </p:spPr>
        <p:txBody>
          <a:bodyPr wrap="none" rtlCol="0">
            <a:spAutoFit/>
          </a:bodyPr>
          <a:lstStyle/>
          <a:p>
            <a:r>
              <a:rPr lang="en-US" b="1" dirty="0"/>
              <a:t>PC2</a:t>
            </a:r>
            <a:endParaRPr lang="en-AU" b="1" dirty="0"/>
          </a:p>
        </p:txBody>
      </p:sp>
      <p:sp>
        <p:nvSpPr>
          <p:cNvPr id="21" name="TextBox 20">
            <a:extLst>
              <a:ext uri="{FF2B5EF4-FFF2-40B4-BE49-F238E27FC236}">
                <a16:creationId xmlns:a16="http://schemas.microsoft.com/office/drawing/2014/main" id="{8FAFEE7C-E100-21E6-929B-0D4E6BC88178}"/>
              </a:ext>
            </a:extLst>
          </p:cNvPr>
          <p:cNvSpPr txBox="1"/>
          <p:nvPr/>
        </p:nvSpPr>
        <p:spPr>
          <a:xfrm>
            <a:off x="9221271" y="3150855"/>
            <a:ext cx="546945" cy="369332"/>
          </a:xfrm>
          <a:prstGeom prst="rect">
            <a:avLst/>
          </a:prstGeom>
          <a:noFill/>
        </p:spPr>
        <p:txBody>
          <a:bodyPr wrap="none" rtlCol="0">
            <a:spAutoFit/>
          </a:bodyPr>
          <a:lstStyle/>
          <a:p>
            <a:r>
              <a:rPr lang="en-US" b="1" dirty="0"/>
              <a:t>PC1</a:t>
            </a:r>
            <a:endParaRPr lang="en-AU" b="1" dirty="0"/>
          </a:p>
        </p:txBody>
      </p:sp>
      <p:sp>
        <p:nvSpPr>
          <p:cNvPr id="22" name="Oval 21">
            <a:extLst>
              <a:ext uri="{FF2B5EF4-FFF2-40B4-BE49-F238E27FC236}">
                <a16:creationId xmlns:a16="http://schemas.microsoft.com/office/drawing/2014/main" id="{9FBB40E0-411D-6F09-A2BA-A0BADE7E90AB}"/>
              </a:ext>
            </a:extLst>
          </p:cNvPr>
          <p:cNvSpPr/>
          <p:nvPr/>
        </p:nvSpPr>
        <p:spPr>
          <a:xfrm>
            <a:off x="8510405" y="1556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8BE8DD0F-706B-0C0D-15DB-963AF8D1E376}"/>
              </a:ext>
            </a:extLst>
          </p:cNvPr>
          <p:cNvSpPr/>
          <p:nvPr/>
        </p:nvSpPr>
        <p:spPr>
          <a:xfrm>
            <a:off x="8772220" y="1412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48F3F9D9-8620-D032-1DDA-449826681DA7}"/>
              </a:ext>
            </a:extLst>
          </p:cNvPr>
          <p:cNvSpPr/>
          <p:nvPr/>
        </p:nvSpPr>
        <p:spPr>
          <a:xfrm>
            <a:off x="8638275" y="133726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B344D5D9-DFFB-0D51-4F83-325F22B229BD}"/>
              </a:ext>
            </a:extLst>
          </p:cNvPr>
          <p:cNvSpPr/>
          <p:nvPr/>
        </p:nvSpPr>
        <p:spPr>
          <a:xfrm>
            <a:off x="8844220" y="11877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5D270FEC-7020-F743-155C-D47EEA02FF68}"/>
              </a:ext>
            </a:extLst>
          </p:cNvPr>
          <p:cNvSpPr/>
          <p:nvPr/>
        </p:nvSpPr>
        <p:spPr>
          <a:xfrm>
            <a:off x="9189353" y="17085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680ACE97-38A4-6CCA-6352-6EC41370A8C5}"/>
              </a:ext>
            </a:extLst>
          </p:cNvPr>
          <p:cNvSpPr/>
          <p:nvPr/>
        </p:nvSpPr>
        <p:spPr>
          <a:xfrm>
            <a:off x="9077271" y="157185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7EEC83B9-5C1B-984A-C165-D943825CA5AD}"/>
              </a:ext>
            </a:extLst>
          </p:cNvPr>
          <p:cNvSpPr/>
          <p:nvPr/>
        </p:nvSpPr>
        <p:spPr>
          <a:xfrm>
            <a:off x="9430248" y="167675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130E6F34-C5EC-B64D-7142-905E340E57D4}"/>
              </a:ext>
            </a:extLst>
          </p:cNvPr>
          <p:cNvSpPr/>
          <p:nvPr/>
        </p:nvSpPr>
        <p:spPr>
          <a:xfrm>
            <a:off x="9644137" y="1509313"/>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7F2960CE-B2C8-A6AA-8189-5298510D6F8C}"/>
              </a:ext>
            </a:extLst>
          </p:cNvPr>
          <p:cNvSpPr/>
          <p:nvPr/>
        </p:nvSpPr>
        <p:spPr>
          <a:xfrm>
            <a:off x="9624216" y="160475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498E777E-90DF-8730-4CB2-BF107D768B13}"/>
              </a:ext>
            </a:extLst>
          </p:cNvPr>
          <p:cNvSpPr/>
          <p:nvPr/>
        </p:nvSpPr>
        <p:spPr>
          <a:xfrm>
            <a:off x="9991420" y="1412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1BF36728-8D20-68F3-5B18-E4F8CC6BC1B7}"/>
              </a:ext>
            </a:extLst>
          </p:cNvPr>
          <p:cNvSpPr/>
          <p:nvPr/>
        </p:nvSpPr>
        <p:spPr>
          <a:xfrm>
            <a:off x="9491102" y="135543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299242A8-92D7-46E8-1441-829DD62D2EFF}"/>
              </a:ext>
            </a:extLst>
          </p:cNvPr>
          <p:cNvSpPr/>
          <p:nvPr/>
        </p:nvSpPr>
        <p:spPr>
          <a:xfrm>
            <a:off x="9445529" y="14901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0D12B45E-281C-7A3E-BA08-367CE18C687D}"/>
              </a:ext>
            </a:extLst>
          </p:cNvPr>
          <p:cNvSpPr/>
          <p:nvPr/>
        </p:nvSpPr>
        <p:spPr>
          <a:xfrm>
            <a:off x="10147142" y="128343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864DB924-7B96-A322-2A4C-396B4AFFC217}"/>
              </a:ext>
            </a:extLst>
          </p:cNvPr>
          <p:cNvSpPr/>
          <p:nvPr/>
        </p:nvSpPr>
        <p:spPr>
          <a:xfrm>
            <a:off x="10226356" y="136567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DC61DD77-4B89-F1FB-331C-C95AC9F7226A}"/>
              </a:ext>
            </a:extLst>
          </p:cNvPr>
          <p:cNvSpPr/>
          <p:nvPr/>
        </p:nvSpPr>
        <p:spPr>
          <a:xfrm>
            <a:off x="9888353" y="160475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CD5F04D4-9615-9FDC-6051-C3ED7EFF2138}"/>
              </a:ext>
            </a:extLst>
          </p:cNvPr>
          <p:cNvSpPr/>
          <p:nvPr/>
        </p:nvSpPr>
        <p:spPr>
          <a:xfrm>
            <a:off x="8177158" y="1412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8E9A918-14D9-EA50-B5E5-509993E6C264}"/>
              </a:ext>
            </a:extLst>
          </p:cNvPr>
          <p:cNvSpPr/>
          <p:nvPr/>
        </p:nvSpPr>
        <p:spPr>
          <a:xfrm>
            <a:off x="10158961" y="1556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7DE65BA7-CFFA-B7D1-F763-2DFF46961F2A}"/>
              </a:ext>
            </a:extLst>
          </p:cNvPr>
          <p:cNvSpPr/>
          <p:nvPr/>
        </p:nvSpPr>
        <p:spPr>
          <a:xfrm>
            <a:off x="10591360" y="14901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2E2D4FC0-6C11-E1CD-6FC9-9AA5E47758A8}"/>
              </a:ext>
            </a:extLst>
          </p:cNvPr>
          <p:cNvSpPr/>
          <p:nvPr/>
        </p:nvSpPr>
        <p:spPr>
          <a:xfrm>
            <a:off x="10686901" y="140311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D17FAC54-6921-5D73-C929-D1CA4C969649}"/>
              </a:ext>
            </a:extLst>
          </p:cNvPr>
          <p:cNvSpPr/>
          <p:nvPr/>
        </p:nvSpPr>
        <p:spPr>
          <a:xfrm>
            <a:off x="8447977" y="2552678"/>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50A48F29-8280-9BF5-3A2A-F66896B175AA}"/>
              </a:ext>
            </a:extLst>
          </p:cNvPr>
          <p:cNvSpPr/>
          <p:nvPr/>
        </p:nvSpPr>
        <p:spPr>
          <a:xfrm>
            <a:off x="8831932" y="238394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A0865237-10B4-AE97-D4FB-A242D310941C}"/>
              </a:ext>
            </a:extLst>
          </p:cNvPr>
          <p:cNvSpPr/>
          <p:nvPr/>
        </p:nvSpPr>
        <p:spPr>
          <a:xfrm>
            <a:off x="8610928" y="231808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a:extLst>
              <a:ext uri="{FF2B5EF4-FFF2-40B4-BE49-F238E27FC236}">
                <a16:creationId xmlns:a16="http://schemas.microsoft.com/office/drawing/2014/main" id="{FC209E16-F78C-6381-6BD6-5A10D22613C3}"/>
              </a:ext>
            </a:extLst>
          </p:cNvPr>
          <p:cNvSpPr/>
          <p:nvPr/>
        </p:nvSpPr>
        <p:spPr>
          <a:xfrm>
            <a:off x="8676314" y="245594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58C10611-4E21-50B8-663F-6FEA55C7833D}"/>
              </a:ext>
            </a:extLst>
          </p:cNvPr>
          <p:cNvSpPr/>
          <p:nvPr/>
        </p:nvSpPr>
        <p:spPr>
          <a:xfrm>
            <a:off x="9162006" y="268941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Oval 45">
            <a:extLst>
              <a:ext uri="{FF2B5EF4-FFF2-40B4-BE49-F238E27FC236}">
                <a16:creationId xmlns:a16="http://schemas.microsoft.com/office/drawing/2014/main" id="{C633913F-FB8A-5142-0C0C-AE7396450B29}"/>
              </a:ext>
            </a:extLst>
          </p:cNvPr>
          <p:cNvSpPr/>
          <p:nvPr/>
        </p:nvSpPr>
        <p:spPr>
          <a:xfrm>
            <a:off x="9004326" y="256213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EA079BFE-5064-3FC9-C83F-2915D389A71B}"/>
              </a:ext>
            </a:extLst>
          </p:cNvPr>
          <p:cNvSpPr/>
          <p:nvPr/>
        </p:nvSpPr>
        <p:spPr>
          <a:xfrm>
            <a:off x="9402901" y="265757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738FE963-45A2-8389-267A-442FA2909BF3}"/>
              </a:ext>
            </a:extLst>
          </p:cNvPr>
          <p:cNvSpPr/>
          <p:nvPr/>
        </p:nvSpPr>
        <p:spPr>
          <a:xfrm>
            <a:off x="9644807" y="251956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92E41C70-A03E-1603-E813-6A573F3989E0}"/>
              </a:ext>
            </a:extLst>
          </p:cNvPr>
          <p:cNvSpPr/>
          <p:nvPr/>
        </p:nvSpPr>
        <p:spPr>
          <a:xfrm>
            <a:off x="9596869" y="258557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8999F63E-10BD-4F8B-658D-DD2B86FE7F26}"/>
              </a:ext>
            </a:extLst>
          </p:cNvPr>
          <p:cNvSpPr/>
          <p:nvPr/>
        </p:nvSpPr>
        <p:spPr>
          <a:xfrm>
            <a:off x="9964073" y="239301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79E8B598-A326-4737-26F1-1CF901B2F9F6}"/>
              </a:ext>
            </a:extLst>
          </p:cNvPr>
          <p:cNvSpPr/>
          <p:nvPr/>
        </p:nvSpPr>
        <p:spPr>
          <a:xfrm>
            <a:off x="9463755" y="2336253"/>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FCA70804-DE31-4811-FD10-15C9A18050DB}"/>
              </a:ext>
            </a:extLst>
          </p:cNvPr>
          <p:cNvSpPr/>
          <p:nvPr/>
        </p:nvSpPr>
        <p:spPr>
          <a:xfrm>
            <a:off x="9417665" y="238599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968767D0-381C-A140-2729-859A82202D66}"/>
              </a:ext>
            </a:extLst>
          </p:cNvPr>
          <p:cNvSpPr/>
          <p:nvPr/>
        </p:nvSpPr>
        <p:spPr>
          <a:xfrm>
            <a:off x="10239121" y="220250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BFF31E2F-3651-5AA0-994B-BC6BF595A619}"/>
              </a:ext>
            </a:extLst>
          </p:cNvPr>
          <p:cNvSpPr/>
          <p:nvPr/>
        </p:nvSpPr>
        <p:spPr>
          <a:xfrm>
            <a:off x="10306139" y="230880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82CA1E7F-E2B7-F37A-CBB0-96B11C311BA1}"/>
              </a:ext>
            </a:extLst>
          </p:cNvPr>
          <p:cNvSpPr/>
          <p:nvPr/>
        </p:nvSpPr>
        <p:spPr>
          <a:xfrm>
            <a:off x="9915415" y="264196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7B1B39C1-60A8-704E-1E92-4EC1DBFCDE5A}"/>
              </a:ext>
            </a:extLst>
          </p:cNvPr>
          <p:cNvSpPr/>
          <p:nvPr/>
        </p:nvSpPr>
        <p:spPr>
          <a:xfrm>
            <a:off x="8227771" y="238394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17E686C0-5A3E-0525-3FF3-728D3F0EC1F9}"/>
              </a:ext>
            </a:extLst>
          </p:cNvPr>
          <p:cNvSpPr/>
          <p:nvPr/>
        </p:nvSpPr>
        <p:spPr>
          <a:xfrm>
            <a:off x="10131614" y="253701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7F29F175-41E7-2018-98E0-338F32664DA4}"/>
              </a:ext>
            </a:extLst>
          </p:cNvPr>
          <p:cNvSpPr/>
          <p:nvPr/>
        </p:nvSpPr>
        <p:spPr>
          <a:xfrm>
            <a:off x="10564013" y="247097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EEE1BE38-B51A-3ED1-3F47-D0F6AEFBBA9A}"/>
              </a:ext>
            </a:extLst>
          </p:cNvPr>
          <p:cNvSpPr/>
          <p:nvPr/>
        </p:nvSpPr>
        <p:spPr>
          <a:xfrm>
            <a:off x="10623617" y="263413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TextBox 62">
            <a:extLst>
              <a:ext uri="{FF2B5EF4-FFF2-40B4-BE49-F238E27FC236}">
                <a16:creationId xmlns:a16="http://schemas.microsoft.com/office/drawing/2014/main" id="{51D54983-AB25-55BF-9057-E49B9FDC10D7}"/>
              </a:ext>
            </a:extLst>
          </p:cNvPr>
          <p:cNvSpPr txBox="1"/>
          <p:nvPr/>
        </p:nvSpPr>
        <p:spPr>
          <a:xfrm>
            <a:off x="4182386" y="5100446"/>
            <a:ext cx="3894310" cy="646331"/>
          </a:xfrm>
          <a:prstGeom prst="rect">
            <a:avLst/>
          </a:prstGeom>
          <a:noFill/>
        </p:spPr>
        <p:txBody>
          <a:bodyPr wrap="square" rtlCol="0">
            <a:spAutoFit/>
          </a:bodyPr>
          <a:lstStyle/>
          <a:p>
            <a:r>
              <a:rPr lang="en-US" sz="3600" b="1" dirty="0"/>
              <a:t>91 parent-offspring</a:t>
            </a:r>
            <a:endParaRPr lang="en-AU" sz="3600" b="1" dirty="0"/>
          </a:p>
        </p:txBody>
      </p:sp>
      <p:cxnSp>
        <p:nvCxnSpPr>
          <p:cNvPr id="7" name="Straight Connector 6">
            <a:extLst>
              <a:ext uri="{FF2B5EF4-FFF2-40B4-BE49-F238E27FC236}">
                <a16:creationId xmlns:a16="http://schemas.microsoft.com/office/drawing/2014/main" id="{FFCE7D53-33E2-CF5A-6CFA-BC00CB954554}"/>
              </a:ext>
            </a:extLst>
          </p:cNvPr>
          <p:cNvCxnSpPr>
            <a:cxnSpLocks/>
          </p:cNvCxnSpPr>
          <p:nvPr/>
        </p:nvCxnSpPr>
        <p:spPr>
          <a:xfrm>
            <a:off x="1368728" y="828440"/>
            <a:ext cx="0" cy="20266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2885C7F8-F610-7CA1-242D-9118CC7EDACF}"/>
              </a:ext>
            </a:extLst>
          </p:cNvPr>
          <p:cNvSpPr/>
          <p:nvPr/>
        </p:nvSpPr>
        <p:spPr>
          <a:xfrm>
            <a:off x="3430953" y="1219212"/>
            <a:ext cx="648676" cy="162559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2" name="Straight Connector 61">
            <a:extLst>
              <a:ext uri="{FF2B5EF4-FFF2-40B4-BE49-F238E27FC236}">
                <a16:creationId xmlns:a16="http://schemas.microsoft.com/office/drawing/2014/main" id="{44F2B05E-F0CE-E236-8832-6062CEA748B9}"/>
              </a:ext>
            </a:extLst>
          </p:cNvPr>
          <p:cNvCxnSpPr>
            <a:cxnSpLocks/>
          </p:cNvCxnSpPr>
          <p:nvPr/>
        </p:nvCxnSpPr>
        <p:spPr>
          <a:xfrm flipH="1">
            <a:off x="1335011" y="2815489"/>
            <a:ext cx="33352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78A15F00-CFBA-25F2-5AA7-679E44857C64}"/>
              </a:ext>
            </a:extLst>
          </p:cNvPr>
          <p:cNvSpPr txBox="1"/>
          <p:nvPr/>
        </p:nvSpPr>
        <p:spPr>
          <a:xfrm rot="16200000">
            <a:off x="270119" y="1657112"/>
            <a:ext cx="1600375" cy="369332"/>
          </a:xfrm>
          <a:prstGeom prst="rect">
            <a:avLst/>
          </a:prstGeom>
          <a:noFill/>
        </p:spPr>
        <p:txBody>
          <a:bodyPr wrap="none" rtlCol="0">
            <a:spAutoFit/>
          </a:bodyPr>
          <a:lstStyle/>
          <a:p>
            <a:r>
              <a:rPr lang="en-US" b="1" dirty="0"/>
              <a:t>Heterozygosity</a:t>
            </a:r>
            <a:endParaRPr lang="en-AU" b="1" dirty="0"/>
          </a:p>
        </p:txBody>
      </p:sp>
      <p:grpSp>
        <p:nvGrpSpPr>
          <p:cNvPr id="66" name="Group 65">
            <a:extLst>
              <a:ext uri="{FF2B5EF4-FFF2-40B4-BE49-F238E27FC236}">
                <a16:creationId xmlns:a16="http://schemas.microsoft.com/office/drawing/2014/main" id="{4BE20461-7DFB-6175-F6E9-AD6AC7C870A0}"/>
              </a:ext>
            </a:extLst>
          </p:cNvPr>
          <p:cNvGrpSpPr/>
          <p:nvPr/>
        </p:nvGrpSpPr>
        <p:grpSpPr>
          <a:xfrm>
            <a:off x="2076939" y="2999147"/>
            <a:ext cx="423985" cy="707314"/>
            <a:chOff x="2100384" y="2506774"/>
            <a:chExt cx="423985" cy="707314"/>
          </a:xfrm>
        </p:grpSpPr>
        <p:sp>
          <p:nvSpPr>
            <p:cNvPr id="68" name="Circle: Hollow 67">
              <a:extLst>
                <a:ext uri="{FF2B5EF4-FFF2-40B4-BE49-F238E27FC236}">
                  <a16:creationId xmlns:a16="http://schemas.microsoft.com/office/drawing/2014/main" id="{EE2EB3BC-867C-D103-C6BA-66E377E2433F}"/>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9" name="Cross 68">
              <a:extLst>
                <a:ext uri="{FF2B5EF4-FFF2-40B4-BE49-F238E27FC236}">
                  <a16:creationId xmlns:a16="http://schemas.microsoft.com/office/drawing/2014/main" id="{B280DD7A-6160-7A71-AADE-D4B674086FC4}"/>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0" name="Group 69">
            <a:extLst>
              <a:ext uri="{FF2B5EF4-FFF2-40B4-BE49-F238E27FC236}">
                <a16:creationId xmlns:a16="http://schemas.microsoft.com/office/drawing/2014/main" id="{AFF9103C-7A60-3BE6-0292-53506937E10E}"/>
              </a:ext>
            </a:extLst>
          </p:cNvPr>
          <p:cNvGrpSpPr/>
          <p:nvPr/>
        </p:nvGrpSpPr>
        <p:grpSpPr>
          <a:xfrm>
            <a:off x="3430953" y="3092750"/>
            <a:ext cx="608360" cy="517958"/>
            <a:chOff x="3454398" y="2569117"/>
            <a:chExt cx="608360" cy="517958"/>
          </a:xfrm>
          <a:solidFill>
            <a:srgbClr val="0070C0"/>
          </a:solidFill>
        </p:grpSpPr>
        <p:sp>
          <p:nvSpPr>
            <p:cNvPr id="71" name="Circle: Hollow 70">
              <a:extLst>
                <a:ext uri="{FF2B5EF4-FFF2-40B4-BE49-F238E27FC236}">
                  <a16:creationId xmlns:a16="http://schemas.microsoft.com/office/drawing/2014/main" id="{FAA5867A-E1D3-AFDC-C414-07DA2F510DF7}"/>
                </a:ext>
              </a:extLst>
            </p:cNvPr>
            <p:cNvSpPr/>
            <p:nvPr/>
          </p:nvSpPr>
          <p:spPr>
            <a:xfrm>
              <a:off x="3454398" y="2663080"/>
              <a:ext cx="423985" cy="423995"/>
            </a:xfrm>
            <a:prstGeom prst="donut">
              <a:avLst>
                <a:gd name="adj" fmla="val 146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72" name="Arrow: Right 71">
              <a:extLst>
                <a:ext uri="{FF2B5EF4-FFF2-40B4-BE49-F238E27FC236}">
                  <a16:creationId xmlns:a16="http://schemas.microsoft.com/office/drawing/2014/main" id="{E321FF10-31A5-DE63-3EDE-FAB9C945D033}"/>
                </a:ext>
              </a:extLst>
            </p:cNvPr>
            <p:cNvSpPr/>
            <p:nvPr/>
          </p:nvSpPr>
          <p:spPr>
            <a:xfrm rot="18965692">
              <a:off x="3749302" y="2569117"/>
              <a:ext cx="313456" cy="171852"/>
            </a:xfrm>
            <a:prstGeom prst="rightArrow">
              <a:avLst>
                <a:gd name="adj1" fmla="val 3525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73" name="TextBox 72">
            <a:extLst>
              <a:ext uri="{FF2B5EF4-FFF2-40B4-BE49-F238E27FC236}">
                <a16:creationId xmlns:a16="http://schemas.microsoft.com/office/drawing/2014/main" id="{00275542-6027-7762-71B6-F6F83F1D1792}"/>
              </a:ext>
            </a:extLst>
          </p:cNvPr>
          <p:cNvSpPr txBox="1"/>
          <p:nvPr/>
        </p:nvSpPr>
        <p:spPr>
          <a:xfrm>
            <a:off x="2795697" y="734660"/>
            <a:ext cx="413896" cy="646331"/>
          </a:xfrm>
          <a:prstGeom prst="rect">
            <a:avLst/>
          </a:prstGeom>
          <a:noFill/>
        </p:spPr>
        <p:txBody>
          <a:bodyPr wrap="none" rtlCol="0">
            <a:spAutoFit/>
          </a:bodyPr>
          <a:lstStyle/>
          <a:p>
            <a:r>
              <a:rPr lang="en-US" sz="3600" b="1" dirty="0"/>
              <a:t>*</a:t>
            </a:r>
            <a:endParaRPr lang="en-AU" sz="3600" b="1" dirty="0"/>
          </a:p>
        </p:txBody>
      </p:sp>
      <p:sp>
        <p:nvSpPr>
          <p:cNvPr id="6" name="Cross 5">
            <a:extLst>
              <a:ext uri="{FF2B5EF4-FFF2-40B4-BE49-F238E27FC236}">
                <a16:creationId xmlns:a16="http://schemas.microsoft.com/office/drawing/2014/main" id="{983F0B3E-B58F-55A9-7B06-BEDAF8F7B001}"/>
              </a:ext>
            </a:extLst>
          </p:cNvPr>
          <p:cNvSpPr/>
          <p:nvPr/>
        </p:nvSpPr>
        <p:spPr>
          <a:xfrm rot="18964367">
            <a:off x="3012849" y="410556"/>
            <a:ext cx="6123741" cy="6074228"/>
          </a:xfrm>
          <a:prstGeom prst="plus">
            <a:avLst>
              <a:gd name="adj" fmla="val 4637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806440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C236571C-EE76-1BEB-A0D8-6E4F9F327565}"/>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AE5AE767-1036-1393-34F2-AF8263DB0C6F}"/>
              </a:ext>
            </a:extLst>
          </p:cNvPr>
          <p:cNvCxnSpPr>
            <a:cxnSpLocks/>
          </p:cNvCxnSpPr>
          <p:nvPr/>
        </p:nvCxnSpPr>
        <p:spPr>
          <a:xfrm>
            <a:off x="7796333" y="953824"/>
            <a:ext cx="0" cy="20266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E4E2A5-DEF3-68FD-C52A-C8F65FE135E3}"/>
              </a:ext>
            </a:extLst>
          </p:cNvPr>
          <p:cNvCxnSpPr>
            <a:cxnSpLocks/>
          </p:cNvCxnSpPr>
          <p:nvPr/>
        </p:nvCxnSpPr>
        <p:spPr>
          <a:xfrm flipH="1">
            <a:off x="7762614" y="2986356"/>
            <a:ext cx="33352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C2BC315-3F32-A335-C6CC-0501D384F4F3}"/>
              </a:ext>
            </a:extLst>
          </p:cNvPr>
          <p:cNvSpPr txBox="1"/>
          <p:nvPr/>
        </p:nvSpPr>
        <p:spPr>
          <a:xfrm rot="16200000">
            <a:off x="7224440" y="1795182"/>
            <a:ext cx="546945" cy="369332"/>
          </a:xfrm>
          <a:prstGeom prst="rect">
            <a:avLst/>
          </a:prstGeom>
          <a:noFill/>
        </p:spPr>
        <p:txBody>
          <a:bodyPr wrap="none" rtlCol="0">
            <a:spAutoFit/>
          </a:bodyPr>
          <a:lstStyle/>
          <a:p>
            <a:r>
              <a:rPr lang="en-US" b="1" dirty="0"/>
              <a:t>PC2</a:t>
            </a:r>
            <a:endParaRPr lang="en-AU" b="1" dirty="0"/>
          </a:p>
        </p:txBody>
      </p:sp>
      <p:sp>
        <p:nvSpPr>
          <p:cNvPr id="21" name="TextBox 20">
            <a:extLst>
              <a:ext uri="{FF2B5EF4-FFF2-40B4-BE49-F238E27FC236}">
                <a16:creationId xmlns:a16="http://schemas.microsoft.com/office/drawing/2014/main" id="{8FAFEE7C-E100-21E6-929B-0D4E6BC88178}"/>
              </a:ext>
            </a:extLst>
          </p:cNvPr>
          <p:cNvSpPr txBox="1"/>
          <p:nvPr/>
        </p:nvSpPr>
        <p:spPr>
          <a:xfrm>
            <a:off x="9221271" y="3150855"/>
            <a:ext cx="546945" cy="369332"/>
          </a:xfrm>
          <a:prstGeom prst="rect">
            <a:avLst/>
          </a:prstGeom>
          <a:noFill/>
        </p:spPr>
        <p:txBody>
          <a:bodyPr wrap="none" rtlCol="0">
            <a:spAutoFit/>
          </a:bodyPr>
          <a:lstStyle/>
          <a:p>
            <a:r>
              <a:rPr lang="en-US" b="1" dirty="0"/>
              <a:t>PC1</a:t>
            </a:r>
            <a:endParaRPr lang="en-AU" b="1" dirty="0"/>
          </a:p>
        </p:txBody>
      </p:sp>
      <p:sp>
        <p:nvSpPr>
          <p:cNvPr id="22" name="Oval 21">
            <a:extLst>
              <a:ext uri="{FF2B5EF4-FFF2-40B4-BE49-F238E27FC236}">
                <a16:creationId xmlns:a16="http://schemas.microsoft.com/office/drawing/2014/main" id="{9FBB40E0-411D-6F09-A2BA-A0BADE7E90AB}"/>
              </a:ext>
            </a:extLst>
          </p:cNvPr>
          <p:cNvSpPr/>
          <p:nvPr/>
        </p:nvSpPr>
        <p:spPr>
          <a:xfrm>
            <a:off x="8510405" y="19387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8BE8DD0F-706B-0C0D-15DB-963AF8D1E376}"/>
              </a:ext>
            </a:extLst>
          </p:cNvPr>
          <p:cNvSpPr/>
          <p:nvPr/>
        </p:nvSpPr>
        <p:spPr>
          <a:xfrm>
            <a:off x="8772220" y="17947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48F3F9D9-8620-D032-1DDA-449826681DA7}"/>
              </a:ext>
            </a:extLst>
          </p:cNvPr>
          <p:cNvSpPr/>
          <p:nvPr/>
        </p:nvSpPr>
        <p:spPr>
          <a:xfrm>
            <a:off x="8638275" y="171982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B344D5D9-DFFB-0D51-4F83-325F22B229BD}"/>
              </a:ext>
            </a:extLst>
          </p:cNvPr>
          <p:cNvSpPr/>
          <p:nvPr/>
        </p:nvSpPr>
        <p:spPr>
          <a:xfrm>
            <a:off x="8844220" y="15703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5D270FEC-7020-F743-155C-D47EEA02FF68}"/>
              </a:ext>
            </a:extLst>
          </p:cNvPr>
          <p:cNvSpPr/>
          <p:nvPr/>
        </p:nvSpPr>
        <p:spPr>
          <a:xfrm>
            <a:off x="9189353" y="20911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680ACE97-38A4-6CCA-6352-6EC41370A8C5}"/>
              </a:ext>
            </a:extLst>
          </p:cNvPr>
          <p:cNvSpPr/>
          <p:nvPr/>
        </p:nvSpPr>
        <p:spPr>
          <a:xfrm>
            <a:off x="9077271" y="195442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7EEC83B9-5C1B-984A-C165-D943825CA5AD}"/>
              </a:ext>
            </a:extLst>
          </p:cNvPr>
          <p:cNvSpPr/>
          <p:nvPr/>
        </p:nvSpPr>
        <p:spPr>
          <a:xfrm>
            <a:off x="9430248" y="205931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130E6F34-C5EC-B64D-7142-905E340E57D4}"/>
              </a:ext>
            </a:extLst>
          </p:cNvPr>
          <p:cNvSpPr/>
          <p:nvPr/>
        </p:nvSpPr>
        <p:spPr>
          <a:xfrm>
            <a:off x="9644137" y="1891878"/>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7F2960CE-B2C8-A6AA-8189-5298510D6F8C}"/>
              </a:ext>
            </a:extLst>
          </p:cNvPr>
          <p:cNvSpPr/>
          <p:nvPr/>
        </p:nvSpPr>
        <p:spPr>
          <a:xfrm>
            <a:off x="9624216" y="198731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498E777E-90DF-8730-4CB2-BF107D768B13}"/>
              </a:ext>
            </a:extLst>
          </p:cNvPr>
          <p:cNvSpPr/>
          <p:nvPr/>
        </p:nvSpPr>
        <p:spPr>
          <a:xfrm>
            <a:off x="9991420" y="17947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1BF36728-8D20-68F3-5B18-E4F8CC6BC1B7}"/>
              </a:ext>
            </a:extLst>
          </p:cNvPr>
          <p:cNvSpPr/>
          <p:nvPr/>
        </p:nvSpPr>
        <p:spPr>
          <a:xfrm>
            <a:off x="9491102" y="173799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299242A8-92D7-46E8-1441-829DD62D2EFF}"/>
              </a:ext>
            </a:extLst>
          </p:cNvPr>
          <p:cNvSpPr/>
          <p:nvPr/>
        </p:nvSpPr>
        <p:spPr>
          <a:xfrm>
            <a:off x="9445529" y="187272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0D12B45E-281C-7A3E-BA08-367CE18C687D}"/>
              </a:ext>
            </a:extLst>
          </p:cNvPr>
          <p:cNvSpPr/>
          <p:nvPr/>
        </p:nvSpPr>
        <p:spPr>
          <a:xfrm>
            <a:off x="10147142" y="166599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864DB924-7B96-A322-2A4C-396B4AFFC217}"/>
              </a:ext>
            </a:extLst>
          </p:cNvPr>
          <p:cNvSpPr/>
          <p:nvPr/>
        </p:nvSpPr>
        <p:spPr>
          <a:xfrm>
            <a:off x="10226356" y="174824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DC61DD77-4B89-F1FB-331C-C95AC9F7226A}"/>
              </a:ext>
            </a:extLst>
          </p:cNvPr>
          <p:cNvSpPr/>
          <p:nvPr/>
        </p:nvSpPr>
        <p:spPr>
          <a:xfrm>
            <a:off x="9888353" y="198731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CD5F04D4-9615-9FDC-6051-C3ED7EFF2138}"/>
              </a:ext>
            </a:extLst>
          </p:cNvPr>
          <p:cNvSpPr/>
          <p:nvPr/>
        </p:nvSpPr>
        <p:spPr>
          <a:xfrm>
            <a:off x="8177158" y="17947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8E9A918-14D9-EA50-B5E5-509993E6C264}"/>
              </a:ext>
            </a:extLst>
          </p:cNvPr>
          <p:cNvSpPr/>
          <p:nvPr/>
        </p:nvSpPr>
        <p:spPr>
          <a:xfrm>
            <a:off x="10158961" y="19387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7DE65BA7-CFFA-B7D1-F763-2DFF46961F2A}"/>
              </a:ext>
            </a:extLst>
          </p:cNvPr>
          <p:cNvSpPr/>
          <p:nvPr/>
        </p:nvSpPr>
        <p:spPr>
          <a:xfrm>
            <a:off x="10591360" y="187272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2E2D4FC0-6C11-E1CD-6FC9-9AA5E47758A8}"/>
              </a:ext>
            </a:extLst>
          </p:cNvPr>
          <p:cNvSpPr/>
          <p:nvPr/>
        </p:nvSpPr>
        <p:spPr>
          <a:xfrm>
            <a:off x="10686901" y="178568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D17FAC54-6921-5D73-C929-D1CA4C969649}"/>
              </a:ext>
            </a:extLst>
          </p:cNvPr>
          <p:cNvSpPr/>
          <p:nvPr/>
        </p:nvSpPr>
        <p:spPr>
          <a:xfrm>
            <a:off x="8447977" y="220743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50A48F29-8280-9BF5-3A2A-F66896B175AA}"/>
              </a:ext>
            </a:extLst>
          </p:cNvPr>
          <p:cNvSpPr/>
          <p:nvPr/>
        </p:nvSpPr>
        <p:spPr>
          <a:xfrm>
            <a:off x="8831932" y="203870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A0865237-10B4-AE97-D4FB-A242D310941C}"/>
              </a:ext>
            </a:extLst>
          </p:cNvPr>
          <p:cNvSpPr/>
          <p:nvPr/>
        </p:nvSpPr>
        <p:spPr>
          <a:xfrm>
            <a:off x="8610928" y="1972848"/>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a:extLst>
              <a:ext uri="{FF2B5EF4-FFF2-40B4-BE49-F238E27FC236}">
                <a16:creationId xmlns:a16="http://schemas.microsoft.com/office/drawing/2014/main" id="{FC209E16-F78C-6381-6BD6-5A10D22613C3}"/>
              </a:ext>
            </a:extLst>
          </p:cNvPr>
          <p:cNvSpPr/>
          <p:nvPr/>
        </p:nvSpPr>
        <p:spPr>
          <a:xfrm>
            <a:off x="8676314" y="211070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58C10611-4E21-50B8-663F-6FEA55C7833D}"/>
              </a:ext>
            </a:extLst>
          </p:cNvPr>
          <p:cNvSpPr/>
          <p:nvPr/>
        </p:nvSpPr>
        <p:spPr>
          <a:xfrm>
            <a:off x="9162006" y="2372168"/>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Oval 45">
            <a:extLst>
              <a:ext uri="{FF2B5EF4-FFF2-40B4-BE49-F238E27FC236}">
                <a16:creationId xmlns:a16="http://schemas.microsoft.com/office/drawing/2014/main" id="{C633913F-FB8A-5142-0C0C-AE7396450B29}"/>
              </a:ext>
            </a:extLst>
          </p:cNvPr>
          <p:cNvSpPr/>
          <p:nvPr/>
        </p:nvSpPr>
        <p:spPr>
          <a:xfrm>
            <a:off x="9004326" y="221689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EA079BFE-5064-3FC9-C83F-2915D389A71B}"/>
              </a:ext>
            </a:extLst>
          </p:cNvPr>
          <p:cNvSpPr/>
          <p:nvPr/>
        </p:nvSpPr>
        <p:spPr>
          <a:xfrm>
            <a:off x="9402901" y="231233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738FE963-45A2-8389-267A-442FA2909BF3}"/>
              </a:ext>
            </a:extLst>
          </p:cNvPr>
          <p:cNvSpPr/>
          <p:nvPr/>
        </p:nvSpPr>
        <p:spPr>
          <a:xfrm>
            <a:off x="9644807" y="217432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92E41C70-A03E-1603-E813-6A573F3989E0}"/>
              </a:ext>
            </a:extLst>
          </p:cNvPr>
          <p:cNvSpPr/>
          <p:nvPr/>
        </p:nvSpPr>
        <p:spPr>
          <a:xfrm>
            <a:off x="9596869" y="224033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8999F63E-10BD-4F8B-658D-DD2B86FE7F26}"/>
              </a:ext>
            </a:extLst>
          </p:cNvPr>
          <p:cNvSpPr/>
          <p:nvPr/>
        </p:nvSpPr>
        <p:spPr>
          <a:xfrm>
            <a:off x="9964073" y="204777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79E8B598-A326-4737-26F1-1CF901B2F9F6}"/>
              </a:ext>
            </a:extLst>
          </p:cNvPr>
          <p:cNvSpPr/>
          <p:nvPr/>
        </p:nvSpPr>
        <p:spPr>
          <a:xfrm>
            <a:off x="9463755" y="199101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FCA70804-DE31-4811-FD10-15C9A18050DB}"/>
              </a:ext>
            </a:extLst>
          </p:cNvPr>
          <p:cNvSpPr/>
          <p:nvPr/>
        </p:nvSpPr>
        <p:spPr>
          <a:xfrm>
            <a:off x="9417665" y="204075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968767D0-381C-A140-2729-859A82202D66}"/>
              </a:ext>
            </a:extLst>
          </p:cNvPr>
          <p:cNvSpPr/>
          <p:nvPr/>
        </p:nvSpPr>
        <p:spPr>
          <a:xfrm>
            <a:off x="10239121" y="2239828"/>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BFF31E2F-3651-5AA0-994B-BC6BF595A619}"/>
              </a:ext>
            </a:extLst>
          </p:cNvPr>
          <p:cNvSpPr/>
          <p:nvPr/>
        </p:nvSpPr>
        <p:spPr>
          <a:xfrm>
            <a:off x="10306139" y="196357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82CA1E7F-E2B7-F37A-CBB0-96B11C311BA1}"/>
              </a:ext>
            </a:extLst>
          </p:cNvPr>
          <p:cNvSpPr/>
          <p:nvPr/>
        </p:nvSpPr>
        <p:spPr>
          <a:xfrm>
            <a:off x="9915415" y="229672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7B1B39C1-60A8-704E-1E92-4EC1DBFCDE5A}"/>
              </a:ext>
            </a:extLst>
          </p:cNvPr>
          <p:cNvSpPr/>
          <p:nvPr/>
        </p:nvSpPr>
        <p:spPr>
          <a:xfrm>
            <a:off x="8227771" y="203870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17E686C0-5A3E-0525-3FF3-728D3F0EC1F9}"/>
              </a:ext>
            </a:extLst>
          </p:cNvPr>
          <p:cNvSpPr/>
          <p:nvPr/>
        </p:nvSpPr>
        <p:spPr>
          <a:xfrm>
            <a:off x="10131614" y="219177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7F29F175-41E7-2018-98E0-338F32664DA4}"/>
              </a:ext>
            </a:extLst>
          </p:cNvPr>
          <p:cNvSpPr/>
          <p:nvPr/>
        </p:nvSpPr>
        <p:spPr>
          <a:xfrm>
            <a:off x="10564013" y="212574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EEE1BE38-B51A-3ED1-3F47-D0F6AEFBBA9A}"/>
              </a:ext>
            </a:extLst>
          </p:cNvPr>
          <p:cNvSpPr/>
          <p:nvPr/>
        </p:nvSpPr>
        <p:spPr>
          <a:xfrm>
            <a:off x="10623617" y="228889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TextBox 62">
            <a:extLst>
              <a:ext uri="{FF2B5EF4-FFF2-40B4-BE49-F238E27FC236}">
                <a16:creationId xmlns:a16="http://schemas.microsoft.com/office/drawing/2014/main" id="{51D54983-AB25-55BF-9057-E49B9FDC10D7}"/>
              </a:ext>
            </a:extLst>
          </p:cNvPr>
          <p:cNvSpPr txBox="1"/>
          <p:nvPr/>
        </p:nvSpPr>
        <p:spPr>
          <a:xfrm>
            <a:off x="3874477" y="4818337"/>
            <a:ext cx="4493928" cy="923330"/>
          </a:xfrm>
          <a:prstGeom prst="rect">
            <a:avLst/>
          </a:prstGeom>
          <a:noFill/>
        </p:spPr>
        <p:txBody>
          <a:bodyPr wrap="square" rtlCol="0">
            <a:spAutoFit/>
          </a:bodyPr>
          <a:lstStyle/>
          <a:p>
            <a:r>
              <a:rPr lang="en-US" sz="5400" b="1" dirty="0"/>
              <a:t>104</a:t>
            </a:r>
            <a:r>
              <a:rPr lang="en-US" sz="3600" b="1" dirty="0"/>
              <a:t> parent-offspring</a:t>
            </a:r>
            <a:endParaRPr lang="en-AU" sz="3600" b="1" dirty="0"/>
          </a:p>
        </p:txBody>
      </p:sp>
      <p:cxnSp>
        <p:nvCxnSpPr>
          <p:cNvPr id="2" name="Straight Connector 1">
            <a:extLst>
              <a:ext uri="{FF2B5EF4-FFF2-40B4-BE49-F238E27FC236}">
                <a16:creationId xmlns:a16="http://schemas.microsoft.com/office/drawing/2014/main" id="{F548AA94-D533-218E-D89A-C81890C209BD}"/>
              </a:ext>
            </a:extLst>
          </p:cNvPr>
          <p:cNvCxnSpPr>
            <a:cxnSpLocks/>
          </p:cNvCxnSpPr>
          <p:nvPr/>
        </p:nvCxnSpPr>
        <p:spPr>
          <a:xfrm>
            <a:off x="1368728" y="828440"/>
            <a:ext cx="0" cy="20266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A621BAC8-DAD3-8EC6-875C-34DA2B5C742D}"/>
              </a:ext>
            </a:extLst>
          </p:cNvPr>
          <p:cNvSpPr/>
          <p:nvPr/>
        </p:nvSpPr>
        <p:spPr>
          <a:xfrm>
            <a:off x="3430953" y="1509312"/>
            <a:ext cx="648676" cy="1335497"/>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69ABC1EF-E86C-9DCC-1B3A-6E0F1B158C46}"/>
              </a:ext>
            </a:extLst>
          </p:cNvPr>
          <p:cNvSpPr/>
          <p:nvPr/>
        </p:nvSpPr>
        <p:spPr>
          <a:xfrm>
            <a:off x="1965569" y="1509314"/>
            <a:ext cx="648676" cy="1335496"/>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 name="Straight Connector 16">
            <a:extLst>
              <a:ext uri="{FF2B5EF4-FFF2-40B4-BE49-F238E27FC236}">
                <a16:creationId xmlns:a16="http://schemas.microsoft.com/office/drawing/2014/main" id="{9D976CE1-46DF-8AFB-2DCD-171A5C21BF0A}"/>
              </a:ext>
            </a:extLst>
          </p:cNvPr>
          <p:cNvCxnSpPr>
            <a:cxnSpLocks/>
          </p:cNvCxnSpPr>
          <p:nvPr/>
        </p:nvCxnSpPr>
        <p:spPr>
          <a:xfrm flipH="1">
            <a:off x="1335011" y="2815489"/>
            <a:ext cx="33352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80877D7-162A-D2F1-EC1A-AE6210267482}"/>
              </a:ext>
            </a:extLst>
          </p:cNvPr>
          <p:cNvSpPr txBox="1"/>
          <p:nvPr/>
        </p:nvSpPr>
        <p:spPr>
          <a:xfrm rot="16200000">
            <a:off x="270119" y="1657112"/>
            <a:ext cx="1600375" cy="369332"/>
          </a:xfrm>
          <a:prstGeom prst="rect">
            <a:avLst/>
          </a:prstGeom>
          <a:noFill/>
        </p:spPr>
        <p:txBody>
          <a:bodyPr wrap="none" rtlCol="0">
            <a:spAutoFit/>
          </a:bodyPr>
          <a:lstStyle/>
          <a:p>
            <a:r>
              <a:rPr lang="en-US" b="1" dirty="0"/>
              <a:t>Heterozygosity</a:t>
            </a:r>
            <a:endParaRPr lang="en-AU" b="1" dirty="0"/>
          </a:p>
        </p:txBody>
      </p:sp>
      <p:grpSp>
        <p:nvGrpSpPr>
          <p:cNvPr id="61" name="Group 60">
            <a:extLst>
              <a:ext uri="{FF2B5EF4-FFF2-40B4-BE49-F238E27FC236}">
                <a16:creationId xmlns:a16="http://schemas.microsoft.com/office/drawing/2014/main" id="{26E30DBE-520F-29EB-1C01-FD36E4C476EA}"/>
              </a:ext>
            </a:extLst>
          </p:cNvPr>
          <p:cNvGrpSpPr/>
          <p:nvPr/>
        </p:nvGrpSpPr>
        <p:grpSpPr>
          <a:xfrm>
            <a:off x="2076939" y="2999147"/>
            <a:ext cx="423985" cy="707314"/>
            <a:chOff x="2100384" y="2506774"/>
            <a:chExt cx="423985" cy="707314"/>
          </a:xfrm>
        </p:grpSpPr>
        <p:sp>
          <p:nvSpPr>
            <p:cNvPr id="62" name="Circle: Hollow 61">
              <a:extLst>
                <a:ext uri="{FF2B5EF4-FFF2-40B4-BE49-F238E27FC236}">
                  <a16:creationId xmlns:a16="http://schemas.microsoft.com/office/drawing/2014/main" id="{C4B17EB1-9333-1AFF-4FE8-DA16E985A0D8}"/>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5" name="Cross 64">
              <a:extLst>
                <a:ext uri="{FF2B5EF4-FFF2-40B4-BE49-F238E27FC236}">
                  <a16:creationId xmlns:a16="http://schemas.microsoft.com/office/drawing/2014/main" id="{604FDEBB-ED2C-4F71-8F1A-89E759AFBC97}"/>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66" name="Group 65">
            <a:extLst>
              <a:ext uri="{FF2B5EF4-FFF2-40B4-BE49-F238E27FC236}">
                <a16:creationId xmlns:a16="http://schemas.microsoft.com/office/drawing/2014/main" id="{E6BF7FC8-E0A9-A79C-91E7-76B502226A23}"/>
              </a:ext>
            </a:extLst>
          </p:cNvPr>
          <p:cNvGrpSpPr/>
          <p:nvPr/>
        </p:nvGrpSpPr>
        <p:grpSpPr>
          <a:xfrm>
            <a:off x="3430953" y="3092750"/>
            <a:ext cx="608360" cy="517958"/>
            <a:chOff x="3454398" y="2569117"/>
            <a:chExt cx="608360" cy="517958"/>
          </a:xfrm>
          <a:solidFill>
            <a:srgbClr val="0070C0"/>
          </a:solidFill>
        </p:grpSpPr>
        <p:sp>
          <p:nvSpPr>
            <p:cNvPr id="68" name="Circle: Hollow 67">
              <a:extLst>
                <a:ext uri="{FF2B5EF4-FFF2-40B4-BE49-F238E27FC236}">
                  <a16:creationId xmlns:a16="http://schemas.microsoft.com/office/drawing/2014/main" id="{258602C2-27BB-A129-C554-294D29F51926}"/>
                </a:ext>
              </a:extLst>
            </p:cNvPr>
            <p:cNvSpPr/>
            <p:nvPr/>
          </p:nvSpPr>
          <p:spPr>
            <a:xfrm>
              <a:off x="3454398" y="2663080"/>
              <a:ext cx="423985" cy="423995"/>
            </a:xfrm>
            <a:prstGeom prst="donut">
              <a:avLst>
                <a:gd name="adj" fmla="val 14673"/>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69" name="Arrow: Right 68">
              <a:extLst>
                <a:ext uri="{FF2B5EF4-FFF2-40B4-BE49-F238E27FC236}">
                  <a16:creationId xmlns:a16="http://schemas.microsoft.com/office/drawing/2014/main" id="{1C3753AC-341D-8373-00D9-A133BBB3728D}"/>
                </a:ext>
              </a:extLst>
            </p:cNvPr>
            <p:cNvSpPr/>
            <p:nvPr/>
          </p:nvSpPr>
          <p:spPr>
            <a:xfrm rot="18965692">
              <a:off x="3749302" y="2569117"/>
              <a:ext cx="313456" cy="171852"/>
            </a:xfrm>
            <a:prstGeom prst="rightArrow">
              <a:avLst>
                <a:gd name="adj1" fmla="val 35253"/>
                <a:gd name="adj2" fmla="val 50000"/>
              </a:avLst>
            </a:prstGeom>
            <a:gr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4012133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10065A-A27A-5B45-3F57-2808B4944E0F}"/>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08993B9F-79BB-0D08-ECDE-C04108A37A3C}"/>
              </a:ext>
            </a:extLst>
          </p:cNvPr>
          <p:cNvSpPr txBox="1">
            <a:spLocks/>
          </p:cNvSpPr>
          <p:nvPr/>
        </p:nvSpPr>
        <p:spPr>
          <a:xfrm>
            <a:off x="2591964" y="2326011"/>
            <a:ext cx="6979293" cy="19490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rgbClr val="0070C0"/>
                </a:solidFill>
                <a:latin typeface="Segoe Print" panose="02000600000000000000" pitchFamily="2" charset="0"/>
                <a:cs typeface="MV Boli" panose="02000500030200090000" pitchFamily="2" charset="0"/>
              </a:rPr>
              <a:t>What did you miss?</a:t>
            </a:r>
            <a:endParaRPr lang="en-AU" sz="5400" b="1" dirty="0">
              <a:solidFill>
                <a:srgbClr val="0070C0"/>
              </a:solidFill>
              <a:latin typeface="Segoe Print" panose="02000600000000000000" pitchFamily="2" charset="0"/>
              <a:cs typeface="MV Boli" panose="02000500030200090000" pitchFamily="2" charset="0"/>
            </a:endParaRPr>
          </a:p>
        </p:txBody>
      </p:sp>
    </p:spTree>
    <p:extLst>
      <p:ext uri="{BB962C8B-B14F-4D97-AF65-F5344CB8AC3E}">
        <p14:creationId xmlns:p14="http://schemas.microsoft.com/office/powerpoint/2010/main" val="3720302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EA0B4E-4740-423A-DFBE-19F1962780DE}"/>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C2FF6099-819C-5ADF-9187-0B77F8B0E8B4}"/>
              </a:ext>
            </a:extLst>
          </p:cNvPr>
          <p:cNvSpPr>
            <a:spLocks noGrp="1"/>
          </p:cNvSpPr>
          <p:nvPr>
            <p:ph idx="1"/>
          </p:nvPr>
        </p:nvSpPr>
        <p:spPr>
          <a:xfrm>
            <a:off x="838200" y="-24162"/>
            <a:ext cx="10515600" cy="5426686"/>
          </a:xfrm>
        </p:spPr>
        <p:txBody>
          <a:bodyPr>
            <a:normAutofit/>
          </a:bodyPr>
          <a:lstStyle/>
          <a:p>
            <a:r>
              <a:rPr lang="en-US" sz="4800" dirty="0">
                <a:solidFill>
                  <a:schemeClr val="bg1"/>
                </a:solidFill>
              </a:rPr>
              <a:t> SNPs from DArT, RAD</a:t>
            </a:r>
          </a:p>
          <a:p>
            <a:pPr marL="0" indent="0">
              <a:buNone/>
            </a:pPr>
            <a:r>
              <a:rPr lang="en-US" sz="3600" b="1" dirty="0"/>
              <a:t>Filtering</a:t>
            </a:r>
          </a:p>
          <a:p>
            <a:pPr lvl="2">
              <a:buFont typeface="Wingdings" panose="05000000000000000000" pitchFamily="2" charset="2"/>
              <a:buChar char="à"/>
            </a:pPr>
            <a:r>
              <a:rPr lang="en-US" sz="3600" dirty="0">
                <a:solidFill>
                  <a:schemeClr val="bg1"/>
                </a:solidFill>
                <a:sym typeface="Wingdings" panose="05000000000000000000" pitchFamily="2" charset="2"/>
              </a:rPr>
              <a:t>Filter sex-linked loci</a:t>
            </a:r>
          </a:p>
          <a:p>
            <a:pPr lvl="2">
              <a:buFont typeface="Wingdings" panose="05000000000000000000" pitchFamily="2" charset="2"/>
              <a:buChar char="à"/>
            </a:pPr>
            <a:r>
              <a:rPr lang="en-US" sz="3600" dirty="0">
                <a:sym typeface="Wingdings" panose="05000000000000000000" pitchFamily="2" charset="2"/>
              </a:rPr>
              <a:t> SNP quality: read depth</a:t>
            </a:r>
          </a:p>
          <a:p>
            <a:pPr marL="3657600" lvl="8" indent="0">
              <a:buNone/>
            </a:pPr>
            <a:r>
              <a:rPr lang="en-US" sz="3600" dirty="0">
                <a:sym typeface="Wingdings" panose="05000000000000000000" pitchFamily="2" charset="2"/>
              </a:rPr>
              <a:t> missing data</a:t>
            </a:r>
          </a:p>
          <a:p>
            <a:pPr marL="3657600" lvl="8" indent="0">
              <a:buNone/>
            </a:pPr>
            <a:r>
              <a:rPr lang="en-US" sz="3600" dirty="0">
                <a:sym typeface="Wingdings" panose="05000000000000000000" pitchFamily="2" charset="2"/>
              </a:rPr>
              <a:t> MAC</a:t>
            </a:r>
          </a:p>
          <a:p>
            <a:pPr lvl="2">
              <a:buFont typeface="Wingdings" panose="05000000000000000000" pitchFamily="2" charset="2"/>
              <a:buChar char="à"/>
            </a:pPr>
            <a:r>
              <a:rPr lang="en-US" sz="3600" dirty="0">
                <a:sym typeface="Wingdings" panose="05000000000000000000" pitchFamily="2" charset="2"/>
              </a:rPr>
              <a:t> Individual quality: missing data</a:t>
            </a:r>
          </a:p>
        </p:txBody>
      </p:sp>
    </p:spTree>
    <p:extLst>
      <p:ext uri="{BB962C8B-B14F-4D97-AF65-F5344CB8AC3E}">
        <p14:creationId xmlns:p14="http://schemas.microsoft.com/office/powerpoint/2010/main" val="1298622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DB48112-DCD2-4A62-99D2-9C454016C0CF}"/>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33493"/>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dirty="0">
                <a:solidFill>
                  <a:schemeClr val="bg1"/>
                </a:solidFill>
              </a:rPr>
              <a:t> SNPs from DArT, RAD</a:t>
            </a:r>
          </a:p>
          <a:p>
            <a:pPr marL="0" indent="0">
              <a:buNone/>
            </a:pPr>
            <a:r>
              <a:rPr lang="en-US" sz="3600" b="1" dirty="0"/>
              <a:t>Filtering</a:t>
            </a:r>
          </a:p>
          <a:p>
            <a:pPr lvl="2">
              <a:buFont typeface="Wingdings" panose="05000000000000000000" pitchFamily="2" charset="2"/>
              <a:buChar char="à"/>
            </a:pPr>
            <a:r>
              <a:rPr lang="en-US" sz="3600" dirty="0">
                <a:solidFill>
                  <a:srgbClr val="FF0000"/>
                </a:solidFill>
                <a:sym typeface="Wingdings" panose="05000000000000000000" pitchFamily="2" charset="2"/>
              </a:rPr>
              <a:t> Sex-linked loci</a:t>
            </a:r>
          </a:p>
          <a:p>
            <a:pPr lvl="2">
              <a:buFont typeface="Wingdings" panose="05000000000000000000" pitchFamily="2" charset="2"/>
              <a:buChar char="à"/>
            </a:pPr>
            <a:r>
              <a:rPr lang="en-US" sz="3600" dirty="0">
                <a:sym typeface="Wingdings" panose="05000000000000000000" pitchFamily="2" charset="2"/>
              </a:rPr>
              <a:t> SNP quality: read depth</a:t>
            </a:r>
          </a:p>
          <a:p>
            <a:pPr marL="3657600" lvl="8" indent="0">
              <a:buFont typeface="Arial" panose="020B0604020202020204" pitchFamily="34" charset="0"/>
              <a:buNone/>
            </a:pPr>
            <a:r>
              <a:rPr lang="en-US" sz="3600" dirty="0">
                <a:sym typeface="Wingdings" panose="05000000000000000000" pitchFamily="2" charset="2"/>
              </a:rPr>
              <a:t> missing data</a:t>
            </a:r>
          </a:p>
          <a:p>
            <a:pPr marL="3657600" lvl="8" indent="0">
              <a:buFont typeface="Arial" panose="020B0604020202020204" pitchFamily="34" charset="0"/>
              <a:buNone/>
            </a:pPr>
            <a:r>
              <a:rPr lang="en-US" sz="3600" dirty="0">
                <a:sym typeface="Wingdings" panose="05000000000000000000" pitchFamily="2" charset="2"/>
              </a:rPr>
              <a:t> MAC</a:t>
            </a:r>
          </a:p>
          <a:p>
            <a:pPr lvl="2">
              <a:buFont typeface="Wingdings" panose="05000000000000000000" pitchFamily="2" charset="2"/>
              <a:buChar char="à"/>
            </a:pPr>
            <a:r>
              <a:rPr lang="en-US" sz="3600" dirty="0">
                <a:sym typeface="Wingdings" panose="05000000000000000000" pitchFamily="2" charset="2"/>
              </a:rPr>
              <a:t> Individual quality: missing data</a:t>
            </a:r>
          </a:p>
        </p:txBody>
      </p:sp>
    </p:spTree>
    <p:extLst>
      <p:ext uri="{BB962C8B-B14F-4D97-AF65-F5344CB8AC3E}">
        <p14:creationId xmlns:p14="http://schemas.microsoft.com/office/powerpoint/2010/main" val="1068920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D2796FF-57A1-6A17-F3CC-2D58D9151196}"/>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33493"/>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800" dirty="0">
                <a:solidFill>
                  <a:schemeClr val="bg1"/>
                </a:solidFill>
              </a:rPr>
              <a:t> SNPs from DArT, RAD</a:t>
            </a:r>
          </a:p>
          <a:p>
            <a:pPr marL="0" indent="0">
              <a:buNone/>
            </a:pPr>
            <a:r>
              <a:rPr lang="en-US" sz="3600" b="1" dirty="0"/>
              <a:t>Filtering</a:t>
            </a:r>
          </a:p>
          <a:p>
            <a:pPr lvl="2">
              <a:buFont typeface="Wingdings" panose="05000000000000000000" pitchFamily="2" charset="2"/>
              <a:buChar char="à"/>
            </a:pPr>
            <a:r>
              <a:rPr lang="en-US" sz="3600" dirty="0">
                <a:solidFill>
                  <a:srgbClr val="FF0000"/>
                </a:solidFill>
                <a:sym typeface="Wingdings" panose="05000000000000000000" pitchFamily="2" charset="2"/>
              </a:rPr>
              <a:t> Sex-linked loci</a:t>
            </a:r>
          </a:p>
          <a:p>
            <a:pPr lvl="2">
              <a:buFont typeface="Wingdings" panose="05000000000000000000" pitchFamily="2" charset="2"/>
              <a:buChar char="à"/>
            </a:pPr>
            <a:r>
              <a:rPr lang="en-US" sz="3600" dirty="0">
                <a:sym typeface="Wingdings" panose="05000000000000000000" pitchFamily="2" charset="2"/>
              </a:rPr>
              <a:t> SNP quality: read depth</a:t>
            </a:r>
          </a:p>
          <a:p>
            <a:pPr marL="3657600" lvl="8" indent="0">
              <a:buFont typeface="Arial" panose="020B0604020202020204" pitchFamily="34" charset="0"/>
              <a:buNone/>
            </a:pPr>
            <a:r>
              <a:rPr lang="en-US" sz="3600" dirty="0">
                <a:sym typeface="Wingdings" panose="05000000000000000000" pitchFamily="2" charset="2"/>
              </a:rPr>
              <a:t> missing data</a:t>
            </a:r>
          </a:p>
          <a:p>
            <a:pPr marL="3657600" lvl="8" indent="0">
              <a:buFont typeface="Arial" panose="020B0604020202020204" pitchFamily="34" charset="0"/>
              <a:buNone/>
            </a:pPr>
            <a:r>
              <a:rPr lang="en-US" sz="3600" dirty="0">
                <a:sym typeface="Wingdings" panose="05000000000000000000" pitchFamily="2" charset="2"/>
              </a:rPr>
              <a:t> MAC</a:t>
            </a:r>
          </a:p>
          <a:p>
            <a:pPr lvl="2">
              <a:buFont typeface="Wingdings" panose="05000000000000000000" pitchFamily="2" charset="2"/>
              <a:buChar char="à"/>
            </a:pPr>
            <a:r>
              <a:rPr lang="en-US" sz="3600" dirty="0">
                <a:sym typeface="Wingdings" panose="05000000000000000000" pitchFamily="2" charset="2"/>
              </a:rPr>
              <a:t> Individual quality: missing data</a:t>
            </a:r>
          </a:p>
        </p:txBody>
      </p:sp>
      <p:sp>
        <p:nvSpPr>
          <p:cNvPr id="2" name="TextBox 1">
            <a:extLst>
              <a:ext uri="{FF2B5EF4-FFF2-40B4-BE49-F238E27FC236}">
                <a16:creationId xmlns:a16="http://schemas.microsoft.com/office/drawing/2014/main" id="{E6F7B267-AA8E-ACA2-A692-F8AAC445C0F0}"/>
              </a:ext>
            </a:extLst>
          </p:cNvPr>
          <p:cNvSpPr txBox="1"/>
          <p:nvPr/>
        </p:nvSpPr>
        <p:spPr>
          <a:xfrm>
            <a:off x="838200" y="5155241"/>
            <a:ext cx="10515600" cy="707886"/>
          </a:xfrm>
          <a:prstGeom prst="rect">
            <a:avLst/>
          </a:prstGeom>
          <a:noFill/>
        </p:spPr>
        <p:txBody>
          <a:bodyPr wrap="square" rtlCol="0">
            <a:spAutoFit/>
          </a:bodyPr>
          <a:lstStyle/>
          <a:p>
            <a:r>
              <a:rPr lang="en-US" sz="4000" dirty="0" err="1">
                <a:solidFill>
                  <a:srgbClr val="0070C0"/>
                </a:solidFill>
                <a:latin typeface="Segoe Print" panose="02000600000000000000" pitchFamily="2" charset="0"/>
                <a:cs typeface="MV Boli" panose="02000500030200090000" pitchFamily="2" charset="0"/>
              </a:rPr>
              <a:t>Popgen</a:t>
            </a:r>
            <a:r>
              <a:rPr lang="en-US" sz="4000" dirty="0">
                <a:solidFill>
                  <a:srgbClr val="0070C0"/>
                </a:solidFill>
                <a:latin typeface="Segoe Print" panose="02000600000000000000" pitchFamily="2" charset="0"/>
                <a:cs typeface="MV Boli" panose="02000500030200090000" pitchFamily="2" charset="0"/>
              </a:rPr>
              <a:t> analyses </a:t>
            </a:r>
            <a:r>
              <a:rPr lang="en-US" sz="4000" u="sng" dirty="0">
                <a:solidFill>
                  <a:srgbClr val="0070C0"/>
                </a:solidFill>
                <a:latin typeface="Segoe Print" panose="02000600000000000000" pitchFamily="2" charset="0"/>
                <a:cs typeface="MV Boli" panose="02000500030200090000" pitchFamily="2" charset="0"/>
              </a:rPr>
              <a:t>assume autosomal loci</a:t>
            </a:r>
            <a:r>
              <a:rPr lang="en-US" sz="4000" dirty="0">
                <a:solidFill>
                  <a:srgbClr val="0070C0"/>
                </a:solidFill>
                <a:latin typeface="Segoe Print" panose="02000600000000000000" pitchFamily="2" charset="0"/>
                <a:cs typeface="MV Boli" panose="02000500030200090000" pitchFamily="2" charset="0"/>
              </a:rPr>
              <a:t>!</a:t>
            </a:r>
            <a:endParaRPr lang="en-AU" sz="4000" dirty="0">
              <a:solidFill>
                <a:srgbClr val="0070C0"/>
              </a:solidFill>
              <a:latin typeface="Segoe Print" panose="02000600000000000000" pitchFamily="2" charset="0"/>
              <a:cs typeface="MV Boli" panose="02000500030200090000" pitchFamily="2" charset="0"/>
            </a:endParaRPr>
          </a:p>
        </p:txBody>
      </p:sp>
    </p:spTree>
    <p:extLst>
      <p:ext uri="{BB962C8B-B14F-4D97-AF65-F5344CB8AC3E}">
        <p14:creationId xmlns:p14="http://schemas.microsoft.com/office/powerpoint/2010/main" val="907005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10B68-2A3F-F5C4-AC29-FFBEF716FDEE}"/>
              </a:ext>
            </a:extLst>
          </p:cNvPr>
          <p:cNvSpPr>
            <a:spLocks noGrp="1"/>
          </p:cNvSpPr>
          <p:nvPr>
            <p:ph type="title"/>
          </p:nvPr>
        </p:nvSpPr>
        <p:spPr/>
        <p:txBody>
          <a:bodyPr/>
          <a:lstStyle/>
          <a:p>
            <a:r>
              <a:rPr lang="en-AU" b="1" dirty="0">
                <a:solidFill>
                  <a:schemeClr val="accent1"/>
                </a:solidFill>
              </a:rPr>
              <a:t>Sex-linked loci and sex chromosomes</a:t>
            </a:r>
          </a:p>
        </p:txBody>
      </p:sp>
    </p:spTree>
    <p:extLst>
      <p:ext uri="{BB962C8B-B14F-4D97-AF65-F5344CB8AC3E}">
        <p14:creationId xmlns:p14="http://schemas.microsoft.com/office/powerpoint/2010/main" val="1171195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2" name="Rectangle: Rounded Corners 1">
            <a:extLst>
              <a:ext uri="{FF2B5EF4-FFF2-40B4-BE49-F238E27FC236}">
                <a16:creationId xmlns:a16="http://schemas.microsoft.com/office/drawing/2014/main" id="{F5E9B29E-82D8-3CAE-DF54-F01D0C0A28F6}"/>
              </a:ext>
            </a:extLst>
          </p:cNvPr>
          <p:cNvSpPr/>
          <p:nvPr/>
        </p:nvSpPr>
        <p:spPr>
          <a:xfrm>
            <a:off x="7780401"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4" name="Rectangle: Rounded Corners 13">
            <a:extLst>
              <a:ext uri="{FF2B5EF4-FFF2-40B4-BE49-F238E27FC236}">
                <a16:creationId xmlns:a16="http://schemas.microsoft.com/office/drawing/2014/main" id="{FE9C52A3-9540-7ABE-5608-5682419EDE21}"/>
              </a:ext>
            </a:extLst>
          </p:cNvPr>
          <p:cNvSpPr/>
          <p:nvPr/>
        </p:nvSpPr>
        <p:spPr>
          <a:xfrm>
            <a:off x="1026535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5" name="Rectangle: Rounded Corners 14">
            <a:extLst>
              <a:ext uri="{FF2B5EF4-FFF2-40B4-BE49-F238E27FC236}">
                <a16:creationId xmlns:a16="http://schemas.microsoft.com/office/drawing/2014/main" id="{C87E9451-6107-24F9-B8F8-06DC72CE3114}"/>
              </a:ext>
            </a:extLst>
          </p:cNvPr>
          <p:cNvSpPr/>
          <p:nvPr/>
        </p:nvSpPr>
        <p:spPr>
          <a:xfrm>
            <a:off x="1103158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6" name="Rectangle: Rounded Corners 15">
            <a:extLst>
              <a:ext uri="{FF2B5EF4-FFF2-40B4-BE49-F238E27FC236}">
                <a16:creationId xmlns:a16="http://schemas.microsoft.com/office/drawing/2014/main" id="{01F176EC-91E5-03F0-5FB9-512900F9F8D6}"/>
              </a:ext>
            </a:extLst>
          </p:cNvPr>
          <p:cNvSpPr/>
          <p:nvPr/>
        </p:nvSpPr>
        <p:spPr>
          <a:xfrm>
            <a:off x="8538164" y="3866474"/>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17" name="TextBox 16">
            <a:extLst>
              <a:ext uri="{FF2B5EF4-FFF2-40B4-BE49-F238E27FC236}">
                <a16:creationId xmlns:a16="http://schemas.microsoft.com/office/drawing/2014/main" id="{E788AFBC-1385-F4D3-0B73-55C97BDF2A48}"/>
              </a:ext>
            </a:extLst>
          </p:cNvPr>
          <p:cNvSpPr txBox="1"/>
          <p:nvPr/>
        </p:nvSpPr>
        <p:spPr>
          <a:xfrm>
            <a:off x="7750739"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18" name="TextBox 17">
            <a:extLst>
              <a:ext uri="{FF2B5EF4-FFF2-40B4-BE49-F238E27FC236}">
                <a16:creationId xmlns:a16="http://schemas.microsoft.com/office/drawing/2014/main" id="{535318B6-0590-CABF-D8BC-20402C09A189}"/>
              </a:ext>
            </a:extLst>
          </p:cNvPr>
          <p:cNvSpPr txBox="1"/>
          <p:nvPr/>
        </p:nvSpPr>
        <p:spPr>
          <a:xfrm>
            <a:off x="1023569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19" name="TextBox 18">
            <a:extLst>
              <a:ext uri="{FF2B5EF4-FFF2-40B4-BE49-F238E27FC236}">
                <a16:creationId xmlns:a16="http://schemas.microsoft.com/office/drawing/2014/main" id="{D2F458D1-2944-AA73-9617-F0DC4407AA5E}"/>
              </a:ext>
            </a:extLst>
          </p:cNvPr>
          <p:cNvSpPr txBox="1"/>
          <p:nvPr/>
        </p:nvSpPr>
        <p:spPr>
          <a:xfrm>
            <a:off x="1100192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0" name="TextBox 19">
            <a:extLst>
              <a:ext uri="{FF2B5EF4-FFF2-40B4-BE49-F238E27FC236}">
                <a16:creationId xmlns:a16="http://schemas.microsoft.com/office/drawing/2014/main" id="{9B3A82BA-AA6F-A8A6-DADA-A7CDA46864F3}"/>
              </a:ext>
            </a:extLst>
          </p:cNvPr>
          <p:cNvSpPr txBox="1"/>
          <p:nvPr/>
        </p:nvSpPr>
        <p:spPr>
          <a:xfrm>
            <a:off x="8514914" y="3229331"/>
            <a:ext cx="397866" cy="584775"/>
          </a:xfrm>
          <a:prstGeom prst="rect">
            <a:avLst/>
          </a:prstGeom>
          <a:noFill/>
        </p:spPr>
        <p:txBody>
          <a:bodyPr wrap="none" rtlCol="0">
            <a:spAutoFit/>
          </a:bodyPr>
          <a:lstStyle/>
          <a:p>
            <a:pPr algn="ctr"/>
            <a:r>
              <a:rPr lang="en-US" sz="3200" b="1" dirty="0">
                <a:cs typeface="Arial" panose="020B0604020202020204" pitchFamily="34" charset="0"/>
              </a:rPr>
              <a:t>Y</a:t>
            </a:r>
            <a:endParaRPr lang="en-AU" sz="3200" b="1" dirty="0">
              <a:cs typeface="Arial" panose="020B0604020202020204" pitchFamily="34" charset="0"/>
            </a:endParaRPr>
          </a:p>
        </p:txBody>
      </p:sp>
      <p:grpSp>
        <p:nvGrpSpPr>
          <p:cNvPr id="21" name="Group 20">
            <a:extLst>
              <a:ext uri="{FF2B5EF4-FFF2-40B4-BE49-F238E27FC236}">
                <a16:creationId xmlns:a16="http://schemas.microsoft.com/office/drawing/2014/main" id="{49C409E0-D764-031F-704D-9E49397BC217}"/>
              </a:ext>
            </a:extLst>
          </p:cNvPr>
          <p:cNvGrpSpPr/>
          <p:nvPr/>
        </p:nvGrpSpPr>
        <p:grpSpPr>
          <a:xfrm>
            <a:off x="10569064" y="6085753"/>
            <a:ext cx="536542" cy="773559"/>
            <a:chOff x="4050277" y="2912261"/>
            <a:chExt cx="536542" cy="772946"/>
          </a:xfrm>
        </p:grpSpPr>
        <p:sp>
          <p:nvSpPr>
            <p:cNvPr id="22" name="Circle: Hollow 21">
              <a:extLst>
                <a:ext uri="{FF2B5EF4-FFF2-40B4-BE49-F238E27FC236}">
                  <a16:creationId xmlns:a16="http://schemas.microsoft.com/office/drawing/2014/main" id="{B5DA1B17-7136-5670-B2F3-460ED46E5062}"/>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23" name="TextBox 22">
              <a:extLst>
                <a:ext uri="{FF2B5EF4-FFF2-40B4-BE49-F238E27FC236}">
                  <a16:creationId xmlns:a16="http://schemas.microsoft.com/office/drawing/2014/main" id="{DB861DB0-9D09-09A0-6DEF-99E983FA2666}"/>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24" name="Group 23">
            <a:extLst>
              <a:ext uri="{FF2B5EF4-FFF2-40B4-BE49-F238E27FC236}">
                <a16:creationId xmlns:a16="http://schemas.microsoft.com/office/drawing/2014/main" id="{8548F493-B254-07BB-DC19-6302AF1ACFD2}"/>
              </a:ext>
            </a:extLst>
          </p:cNvPr>
          <p:cNvGrpSpPr/>
          <p:nvPr/>
        </p:nvGrpSpPr>
        <p:grpSpPr>
          <a:xfrm>
            <a:off x="8131768" y="6121452"/>
            <a:ext cx="443249" cy="470907"/>
            <a:chOff x="6557415" y="2999200"/>
            <a:chExt cx="443249" cy="470534"/>
          </a:xfrm>
        </p:grpSpPr>
        <p:sp>
          <p:nvSpPr>
            <p:cNvPr id="25" name="Circle: Hollow 24">
              <a:extLst>
                <a:ext uri="{FF2B5EF4-FFF2-40B4-BE49-F238E27FC236}">
                  <a16:creationId xmlns:a16="http://schemas.microsoft.com/office/drawing/2014/main" id="{D202461A-FB7E-9F8D-6923-8FF191D73E76}"/>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26" name="Straight Arrow Connector 25">
              <a:extLst>
                <a:ext uri="{FF2B5EF4-FFF2-40B4-BE49-F238E27FC236}">
                  <a16:creationId xmlns:a16="http://schemas.microsoft.com/office/drawing/2014/main" id="{BA92D8D2-931D-2D2D-4A42-D8B358D1A678}"/>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pic>
        <p:nvPicPr>
          <p:cNvPr id="28" name="Picture 27">
            <a:extLst>
              <a:ext uri="{FF2B5EF4-FFF2-40B4-BE49-F238E27FC236}">
                <a16:creationId xmlns:a16="http://schemas.microsoft.com/office/drawing/2014/main" id="{36AEE890-47D2-17ED-33A1-1FDDC439AA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259" y="4246647"/>
            <a:ext cx="1744851" cy="1872524"/>
          </a:xfrm>
          <a:prstGeom prst="rect">
            <a:avLst/>
          </a:prstGeom>
        </p:spPr>
      </p:pic>
    </p:spTree>
    <p:extLst>
      <p:ext uri="{BB962C8B-B14F-4D97-AF65-F5344CB8AC3E}">
        <p14:creationId xmlns:p14="http://schemas.microsoft.com/office/powerpoint/2010/main" val="2928412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2" name="Rectangle: Rounded Corners 1">
            <a:extLst>
              <a:ext uri="{FF2B5EF4-FFF2-40B4-BE49-F238E27FC236}">
                <a16:creationId xmlns:a16="http://schemas.microsoft.com/office/drawing/2014/main" id="{F5E9B29E-82D8-3CAE-DF54-F01D0C0A28F6}"/>
              </a:ext>
            </a:extLst>
          </p:cNvPr>
          <p:cNvSpPr/>
          <p:nvPr/>
        </p:nvSpPr>
        <p:spPr>
          <a:xfrm>
            <a:off x="7780401"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4" name="Rectangle: Rounded Corners 13">
            <a:extLst>
              <a:ext uri="{FF2B5EF4-FFF2-40B4-BE49-F238E27FC236}">
                <a16:creationId xmlns:a16="http://schemas.microsoft.com/office/drawing/2014/main" id="{FE9C52A3-9540-7ABE-5608-5682419EDE21}"/>
              </a:ext>
            </a:extLst>
          </p:cNvPr>
          <p:cNvSpPr/>
          <p:nvPr/>
        </p:nvSpPr>
        <p:spPr>
          <a:xfrm>
            <a:off x="1026535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5" name="Rectangle: Rounded Corners 14">
            <a:extLst>
              <a:ext uri="{FF2B5EF4-FFF2-40B4-BE49-F238E27FC236}">
                <a16:creationId xmlns:a16="http://schemas.microsoft.com/office/drawing/2014/main" id="{C87E9451-6107-24F9-B8F8-06DC72CE3114}"/>
              </a:ext>
            </a:extLst>
          </p:cNvPr>
          <p:cNvSpPr/>
          <p:nvPr/>
        </p:nvSpPr>
        <p:spPr>
          <a:xfrm>
            <a:off x="1103158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6" name="Rectangle: Rounded Corners 15">
            <a:extLst>
              <a:ext uri="{FF2B5EF4-FFF2-40B4-BE49-F238E27FC236}">
                <a16:creationId xmlns:a16="http://schemas.microsoft.com/office/drawing/2014/main" id="{01F176EC-91E5-03F0-5FB9-512900F9F8D6}"/>
              </a:ext>
            </a:extLst>
          </p:cNvPr>
          <p:cNvSpPr/>
          <p:nvPr/>
        </p:nvSpPr>
        <p:spPr>
          <a:xfrm>
            <a:off x="8538164" y="3866474"/>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17" name="TextBox 16">
            <a:extLst>
              <a:ext uri="{FF2B5EF4-FFF2-40B4-BE49-F238E27FC236}">
                <a16:creationId xmlns:a16="http://schemas.microsoft.com/office/drawing/2014/main" id="{E788AFBC-1385-F4D3-0B73-55C97BDF2A48}"/>
              </a:ext>
            </a:extLst>
          </p:cNvPr>
          <p:cNvSpPr txBox="1"/>
          <p:nvPr/>
        </p:nvSpPr>
        <p:spPr>
          <a:xfrm>
            <a:off x="7750739" y="3229331"/>
            <a:ext cx="410690" cy="584775"/>
          </a:xfrm>
          <a:prstGeom prst="rect">
            <a:avLst/>
          </a:prstGeom>
          <a:noFill/>
        </p:spPr>
        <p:txBody>
          <a:bodyPr wrap="none" rtlCol="0">
            <a:spAutoFit/>
          </a:bodyPr>
          <a:lstStyle/>
          <a:p>
            <a:pPr algn="ctr"/>
            <a:r>
              <a:rPr lang="en-US" sz="3200" b="1" dirty="0">
                <a:solidFill>
                  <a:srgbClr val="FF0000"/>
                </a:solidFill>
                <a:cs typeface="Arial" panose="020B0604020202020204" pitchFamily="34" charset="0"/>
              </a:rPr>
              <a:t>X</a:t>
            </a:r>
            <a:endParaRPr lang="en-AU" sz="3200" b="1" dirty="0">
              <a:solidFill>
                <a:srgbClr val="FF0000"/>
              </a:solidFill>
              <a:cs typeface="Arial" panose="020B0604020202020204" pitchFamily="34" charset="0"/>
            </a:endParaRPr>
          </a:p>
        </p:txBody>
      </p:sp>
      <p:sp>
        <p:nvSpPr>
          <p:cNvPr id="18" name="TextBox 17">
            <a:extLst>
              <a:ext uri="{FF2B5EF4-FFF2-40B4-BE49-F238E27FC236}">
                <a16:creationId xmlns:a16="http://schemas.microsoft.com/office/drawing/2014/main" id="{535318B6-0590-CABF-D8BC-20402C09A189}"/>
              </a:ext>
            </a:extLst>
          </p:cNvPr>
          <p:cNvSpPr txBox="1"/>
          <p:nvPr/>
        </p:nvSpPr>
        <p:spPr>
          <a:xfrm>
            <a:off x="1023569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19" name="TextBox 18">
            <a:extLst>
              <a:ext uri="{FF2B5EF4-FFF2-40B4-BE49-F238E27FC236}">
                <a16:creationId xmlns:a16="http://schemas.microsoft.com/office/drawing/2014/main" id="{D2F458D1-2944-AA73-9617-F0DC4407AA5E}"/>
              </a:ext>
            </a:extLst>
          </p:cNvPr>
          <p:cNvSpPr txBox="1"/>
          <p:nvPr/>
        </p:nvSpPr>
        <p:spPr>
          <a:xfrm>
            <a:off x="1100192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0" name="TextBox 19">
            <a:extLst>
              <a:ext uri="{FF2B5EF4-FFF2-40B4-BE49-F238E27FC236}">
                <a16:creationId xmlns:a16="http://schemas.microsoft.com/office/drawing/2014/main" id="{9B3A82BA-AA6F-A8A6-DADA-A7CDA46864F3}"/>
              </a:ext>
            </a:extLst>
          </p:cNvPr>
          <p:cNvSpPr txBox="1"/>
          <p:nvPr/>
        </p:nvSpPr>
        <p:spPr>
          <a:xfrm>
            <a:off x="8514914" y="3229331"/>
            <a:ext cx="397866" cy="584775"/>
          </a:xfrm>
          <a:prstGeom prst="rect">
            <a:avLst/>
          </a:prstGeom>
          <a:noFill/>
        </p:spPr>
        <p:txBody>
          <a:bodyPr wrap="none" rtlCol="0">
            <a:spAutoFit/>
          </a:bodyPr>
          <a:lstStyle/>
          <a:p>
            <a:pPr algn="ctr"/>
            <a:r>
              <a:rPr lang="en-US" sz="3200" b="1" dirty="0">
                <a:solidFill>
                  <a:srgbClr val="FF0000"/>
                </a:solidFill>
                <a:cs typeface="Arial" panose="020B0604020202020204" pitchFamily="34" charset="0"/>
              </a:rPr>
              <a:t>Y</a:t>
            </a:r>
            <a:endParaRPr lang="en-AU" sz="3200" b="1" dirty="0">
              <a:solidFill>
                <a:srgbClr val="FF0000"/>
              </a:solidFill>
              <a:cs typeface="Arial" panose="020B0604020202020204" pitchFamily="34" charset="0"/>
            </a:endParaRPr>
          </a:p>
        </p:txBody>
      </p:sp>
      <p:grpSp>
        <p:nvGrpSpPr>
          <p:cNvPr id="21" name="Group 20">
            <a:extLst>
              <a:ext uri="{FF2B5EF4-FFF2-40B4-BE49-F238E27FC236}">
                <a16:creationId xmlns:a16="http://schemas.microsoft.com/office/drawing/2014/main" id="{49C409E0-D764-031F-704D-9E49397BC217}"/>
              </a:ext>
            </a:extLst>
          </p:cNvPr>
          <p:cNvGrpSpPr/>
          <p:nvPr/>
        </p:nvGrpSpPr>
        <p:grpSpPr>
          <a:xfrm>
            <a:off x="10569064" y="6085753"/>
            <a:ext cx="536542" cy="773559"/>
            <a:chOff x="4050277" y="2912261"/>
            <a:chExt cx="536542" cy="772946"/>
          </a:xfrm>
        </p:grpSpPr>
        <p:sp>
          <p:nvSpPr>
            <p:cNvPr id="22" name="Circle: Hollow 21">
              <a:extLst>
                <a:ext uri="{FF2B5EF4-FFF2-40B4-BE49-F238E27FC236}">
                  <a16:creationId xmlns:a16="http://schemas.microsoft.com/office/drawing/2014/main" id="{B5DA1B17-7136-5670-B2F3-460ED46E5062}"/>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23" name="TextBox 22">
              <a:extLst>
                <a:ext uri="{FF2B5EF4-FFF2-40B4-BE49-F238E27FC236}">
                  <a16:creationId xmlns:a16="http://schemas.microsoft.com/office/drawing/2014/main" id="{DB861DB0-9D09-09A0-6DEF-99E983FA2666}"/>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24" name="Group 23">
            <a:extLst>
              <a:ext uri="{FF2B5EF4-FFF2-40B4-BE49-F238E27FC236}">
                <a16:creationId xmlns:a16="http://schemas.microsoft.com/office/drawing/2014/main" id="{8548F493-B254-07BB-DC19-6302AF1ACFD2}"/>
              </a:ext>
            </a:extLst>
          </p:cNvPr>
          <p:cNvGrpSpPr/>
          <p:nvPr/>
        </p:nvGrpSpPr>
        <p:grpSpPr>
          <a:xfrm>
            <a:off x="8131768" y="6121452"/>
            <a:ext cx="443249" cy="470907"/>
            <a:chOff x="6557415" y="2999200"/>
            <a:chExt cx="443249" cy="470534"/>
          </a:xfrm>
          <a:solidFill>
            <a:srgbClr val="FF0000"/>
          </a:solidFill>
        </p:grpSpPr>
        <p:sp>
          <p:nvSpPr>
            <p:cNvPr id="25" name="Circle: Hollow 24">
              <a:extLst>
                <a:ext uri="{FF2B5EF4-FFF2-40B4-BE49-F238E27FC236}">
                  <a16:creationId xmlns:a16="http://schemas.microsoft.com/office/drawing/2014/main" id="{D202461A-FB7E-9F8D-6923-8FF191D73E76}"/>
                </a:ext>
              </a:extLst>
            </p:cNvPr>
            <p:cNvSpPr/>
            <p:nvPr/>
          </p:nvSpPr>
          <p:spPr>
            <a:xfrm>
              <a:off x="6557415" y="3127734"/>
              <a:ext cx="341198" cy="342000"/>
            </a:xfrm>
            <a:prstGeom prst="donut">
              <a:avLst>
                <a:gd name="adj" fmla="val 17777"/>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FF0000"/>
                </a:solidFill>
                <a:cs typeface="Arial" panose="020B0604020202020204" pitchFamily="34" charset="0"/>
              </a:endParaRPr>
            </a:p>
          </p:txBody>
        </p:sp>
        <p:cxnSp>
          <p:nvCxnSpPr>
            <p:cNvPr id="26" name="Straight Arrow Connector 25">
              <a:extLst>
                <a:ext uri="{FF2B5EF4-FFF2-40B4-BE49-F238E27FC236}">
                  <a16:creationId xmlns:a16="http://schemas.microsoft.com/office/drawing/2014/main" id="{BA92D8D2-931D-2D2D-4A42-D8B358D1A678}"/>
                </a:ext>
              </a:extLst>
            </p:cNvPr>
            <p:cNvCxnSpPr>
              <a:cxnSpLocks/>
            </p:cNvCxnSpPr>
            <p:nvPr/>
          </p:nvCxnSpPr>
          <p:spPr>
            <a:xfrm flipV="1">
              <a:off x="6820664" y="2999200"/>
              <a:ext cx="180000" cy="180000"/>
            </a:xfrm>
            <a:prstGeom prst="straightConnector1">
              <a:avLst/>
            </a:prstGeom>
            <a:grpFill/>
            <a:ln w="76200">
              <a:solidFill>
                <a:srgbClr val="FF0000"/>
              </a:solidFill>
              <a:tailEnd type="triangle" w="sm" len="sm"/>
            </a:ln>
          </p:spPr>
          <p:style>
            <a:lnRef idx="1">
              <a:schemeClr val="accent1"/>
            </a:lnRef>
            <a:fillRef idx="0">
              <a:schemeClr val="accent1"/>
            </a:fillRef>
            <a:effectRef idx="0">
              <a:schemeClr val="accent1"/>
            </a:effectRef>
            <a:fontRef idx="minor">
              <a:schemeClr val="tx1"/>
            </a:fontRef>
          </p:style>
        </p:cxnSp>
      </p:grpSp>
      <p:pic>
        <p:nvPicPr>
          <p:cNvPr id="28" name="Picture 27">
            <a:extLst>
              <a:ext uri="{FF2B5EF4-FFF2-40B4-BE49-F238E27FC236}">
                <a16:creationId xmlns:a16="http://schemas.microsoft.com/office/drawing/2014/main" id="{36AEE890-47D2-17ED-33A1-1FDDC439AA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259" y="4246647"/>
            <a:ext cx="1744851" cy="1872524"/>
          </a:xfrm>
          <a:prstGeom prst="rect">
            <a:avLst/>
          </a:prstGeom>
        </p:spPr>
      </p:pic>
    </p:spTree>
    <p:extLst>
      <p:ext uri="{BB962C8B-B14F-4D97-AF65-F5344CB8AC3E}">
        <p14:creationId xmlns:p14="http://schemas.microsoft.com/office/powerpoint/2010/main" val="2480340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3D818D-355A-403C-6E06-1A82B0E49EEC}"/>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itle 1">
            <a:extLst>
              <a:ext uri="{FF2B5EF4-FFF2-40B4-BE49-F238E27FC236}">
                <a16:creationId xmlns:a16="http://schemas.microsoft.com/office/drawing/2014/main" id="{13807534-3850-B2C9-1555-61205D141343}"/>
              </a:ext>
            </a:extLst>
          </p:cNvPr>
          <p:cNvSpPr txBox="1">
            <a:spLocks/>
          </p:cNvSpPr>
          <p:nvPr/>
        </p:nvSpPr>
        <p:spPr>
          <a:xfrm>
            <a:off x="1524000" y="1364969"/>
            <a:ext cx="9144000" cy="194908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0070C0"/>
                </a:solidFill>
                <a:latin typeface="Segoe Print" panose="02000600000000000000" pitchFamily="2" charset="0"/>
                <a:cs typeface="MV Boli" panose="02000500030200090000" pitchFamily="2" charset="0"/>
              </a:rPr>
              <a:t>Hypothetical scenario</a:t>
            </a:r>
            <a:endParaRPr lang="en-AU" b="1" dirty="0">
              <a:solidFill>
                <a:srgbClr val="0070C0"/>
              </a:solidFill>
              <a:latin typeface="Segoe Print" panose="02000600000000000000" pitchFamily="2" charset="0"/>
              <a:cs typeface="MV Boli" panose="02000500030200090000" pitchFamily="2" charset="0"/>
            </a:endParaRPr>
          </a:p>
        </p:txBody>
      </p:sp>
      <p:pic>
        <p:nvPicPr>
          <p:cNvPr id="2" name="Google Shape;207;p2">
            <a:extLst>
              <a:ext uri="{FF2B5EF4-FFF2-40B4-BE49-F238E27FC236}">
                <a16:creationId xmlns:a16="http://schemas.microsoft.com/office/drawing/2014/main" id="{64371CAC-EA79-6ED4-64AA-D9E1C82C3106}"/>
              </a:ext>
            </a:extLst>
          </p:cNvPr>
          <p:cNvPicPr preferRelativeResize="0"/>
          <p:nvPr/>
        </p:nvPicPr>
        <p:blipFill rotWithShape="1">
          <a:blip r:embed="rId2">
            <a:alphaModFix/>
          </a:blip>
          <a:srcRect/>
          <a:stretch/>
        </p:blipFill>
        <p:spPr>
          <a:xfrm>
            <a:off x="322679" y="241125"/>
            <a:ext cx="4934129" cy="966452"/>
          </a:xfrm>
          <a:prstGeom prst="rect">
            <a:avLst/>
          </a:prstGeom>
          <a:noFill/>
          <a:ln>
            <a:noFill/>
          </a:ln>
        </p:spPr>
      </p:pic>
      <p:pic>
        <p:nvPicPr>
          <p:cNvPr id="4" name="Picture 3">
            <a:extLst>
              <a:ext uri="{FF2B5EF4-FFF2-40B4-BE49-F238E27FC236}">
                <a16:creationId xmlns:a16="http://schemas.microsoft.com/office/drawing/2014/main" id="{993C6339-AD36-013E-F8DA-AE658A0F0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8874" y="295877"/>
            <a:ext cx="1592835" cy="1592835"/>
          </a:xfrm>
          <a:prstGeom prst="rect">
            <a:avLst/>
          </a:prstGeom>
        </p:spPr>
      </p:pic>
      <p:sp>
        <p:nvSpPr>
          <p:cNvPr id="3" name="Subtitle 2">
            <a:extLst>
              <a:ext uri="{FF2B5EF4-FFF2-40B4-BE49-F238E27FC236}">
                <a16:creationId xmlns:a16="http://schemas.microsoft.com/office/drawing/2014/main" id="{B03E4C43-5A47-C7B7-FB72-1B662EEE0651}"/>
              </a:ext>
            </a:extLst>
          </p:cNvPr>
          <p:cNvSpPr>
            <a:spLocks noGrp="1"/>
          </p:cNvSpPr>
          <p:nvPr>
            <p:ph type="subTitle" idx="1"/>
          </p:nvPr>
        </p:nvSpPr>
        <p:spPr>
          <a:xfrm>
            <a:off x="1524000" y="4115225"/>
            <a:ext cx="9144000" cy="1655762"/>
          </a:xfrm>
        </p:spPr>
        <p:txBody>
          <a:bodyPr>
            <a:normAutofit/>
          </a:bodyPr>
          <a:lstStyle/>
          <a:p>
            <a:r>
              <a:rPr lang="en-US" dirty="0"/>
              <a:t>Diana A Robledo-Ruiz (she/her)</a:t>
            </a:r>
          </a:p>
          <a:p>
            <a:r>
              <a:rPr lang="en-AU" dirty="0" err="1"/>
              <a:t>Floriaan</a:t>
            </a:r>
            <a:r>
              <a:rPr lang="en-AU" dirty="0"/>
              <a:t> </a:t>
            </a:r>
            <a:r>
              <a:rPr lang="en-AU" dirty="0" err="1"/>
              <a:t>Devloo-Delva</a:t>
            </a:r>
            <a:r>
              <a:rPr lang="en-AU" dirty="0"/>
              <a:t> (he/him)</a:t>
            </a:r>
            <a:endParaRPr lang="en-US" dirty="0"/>
          </a:p>
        </p:txBody>
      </p:sp>
    </p:spTree>
    <p:extLst>
      <p:ext uri="{BB962C8B-B14F-4D97-AF65-F5344CB8AC3E}">
        <p14:creationId xmlns:p14="http://schemas.microsoft.com/office/powerpoint/2010/main" val="974485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2" name="Rectangle: Rounded Corners 1">
            <a:extLst>
              <a:ext uri="{FF2B5EF4-FFF2-40B4-BE49-F238E27FC236}">
                <a16:creationId xmlns:a16="http://schemas.microsoft.com/office/drawing/2014/main" id="{F5E9B29E-82D8-3CAE-DF54-F01D0C0A28F6}"/>
              </a:ext>
            </a:extLst>
          </p:cNvPr>
          <p:cNvSpPr/>
          <p:nvPr/>
        </p:nvSpPr>
        <p:spPr>
          <a:xfrm>
            <a:off x="7780401"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4" name="Rectangle: Rounded Corners 13">
            <a:extLst>
              <a:ext uri="{FF2B5EF4-FFF2-40B4-BE49-F238E27FC236}">
                <a16:creationId xmlns:a16="http://schemas.microsoft.com/office/drawing/2014/main" id="{FE9C52A3-9540-7ABE-5608-5682419EDE21}"/>
              </a:ext>
            </a:extLst>
          </p:cNvPr>
          <p:cNvSpPr/>
          <p:nvPr/>
        </p:nvSpPr>
        <p:spPr>
          <a:xfrm>
            <a:off x="1026535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5" name="Rectangle: Rounded Corners 14">
            <a:extLst>
              <a:ext uri="{FF2B5EF4-FFF2-40B4-BE49-F238E27FC236}">
                <a16:creationId xmlns:a16="http://schemas.microsoft.com/office/drawing/2014/main" id="{C87E9451-6107-24F9-B8F8-06DC72CE3114}"/>
              </a:ext>
            </a:extLst>
          </p:cNvPr>
          <p:cNvSpPr/>
          <p:nvPr/>
        </p:nvSpPr>
        <p:spPr>
          <a:xfrm>
            <a:off x="1103158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6" name="Rectangle: Rounded Corners 15">
            <a:extLst>
              <a:ext uri="{FF2B5EF4-FFF2-40B4-BE49-F238E27FC236}">
                <a16:creationId xmlns:a16="http://schemas.microsoft.com/office/drawing/2014/main" id="{01F176EC-91E5-03F0-5FB9-512900F9F8D6}"/>
              </a:ext>
            </a:extLst>
          </p:cNvPr>
          <p:cNvSpPr/>
          <p:nvPr/>
        </p:nvSpPr>
        <p:spPr>
          <a:xfrm>
            <a:off x="8538164" y="3866474"/>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17" name="TextBox 16">
            <a:extLst>
              <a:ext uri="{FF2B5EF4-FFF2-40B4-BE49-F238E27FC236}">
                <a16:creationId xmlns:a16="http://schemas.microsoft.com/office/drawing/2014/main" id="{E788AFBC-1385-F4D3-0B73-55C97BDF2A48}"/>
              </a:ext>
            </a:extLst>
          </p:cNvPr>
          <p:cNvSpPr txBox="1"/>
          <p:nvPr/>
        </p:nvSpPr>
        <p:spPr>
          <a:xfrm>
            <a:off x="7750739"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18" name="TextBox 17">
            <a:extLst>
              <a:ext uri="{FF2B5EF4-FFF2-40B4-BE49-F238E27FC236}">
                <a16:creationId xmlns:a16="http://schemas.microsoft.com/office/drawing/2014/main" id="{535318B6-0590-CABF-D8BC-20402C09A189}"/>
              </a:ext>
            </a:extLst>
          </p:cNvPr>
          <p:cNvSpPr txBox="1"/>
          <p:nvPr/>
        </p:nvSpPr>
        <p:spPr>
          <a:xfrm>
            <a:off x="10235696" y="3229331"/>
            <a:ext cx="410690" cy="584775"/>
          </a:xfrm>
          <a:prstGeom prst="rect">
            <a:avLst/>
          </a:prstGeom>
          <a:noFill/>
        </p:spPr>
        <p:txBody>
          <a:bodyPr wrap="none" rtlCol="0">
            <a:spAutoFit/>
          </a:bodyPr>
          <a:lstStyle/>
          <a:p>
            <a:pPr algn="ctr"/>
            <a:r>
              <a:rPr lang="en-US" sz="3200" b="1" dirty="0">
                <a:solidFill>
                  <a:srgbClr val="FF0000"/>
                </a:solidFill>
                <a:cs typeface="Arial" panose="020B0604020202020204" pitchFamily="34" charset="0"/>
              </a:rPr>
              <a:t>X</a:t>
            </a:r>
            <a:endParaRPr lang="en-AU" sz="3200" b="1" dirty="0">
              <a:solidFill>
                <a:srgbClr val="FF0000"/>
              </a:solidFill>
              <a:cs typeface="Arial" panose="020B0604020202020204" pitchFamily="34" charset="0"/>
            </a:endParaRPr>
          </a:p>
        </p:txBody>
      </p:sp>
      <p:sp>
        <p:nvSpPr>
          <p:cNvPr id="19" name="TextBox 18">
            <a:extLst>
              <a:ext uri="{FF2B5EF4-FFF2-40B4-BE49-F238E27FC236}">
                <a16:creationId xmlns:a16="http://schemas.microsoft.com/office/drawing/2014/main" id="{D2F458D1-2944-AA73-9617-F0DC4407AA5E}"/>
              </a:ext>
            </a:extLst>
          </p:cNvPr>
          <p:cNvSpPr txBox="1"/>
          <p:nvPr/>
        </p:nvSpPr>
        <p:spPr>
          <a:xfrm>
            <a:off x="11001926" y="3229331"/>
            <a:ext cx="410690" cy="584775"/>
          </a:xfrm>
          <a:prstGeom prst="rect">
            <a:avLst/>
          </a:prstGeom>
          <a:noFill/>
        </p:spPr>
        <p:txBody>
          <a:bodyPr wrap="none" rtlCol="0">
            <a:spAutoFit/>
          </a:bodyPr>
          <a:lstStyle/>
          <a:p>
            <a:pPr algn="ctr"/>
            <a:r>
              <a:rPr lang="en-US" sz="3200" b="1" dirty="0">
                <a:solidFill>
                  <a:srgbClr val="FF0000"/>
                </a:solidFill>
                <a:cs typeface="Arial" panose="020B0604020202020204" pitchFamily="34" charset="0"/>
              </a:rPr>
              <a:t>X</a:t>
            </a:r>
            <a:endParaRPr lang="en-AU" sz="3200" b="1" dirty="0">
              <a:solidFill>
                <a:srgbClr val="FF0000"/>
              </a:solidFill>
              <a:cs typeface="Arial" panose="020B0604020202020204" pitchFamily="34" charset="0"/>
            </a:endParaRPr>
          </a:p>
        </p:txBody>
      </p:sp>
      <p:sp>
        <p:nvSpPr>
          <p:cNvPr id="20" name="TextBox 19">
            <a:extLst>
              <a:ext uri="{FF2B5EF4-FFF2-40B4-BE49-F238E27FC236}">
                <a16:creationId xmlns:a16="http://schemas.microsoft.com/office/drawing/2014/main" id="{9B3A82BA-AA6F-A8A6-DADA-A7CDA46864F3}"/>
              </a:ext>
            </a:extLst>
          </p:cNvPr>
          <p:cNvSpPr txBox="1"/>
          <p:nvPr/>
        </p:nvSpPr>
        <p:spPr>
          <a:xfrm>
            <a:off x="8514914" y="3229331"/>
            <a:ext cx="397866" cy="584775"/>
          </a:xfrm>
          <a:prstGeom prst="rect">
            <a:avLst/>
          </a:prstGeom>
          <a:noFill/>
        </p:spPr>
        <p:txBody>
          <a:bodyPr wrap="none" rtlCol="0">
            <a:spAutoFit/>
          </a:bodyPr>
          <a:lstStyle/>
          <a:p>
            <a:pPr algn="ctr"/>
            <a:r>
              <a:rPr lang="en-US" sz="3200" b="1" dirty="0">
                <a:cs typeface="Arial" panose="020B0604020202020204" pitchFamily="34" charset="0"/>
              </a:rPr>
              <a:t>Y</a:t>
            </a:r>
            <a:endParaRPr lang="en-AU" sz="3200" b="1" dirty="0">
              <a:cs typeface="Arial" panose="020B0604020202020204" pitchFamily="34" charset="0"/>
            </a:endParaRPr>
          </a:p>
        </p:txBody>
      </p:sp>
      <p:sp>
        <p:nvSpPr>
          <p:cNvPr id="22" name="Circle: Hollow 21">
            <a:extLst>
              <a:ext uri="{FF2B5EF4-FFF2-40B4-BE49-F238E27FC236}">
                <a16:creationId xmlns:a16="http://schemas.microsoft.com/office/drawing/2014/main" id="{B5DA1B17-7136-5670-B2F3-460ED46E5062}"/>
              </a:ext>
            </a:extLst>
          </p:cNvPr>
          <p:cNvSpPr/>
          <p:nvPr/>
        </p:nvSpPr>
        <p:spPr>
          <a:xfrm>
            <a:off x="10665786" y="6085753"/>
            <a:ext cx="342000" cy="342271"/>
          </a:xfrm>
          <a:prstGeom prst="donut">
            <a:avLst>
              <a:gd name="adj" fmla="val 1777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23" name="TextBox 22">
            <a:extLst>
              <a:ext uri="{FF2B5EF4-FFF2-40B4-BE49-F238E27FC236}">
                <a16:creationId xmlns:a16="http://schemas.microsoft.com/office/drawing/2014/main" id="{DB861DB0-9D09-09A0-6DEF-99E983FA2666}"/>
              </a:ext>
            </a:extLst>
          </p:cNvPr>
          <p:cNvSpPr txBox="1"/>
          <p:nvPr/>
        </p:nvSpPr>
        <p:spPr>
          <a:xfrm>
            <a:off x="10569064" y="6150865"/>
            <a:ext cx="536542" cy="708447"/>
          </a:xfrm>
          <a:prstGeom prst="rect">
            <a:avLst/>
          </a:prstGeom>
          <a:noFill/>
        </p:spPr>
        <p:txBody>
          <a:bodyPr wrap="square" rtlCol="0">
            <a:spAutoFit/>
          </a:bodyPr>
          <a:lstStyle/>
          <a:p>
            <a:pPr algn="ctr"/>
            <a:r>
              <a:rPr lang="en-US" sz="4000" b="1" dirty="0">
                <a:solidFill>
                  <a:srgbClr val="FF0000"/>
                </a:solidFill>
                <a:cs typeface="Arial" panose="020B0604020202020204" pitchFamily="34" charset="0"/>
              </a:rPr>
              <a:t>+</a:t>
            </a:r>
            <a:endParaRPr lang="en-AU" sz="4000" b="1" dirty="0">
              <a:solidFill>
                <a:srgbClr val="FF0000"/>
              </a:solidFill>
              <a:cs typeface="Arial" panose="020B0604020202020204" pitchFamily="34" charset="0"/>
            </a:endParaRPr>
          </a:p>
        </p:txBody>
      </p:sp>
      <p:grpSp>
        <p:nvGrpSpPr>
          <p:cNvPr id="24" name="Group 23">
            <a:extLst>
              <a:ext uri="{FF2B5EF4-FFF2-40B4-BE49-F238E27FC236}">
                <a16:creationId xmlns:a16="http://schemas.microsoft.com/office/drawing/2014/main" id="{8548F493-B254-07BB-DC19-6302AF1ACFD2}"/>
              </a:ext>
            </a:extLst>
          </p:cNvPr>
          <p:cNvGrpSpPr/>
          <p:nvPr/>
        </p:nvGrpSpPr>
        <p:grpSpPr>
          <a:xfrm>
            <a:off x="8131768" y="6121452"/>
            <a:ext cx="443249" cy="470907"/>
            <a:chOff x="6557415" y="2999200"/>
            <a:chExt cx="443249" cy="470534"/>
          </a:xfrm>
          <a:solidFill>
            <a:schemeClr val="tx1"/>
          </a:solidFill>
        </p:grpSpPr>
        <p:sp>
          <p:nvSpPr>
            <p:cNvPr id="25" name="Circle: Hollow 24">
              <a:extLst>
                <a:ext uri="{FF2B5EF4-FFF2-40B4-BE49-F238E27FC236}">
                  <a16:creationId xmlns:a16="http://schemas.microsoft.com/office/drawing/2014/main" id="{D202461A-FB7E-9F8D-6923-8FF191D73E76}"/>
                </a:ext>
              </a:extLst>
            </p:cNvPr>
            <p:cNvSpPr/>
            <p:nvPr/>
          </p:nvSpPr>
          <p:spPr>
            <a:xfrm>
              <a:off x="6557415" y="3127734"/>
              <a:ext cx="341198" cy="342000"/>
            </a:xfrm>
            <a:prstGeom prst="donut">
              <a:avLst>
                <a:gd name="adj" fmla="val 17777"/>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FF0000"/>
                </a:solidFill>
                <a:cs typeface="Arial" panose="020B0604020202020204" pitchFamily="34" charset="0"/>
              </a:endParaRPr>
            </a:p>
          </p:txBody>
        </p:sp>
        <p:cxnSp>
          <p:nvCxnSpPr>
            <p:cNvPr id="26" name="Straight Arrow Connector 25">
              <a:extLst>
                <a:ext uri="{FF2B5EF4-FFF2-40B4-BE49-F238E27FC236}">
                  <a16:creationId xmlns:a16="http://schemas.microsoft.com/office/drawing/2014/main" id="{BA92D8D2-931D-2D2D-4A42-D8B358D1A678}"/>
                </a:ext>
              </a:extLst>
            </p:cNvPr>
            <p:cNvCxnSpPr>
              <a:cxnSpLocks/>
            </p:cNvCxnSpPr>
            <p:nvPr/>
          </p:nvCxnSpPr>
          <p:spPr>
            <a:xfrm flipV="1">
              <a:off x="6820664" y="2999200"/>
              <a:ext cx="180000" cy="180000"/>
            </a:xfrm>
            <a:prstGeom prst="straightConnector1">
              <a:avLst/>
            </a:prstGeom>
            <a:grpFill/>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pic>
        <p:nvPicPr>
          <p:cNvPr id="28" name="Picture 27">
            <a:extLst>
              <a:ext uri="{FF2B5EF4-FFF2-40B4-BE49-F238E27FC236}">
                <a16:creationId xmlns:a16="http://schemas.microsoft.com/office/drawing/2014/main" id="{36AEE890-47D2-17ED-33A1-1FDDC439AA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259" y="4246647"/>
            <a:ext cx="1744851" cy="1872524"/>
          </a:xfrm>
          <a:prstGeom prst="rect">
            <a:avLst/>
          </a:prstGeom>
        </p:spPr>
      </p:pic>
    </p:spTree>
    <p:extLst>
      <p:ext uri="{BB962C8B-B14F-4D97-AF65-F5344CB8AC3E}">
        <p14:creationId xmlns:p14="http://schemas.microsoft.com/office/powerpoint/2010/main" val="4029498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F5E9B29E-82D8-3CAE-DF54-F01D0C0A28F6}"/>
              </a:ext>
            </a:extLst>
          </p:cNvPr>
          <p:cNvSpPr/>
          <p:nvPr/>
        </p:nvSpPr>
        <p:spPr>
          <a:xfrm>
            <a:off x="7780401"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4" name="Rectangle: Rounded Corners 13">
            <a:extLst>
              <a:ext uri="{FF2B5EF4-FFF2-40B4-BE49-F238E27FC236}">
                <a16:creationId xmlns:a16="http://schemas.microsoft.com/office/drawing/2014/main" id="{FE9C52A3-9540-7ABE-5608-5682419EDE21}"/>
              </a:ext>
            </a:extLst>
          </p:cNvPr>
          <p:cNvSpPr/>
          <p:nvPr/>
        </p:nvSpPr>
        <p:spPr>
          <a:xfrm>
            <a:off x="1026535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5" name="Rectangle: Rounded Corners 14">
            <a:extLst>
              <a:ext uri="{FF2B5EF4-FFF2-40B4-BE49-F238E27FC236}">
                <a16:creationId xmlns:a16="http://schemas.microsoft.com/office/drawing/2014/main" id="{C87E9451-6107-24F9-B8F8-06DC72CE3114}"/>
              </a:ext>
            </a:extLst>
          </p:cNvPr>
          <p:cNvSpPr/>
          <p:nvPr/>
        </p:nvSpPr>
        <p:spPr>
          <a:xfrm>
            <a:off x="1103158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6" name="Rectangle: Rounded Corners 15">
            <a:extLst>
              <a:ext uri="{FF2B5EF4-FFF2-40B4-BE49-F238E27FC236}">
                <a16:creationId xmlns:a16="http://schemas.microsoft.com/office/drawing/2014/main" id="{01F176EC-91E5-03F0-5FB9-512900F9F8D6}"/>
              </a:ext>
            </a:extLst>
          </p:cNvPr>
          <p:cNvSpPr/>
          <p:nvPr/>
        </p:nvSpPr>
        <p:spPr>
          <a:xfrm>
            <a:off x="8538164" y="3866474"/>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17" name="TextBox 16">
            <a:extLst>
              <a:ext uri="{FF2B5EF4-FFF2-40B4-BE49-F238E27FC236}">
                <a16:creationId xmlns:a16="http://schemas.microsoft.com/office/drawing/2014/main" id="{E788AFBC-1385-F4D3-0B73-55C97BDF2A48}"/>
              </a:ext>
            </a:extLst>
          </p:cNvPr>
          <p:cNvSpPr txBox="1"/>
          <p:nvPr/>
        </p:nvSpPr>
        <p:spPr>
          <a:xfrm>
            <a:off x="7750739"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18" name="TextBox 17">
            <a:extLst>
              <a:ext uri="{FF2B5EF4-FFF2-40B4-BE49-F238E27FC236}">
                <a16:creationId xmlns:a16="http://schemas.microsoft.com/office/drawing/2014/main" id="{535318B6-0590-CABF-D8BC-20402C09A189}"/>
              </a:ext>
            </a:extLst>
          </p:cNvPr>
          <p:cNvSpPr txBox="1"/>
          <p:nvPr/>
        </p:nvSpPr>
        <p:spPr>
          <a:xfrm>
            <a:off x="1023569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19" name="TextBox 18">
            <a:extLst>
              <a:ext uri="{FF2B5EF4-FFF2-40B4-BE49-F238E27FC236}">
                <a16:creationId xmlns:a16="http://schemas.microsoft.com/office/drawing/2014/main" id="{D2F458D1-2944-AA73-9617-F0DC4407AA5E}"/>
              </a:ext>
            </a:extLst>
          </p:cNvPr>
          <p:cNvSpPr txBox="1"/>
          <p:nvPr/>
        </p:nvSpPr>
        <p:spPr>
          <a:xfrm>
            <a:off x="1100192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0" name="TextBox 19">
            <a:extLst>
              <a:ext uri="{FF2B5EF4-FFF2-40B4-BE49-F238E27FC236}">
                <a16:creationId xmlns:a16="http://schemas.microsoft.com/office/drawing/2014/main" id="{9B3A82BA-AA6F-A8A6-DADA-A7CDA46864F3}"/>
              </a:ext>
            </a:extLst>
          </p:cNvPr>
          <p:cNvSpPr txBox="1"/>
          <p:nvPr/>
        </p:nvSpPr>
        <p:spPr>
          <a:xfrm>
            <a:off x="8514914" y="3229331"/>
            <a:ext cx="397866" cy="584775"/>
          </a:xfrm>
          <a:prstGeom prst="rect">
            <a:avLst/>
          </a:prstGeom>
          <a:noFill/>
        </p:spPr>
        <p:txBody>
          <a:bodyPr wrap="none" rtlCol="0">
            <a:spAutoFit/>
          </a:bodyPr>
          <a:lstStyle/>
          <a:p>
            <a:pPr algn="ctr"/>
            <a:r>
              <a:rPr lang="en-US" sz="3200" b="1" dirty="0">
                <a:cs typeface="Arial" panose="020B0604020202020204" pitchFamily="34" charset="0"/>
              </a:rPr>
              <a:t>Y</a:t>
            </a:r>
            <a:endParaRPr lang="en-AU" sz="3200" b="1" dirty="0">
              <a:cs typeface="Arial" panose="020B0604020202020204" pitchFamily="34" charset="0"/>
            </a:endParaRPr>
          </a:p>
        </p:txBody>
      </p:sp>
      <p:grpSp>
        <p:nvGrpSpPr>
          <p:cNvPr id="21" name="Group 20">
            <a:extLst>
              <a:ext uri="{FF2B5EF4-FFF2-40B4-BE49-F238E27FC236}">
                <a16:creationId xmlns:a16="http://schemas.microsoft.com/office/drawing/2014/main" id="{49C409E0-D764-031F-704D-9E49397BC217}"/>
              </a:ext>
            </a:extLst>
          </p:cNvPr>
          <p:cNvGrpSpPr/>
          <p:nvPr/>
        </p:nvGrpSpPr>
        <p:grpSpPr>
          <a:xfrm>
            <a:off x="10569064" y="6085753"/>
            <a:ext cx="536542" cy="773559"/>
            <a:chOff x="4050277" y="2912261"/>
            <a:chExt cx="536542" cy="772946"/>
          </a:xfrm>
        </p:grpSpPr>
        <p:sp>
          <p:nvSpPr>
            <p:cNvPr id="22" name="Circle: Hollow 21">
              <a:extLst>
                <a:ext uri="{FF2B5EF4-FFF2-40B4-BE49-F238E27FC236}">
                  <a16:creationId xmlns:a16="http://schemas.microsoft.com/office/drawing/2014/main" id="{B5DA1B17-7136-5670-B2F3-460ED46E5062}"/>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23" name="TextBox 22">
              <a:extLst>
                <a:ext uri="{FF2B5EF4-FFF2-40B4-BE49-F238E27FC236}">
                  <a16:creationId xmlns:a16="http://schemas.microsoft.com/office/drawing/2014/main" id="{DB861DB0-9D09-09A0-6DEF-99E983FA2666}"/>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24" name="Group 23">
            <a:extLst>
              <a:ext uri="{FF2B5EF4-FFF2-40B4-BE49-F238E27FC236}">
                <a16:creationId xmlns:a16="http://schemas.microsoft.com/office/drawing/2014/main" id="{8548F493-B254-07BB-DC19-6302AF1ACFD2}"/>
              </a:ext>
            </a:extLst>
          </p:cNvPr>
          <p:cNvGrpSpPr/>
          <p:nvPr/>
        </p:nvGrpSpPr>
        <p:grpSpPr>
          <a:xfrm>
            <a:off x="8131768" y="6121452"/>
            <a:ext cx="443249" cy="470907"/>
            <a:chOff x="6557415" y="2999200"/>
            <a:chExt cx="443249" cy="470534"/>
          </a:xfrm>
        </p:grpSpPr>
        <p:sp>
          <p:nvSpPr>
            <p:cNvPr id="25" name="Circle: Hollow 24">
              <a:extLst>
                <a:ext uri="{FF2B5EF4-FFF2-40B4-BE49-F238E27FC236}">
                  <a16:creationId xmlns:a16="http://schemas.microsoft.com/office/drawing/2014/main" id="{D202461A-FB7E-9F8D-6923-8FF191D73E76}"/>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26" name="Straight Arrow Connector 25">
              <a:extLst>
                <a:ext uri="{FF2B5EF4-FFF2-40B4-BE49-F238E27FC236}">
                  <a16:creationId xmlns:a16="http://schemas.microsoft.com/office/drawing/2014/main" id="{BA92D8D2-931D-2D2D-4A42-D8B358D1A678}"/>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pic>
        <p:nvPicPr>
          <p:cNvPr id="27" name="Picture 26">
            <a:extLst>
              <a:ext uri="{FF2B5EF4-FFF2-40B4-BE49-F238E27FC236}">
                <a16:creationId xmlns:a16="http://schemas.microsoft.com/office/drawing/2014/main" id="{D4134DAB-2EBE-1422-5119-466D7C005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26" y="913913"/>
            <a:ext cx="2037609" cy="2037609"/>
          </a:xfrm>
          <a:prstGeom prst="rect">
            <a:avLst/>
          </a:prstGeom>
        </p:spPr>
      </p:pic>
      <p:pic>
        <p:nvPicPr>
          <p:cNvPr id="28" name="Picture 27">
            <a:extLst>
              <a:ext uri="{FF2B5EF4-FFF2-40B4-BE49-F238E27FC236}">
                <a16:creationId xmlns:a16="http://schemas.microsoft.com/office/drawing/2014/main" id="{36AEE890-47D2-17ED-33A1-1FDDC439AA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6259" y="4246647"/>
            <a:ext cx="1744851" cy="1872524"/>
          </a:xfrm>
          <a:prstGeom prst="rect">
            <a:avLst/>
          </a:prstGeom>
        </p:spPr>
      </p:pic>
    </p:spTree>
    <p:extLst>
      <p:ext uri="{BB962C8B-B14F-4D97-AF65-F5344CB8AC3E}">
        <p14:creationId xmlns:p14="http://schemas.microsoft.com/office/powerpoint/2010/main" val="2868432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solidFill>
                  <a:srgbClr val="FF0000"/>
                </a:solidFill>
                <a:cs typeface="Arial" panose="020B0604020202020204" pitchFamily="34" charset="0"/>
              </a:rPr>
              <a:t>Z</a:t>
            </a:r>
            <a:endParaRPr lang="en-AU" sz="3200" b="1" dirty="0">
              <a:solidFill>
                <a:srgbClr val="FF0000"/>
              </a:solidFill>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solidFill>
                  <a:srgbClr val="FF0000"/>
                </a:solidFill>
                <a:cs typeface="Arial" panose="020B0604020202020204" pitchFamily="34" charset="0"/>
              </a:rPr>
              <a:t>W</a:t>
            </a:r>
            <a:endParaRPr lang="en-AU" sz="3200" b="1" dirty="0">
              <a:solidFill>
                <a:srgbClr val="FF0000"/>
              </a:solidFill>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FF0000"/>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solidFill>
                    <a:srgbClr val="FF0000"/>
                  </a:solidFill>
                  <a:cs typeface="Arial" panose="020B0604020202020204" pitchFamily="34" charset="0"/>
                </a:rPr>
                <a:t>+</a:t>
              </a:r>
              <a:endParaRPr lang="en-AU" sz="4000" b="1" dirty="0">
                <a:solidFill>
                  <a:srgbClr val="FF0000"/>
                </a:solidFill>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064EFB1E-71FB-18A6-F5A2-268F957746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26" y="913913"/>
            <a:ext cx="2037609" cy="2037609"/>
          </a:xfrm>
          <a:prstGeom prst="rect">
            <a:avLst/>
          </a:prstGeom>
        </p:spPr>
      </p:pic>
      <p:grpSp>
        <p:nvGrpSpPr>
          <p:cNvPr id="14" name="Group 13">
            <a:extLst>
              <a:ext uri="{FF2B5EF4-FFF2-40B4-BE49-F238E27FC236}">
                <a16:creationId xmlns:a16="http://schemas.microsoft.com/office/drawing/2014/main" id="{061DD093-5CF1-CDED-9306-068D59372EA6}"/>
              </a:ext>
            </a:extLst>
          </p:cNvPr>
          <p:cNvGrpSpPr/>
          <p:nvPr/>
        </p:nvGrpSpPr>
        <p:grpSpPr>
          <a:xfrm>
            <a:off x="5955436" y="3138384"/>
            <a:ext cx="443249" cy="470907"/>
            <a:chOff x="6557415" y="2999200"/>
            <a:chExt cx="443249" cy="470534"/>
          </a:xfrm>
        </p:grpSpPr>
        <p:sp>
          <p:nvSpPr>
            <p:cNvPr id="15" name="Circle: Hollow 14">
              <a:extLst>
                <a:ext uri="{FF2B5EF4-FFF2-40B4-BE49-F238E27FC236}">
                  <a16:creationId xmlns:a16="http://schemas.microsoft.com/office/drawing/2014/main" id="{D1EF704E-5768-449F-B1B2-F3FF83312F51}"/>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16" name="Straight Arrow Connector 15">
              <a:extLst>
                <a:ext uri="{FF2B5EF4-FFF2-40B4-BE49-F238E27FC236}">
                  <a16:creationId xmlns:a16="http://schemas.microsoft.com/office/drawing/2014/main" id="{CCF7CC72-7C25-0565-6B99-60B17F234FC8}"/>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7" name="Rectangle: Rounded Corners 16">
            <a:extLst>
              <a:ext uri="{FF2B5EF4-FFF2-40B4-BE49-F238E27FC236}">
                <a16:creationId xmlns:a16="http://schemas.microsoft.com/office/drawing/2014/main" id="{96228DDF-0935-E567-7B86-52E9150845F6}"/>
              </a:ext>
            </a:extLst>
          </p:cNvPr>
          <p:cNvSpPr/>
          <p:nvPr/>
        </p:nvSpPr>
        <p:spPr>
          <a:xfrm>
            <a:off x="7780401"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8" name="Rectangle: Rounded Corners 17">
            <a:extLst>
              <a:ext uri="{FF2B5EF4-FFF2-40B4-BE49-F238E27FC236}">
                <a16:creationId xmlns:a16="http://schemas.microsoft.com/office/drawing/2014/main" id="{7A6C70DC-A929-F6C0-B204-0F140FD5D1AC}"/>
              </a:ext>
            </a:extLst>
          </p:cNvPr>
          <p:cNvSpPr/>
          <p:nvPr/>
        </p:nvSpPr>
        <p:spPr>
          <a:xfrm>
            <a:off x="1026535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9" name="Rectangle: Rounded Corners 18">
            <a:extLst>
              <a:ext uri="{FF2B5EF4-FFF2-40B4-BE49-F238E27FC236}">
                <a16:creationId xmlns:a16="http://schemas.microsoft.com/office/drawing/2014/main" id="{58114A9C-6D36-55F0-1607-3BAE0AF9A199}"/>
              </a:ext>
            </a:extLst>
          </p:cNvPr>
          <p:cNvSpPr/>
          <p:nvPr/>
        </p:nvSpPr>
        <p:spPr>
          <a:xfrm>
            <a:off x="1103158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0" name="Rectangle: Rounded Corners 19">
            <a:extLst>
              <a:ext uri="{FF2B5EF4-FFF2-40B4-BE49-F238E27FC236}">
                <a16:creationId xmlns:a16="http://schemas.microsoft.com/office/drawing/2014/main" id="{A770FC48-FAA3-3A30-9442-BCCD13D1A177}"/>
              </a:ext>
            </a:extLst>
          </p:cNvPr>
          <p:cNvSpPr/>
          <p:nvPr/>
        </p:nvSpPr>
        <p:spPr>
          <a:xfrm>
            <a:off x="8538164" y="3866474"/>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21" name="TextBox 20">
            <a:extLst>
              <a:ext uri="{FF2B5EF4-FFF2-40B4-BE49-F238E27FC236}">
                <a16:creationId xmlns:a16="http://schemas.microsoft.com/office/drawing/2014/main" id="{E1C505A4-0AAF-650D-A042-54679B9DC4F3}"/>
              </a:ext>
            </a:extLst>
          </p:cNvPr>
          <p:cNvSpPr txBox="1"/>
          <p:nvPr/>
        </p:nvSpPr>
        <p:spPr>
          <a:xfrm>
            <a:off x="7750739"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2" name="TextBox 21">
            <a:extLst>
              <a:ext uri="{FF2B5EF4-FFF2-40B4-BE49-F238E27FC236}">
                <a16:creationId xmlns:a16="http://schemas.microsoft.com/office/drawing/2014/main" id="{073A11FF-F3F2-5F2B-6CE2-5342ECFC56A7}"/>
              </a:ext>
            </a:extLst>
          </p:cNvPr>
          <p:cNvSpPr txBox="1"/>
          <p:nvPr/>
        </p:nvSpPr>
        <p:spPr>
          <a:xfrm>
            <a:off x="1023569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3" name="TextBox 22">
            <a:extLst>
              <a:ext uri="{FF2B5EF4-FFF2-40B4-BE49-F238E27FC236}">
                <a16:creationId xmlns:a16="http://schemas.microsoft.com/office/drawing/2014/main" id="{4C5620A8-B8CC-43F1-23DC-A6BD670F35B9}"/>
              </a:ext>
            </a:extLst>
          </p:cNvPr>
          <p:cNvSpPr txBox="1"/>
          <p:nvPr/>
        </p:nvSpPr>
        <p:spPr>
          <a:xfrm>
            <a:off x="1100192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4" name="TextBox 23">
            <a:extLst>
              <a:ext uri="{FF2B5EF4-FFF2-40B4-BE49-F238E27FC236}">
                <a16:creationId xmlns:a16="http://schemas.microsoft.com/office/drawing/2014/main" id="{9491F0C3-F12C-6C1B-1B5E-8C6486588D66}"/>
              </a:ext>
            </a:extLst>
          </p:cNvPr>
          <p:cNvSpPr txBox="1"/>
          <p:nvPr/>
        </p:nvSpPr>
        <p:spPr>
          <a:xfrm>
            <a:off x="8514914" y="3229331"/>
            <a:ext cx="397866" cy="584775"/>
          </a:xfrm>
          <a:prstGeom prst="rect">
            <a:avLst/>
          </a:prstGeom>
          <a:noFill/>
        </p:spPr>
        <p:txBody>
          <a:bodyPr wrap="none" rtlCol="0">
            <a:spAutoFit/>
          </a:bodyPr>
          <a:lstStyle/>
          <a:p>
            <a:pPr algn="ctr"/>
            <a:r>
              <a:rPr lang="en-US" sz="3200" b="1" dirty="0">
                <a:cs typeface="Arial" panose="020B0604020202020204" pitchFamily="34" charset="0"/>
              </a:rPr>
              <a:t>Y</a:t>
            </a:r>
            <a:endParaRPr lang="en-AU" sz="3200" b="1" dirty="0">
              <a:cs typeface="Arial" panose="020B0604020202020204" pitchFamily="34" charset="0"/>
            </a:endParaRPr>
          </a:p>
        </p:txBody>
      </p:sp>
      <p:grpSp>
        <p:nvGrpSpPr>
          <p:cNvPr id="25" name="Group 24">
            <a:extLst>
              <a:ext uri="{FF2B5EF4-FFF2-40B4-BE49-F238E27FC236}">
                <a16:creationId xmlns:a16="http://schemas.microsoft.com/office/drawing/2014/main" id="{C2E6A144-3F71-35BE-F5A1-E5FDDFC70BC8}"/>
              </a:ext>
            </a:extLst>
          </p:cNvPr>
          <p:cNvGrpSpPr/>
          <p:nvPr/>
        </p:nvGrpSpPr>
        <p:grpSpPr>
          <a:xfrm>
            <a:off x="10569064" y="6085753"/>
            <a:ext cx="536542" cy="773559"/>
            <a:chOff x="4050277" y="2912261"/>
            <a:chExt cx="536542" cy="772946"/>
          </a:xfrm>
        </p:grpSpPr>
        <p:sp>
          <p:nvSpPr>
            <p:cNvPr id="26" name="Circle: Hollow 25">
              <a:extLst>
                <a:ext uri="{FF2B5EF4-FFF2-40B4-BE49-F238E27FC236}">
                  <a16:creationId xmlns:a16="http://schemas.microsoft.com/office/drawing/2014/main" id="{A0A2A381-5CB8-23BC-7952-3B2BC2353982}"/>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27" name="TextBox 26">
              <a:extLst>
                <a:ext uri="{FF2B5EF4-FFF2-40B4-BE49-F238E27FC236}">
                  <a16:creationId xmlns:a16="http://schemas.microsoft.com/office/drawing/2014/main" id="{1C78F46B-B6D6-60FE-5B59-FA64F74017BE}"/>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28" name="Group 27">
            <a:extLst>
              <a:ext uri="{FF2B5EF4-FFF2-40B4-BE49-F238E27FC236}">
                <a16:creationId xmlns:a16="http://schemas.microsoft.com/office/drawing/2014/main" id="{EB6D9A49-96A0-CDB3-6473-F002EC51A0EF}"/>
              </a:ext>
            </a:extLst>
          </p:cNvPr>
          <p:cNvGrpSpPr/>
          <p:nvPr/>
        </p:nvGrpSpPr>
        <p:grpSpPr>
          <a:xfrm>
            <a:off x="8131768" y="6121452"/>
            <a:ext cx="443249" cy="470907"/>
            <a:chOff x="6557415" y="2999200"/>
            <a:chExt cx="443249" cy="470534"/>
          </a:xfrm>
        </p:grpSpPr>
        <p:sp>
          <p:nvSpPr>
            <p:cNvPr id="29" name="Circle: Hollow 28">
              <a:extLst>
                <a:ext uri="{FF2B5EF4-FFF2-40B4-BE49-F238E27FC236}">
                  <a16:creationId xmlns:a16="http://schemas.microsoft.com/office/drawing/2014/main" id="{586B3601-48C8-033A-A263-D3843B5BA26A}"/>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0" name="Straight Arrow Connector 29">
              <a:extLst>
                <a:ext uri="{FF2B5EF4-FFF2-40B4-BE49-F238E27FC236}">
                  <a16:creationId xmlns:a16="http://schemas.microsoft.com/office/drawing/2014/main" id="{F4FBA354-518D-5A4C-1B08-CC874D236097}"/>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pic>
        <p:nvPicPr>
          <p:cNvPr id="35" name="Picture 34">
            <a:extLst>
              <a:ext uri="{FF2B5EF4-FFF2-40B4-BE49-F238E27FC236}">
                <a16:creationId xmlns:a16="http://schemas.microsoft.com/office/drawing/2014/main" id="{A2283872-A89E-8D7F-F11A-0C7570477C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6259" y="4246647"/>
            <a:ext cx="1744851" cy="1872524"/>
          </a:xfrm>
          <a:prstGeom prst="rect">
            <a:avLst/>
          </a:prstGeom>
        </p:spPr>
      </p:pic>
    </p:spTree>
    <p:extLst>
      <p:ext uri="{BB962C8B-B14F-4D97-AF65-F5344CB8AC3E}">
        <p14:creationId xmlns:p14="http://schemas.microsoft.com/office/powerpoint/2010/main" val="1591153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solidFill>
                  <a:srgbClr val="FF0000"/>
                </a:solidFill>
                <a:cs typeface="Arial" panose="020B0604020202020204" pitchFamily="34" charset="0"/>
              </a:rPr>
              <a:t>Z</a:t>
            </a:r>
            <a:endParaRPr lang="en-AU" sz="3200" b="1" dirty="0">
              <a:solidFill>
                <a:srgbClr val="FF0000"/>
              </a:solidFill>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solidFill>
                  <a:srgbClr val="FF0000"/>
                </a:solidFill>
                <a:cs typeface="Arial" panose="020B0604020202020204" pitchFamily="34" charset="0"/>
              </a:rPr>
              <a:t>Z</a:t>
            </a:r>
            <a:endParaRPr lang="en-AU" sz="3200" b="1" dirty="0">
              <a:solidFill>
                <a:srgbClr val="FF0000"/>
              </a:solidFill>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a:solidFill>
            <a:srgbClr val="FF0000"/>
          </a:solidFill>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C00000"/>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grpFill/>
            <a:ln w="76200">
              <a:solidFill>
                <a:srgbClr val="FF0000"/>
              </a:solidFill>
              <a:tailEnd type="triangle" w="sm" len="sm"/>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D80AF7A-6423-A29F-16C9-A227E18F1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26" y="913913"/>
            <a:ext cx="2037609" cy="2037609"/>
          </a:xfrm>
          <a:prstGeom prst="rect">
            <a:avLst/>
          </a:prstGeom>
        </p:spPr>
      </p:pic>
      <p:sp>
        <p:nvSpPr>
          <p:cNvPr id="20" name="Rectangle: Rounded Corners 19">
            <a:extLst>
              <a:ext uri="{FF2B5EF4-FFF2-40B4-BE49-F238E27FC236}">
                <a16:creationId xmlns:a16="http://schemas.microsoft.com/office/drawing/2014/main" id="{2C95B468-749B-DB5E-BF9F-D26EBD3A8A03}"/>
              </a:ext>
            </a:extLst>
          </p:cNvPr>
          <p:cNvSpPr/>
          <p:nvPr/>
        </p:nvSpPr>
        <p:spPr>
          <a:xfrm>
            <a:off x="7780401"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1" name="Rectangle: Rounded Corners 20">
            <a:extLst>
              <a:ext uri="{FF2B5EF4-FFF2-40B4-BE49-F238E27FC236}">
                <a16:creationId xmlns:a16="http://schemas.microsoft.com/office/drawing/2014/main" id="{3A4DCD51-E3CA-2968-C896-254F94B140D3}"/>
              </a:ext>
            </a:extLst>
          </p:cNvPr>
          <p:cNvSpPr/>
          <p:nvPr/>
        </p:nvSpPr>
        <p:spPr>
          <a:xfrm>
            <a:off x="1026535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2" name="Rectangle: Rounded Corners 21">
            <a:extLst>
              <a:ext uri="{FF2B5EF4-FFF2-40B4-BE49-F238E27FC236}">
                <a16:creationId xmlns:a16="http://schemas.microsoft.com/office/drawing/2014/main" id="{171BFE01-BCFE-F6D1-06A0-4651D6BC8749}"/>
              </a:ext>
            </a:extLst>
          </p:cNvPr>
          <p:cNvSpPr/>
          <p:nvPr/>
        </p:nvSpPr>
        <p:spPr>
          <a:xfrm>
            <a:off x="1103158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3" name="Rectangle: Rounded Corners 22">
            <a:extLst>
              <a:ext uri="{FF2B5EF4-FFF2-40B4-BE49-F238E27FC236}">
                <a16:creationId xmlns:a16="http://schemas.microsoft.com/office/drawing/2014/main" id="{6331E276-E3A8-FA42-9AE8-1167C7EEFBE1}"/>
              </a:ext>
            </a:extLst>
          </p:cNvPr>
          <p:cNvSpPr/>
          <p:nvPr/>
        </p:nvSpPr>
        <p:spPr>
          <a:xfrm>
            <a:off x="8538164" y="3866474"/>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24" name="TextBox 23">
            <a:extLst>
              <a:ext uri="{FF2B5EF4-FFF2-40B4-BE49-F238E27FC236}">
                <a16:creationId xmlns:a16="http://schemas.microsoft.com/office/drawing/2014/main" id="{871B01E1-876C-3D80-B30D-E82A7365A8F3}"/>
              </a:ext>
            </a:extLst>
          </p:cNvPr>
          <p:cNvSpPr txBox="1"/>
          <p:nvPr/>
        </p:nvSpPr>
        <p:spPr>
          <a:xfrm>
            <a:off x="7750739"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5" name="TextBox 24">
            <a:extLst>
              <a:ext uri="{FF2B5EF4-FFF2-40B4-BE49-F238E27FC236}">
                <a16:creationId xmlns:a16="http://schemas.microsoft.com/office/drawing/2014/main" id="{3C6608A1-7EF6-B1EC-CBC6-6009C3A56157}"/>
              </a:ext>
            </a:extLst>
          </p:cNvPr>
          <p:cNvSpPr txBox="1"/>
          <p:nvPr/>
        </p:nvSpPr>
        <p:spPr>
          <a:xfrm>
            <a:off x="1023569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6" name="TextBox 25">
            <a:extLst>
              <a:ext uri="{FF2B5EF4-FFF2-40B4-BE49-F238E27FC236}">
                <a16:creationId xmlns:a16="http://schemas.microsoft.com/office/drawing/2014/main" id="{DAA46A11-05A5-46F4-5139-2C1F3924AEC0}"/>
              </a:ext>
            </a:extLst>
          </p:cNvPr>
          <p:cNvSpPr txBox="1"/>
          <p:nvPr/>
        </p:nvSpPr>
        <p:spPr>
          <a:xfrm>
            <a:off x="1100192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7" name="TextBox 26">
            <a:extLst>
              <a:ext uri="{FF2B5EF4-FFF2-40B4-BE49-F238E27FC236}">
                <a16:creationId xmlns:a16="http://schemas.microsoft.com/office/drawing/2014/main" id="{84DC7A57-D235-92A2-1725-C9B27FA5771A}"/>
              </a:ext>
            </a:extLst>
          </p:cNvPr>
          <p:cNvSpPr txBox="1"/>
          <p:nvPr/>
        </p:nvSpPr>
        <p:spPr>
          <a:xfrm>
            <a:off x="8514914" y="3229331"/>
            <a:ext cx="397866" cy="584775"/>
          </a:xfrm>
          <a:prstGeom prst="rect">
            <a:avLst/>
          </a:prstGeom>
          <a:noFill/>
        </p:spPr>
        <p:txBody>
          <a:bodyPr wrap="none" rtlCol="0">
            <a:spAutoFit/>
          </a:bodyPr>
          <a:lstStyle/>
          <a:p>
            <a:pPr algn="ctr"/>
            <a:r>
              <a:rPr lang="en-US" sz="3200" b="1" dirty="0">
                <a:cs typeface="Arial" panose="020B0604020202020204" pitchFamily="34" charset="0"/>
              </a:rPr>
              <a:t>Y</a:t>
            </a:r>
            <a:endParaRPr lang="en-AU" sz="3200" b="1" dirty="0">
              <a:cs typeface="Arial" panose="020B0604020202020204" pitchFamily="34" charset="0"/>
            </a:endParaRPr>
          </a:p>
        </p:txBody>
      </p:sp>
      <p:grpSp>
        <p:nvGrpSpPr>
          <p:cNvPr id="28" name="Group 27">
            <a:extLst>
              <a:ext uri="{FF2B5EF4-FFF2-40B4-BE49-F238E27FC236}">
                <a16:creationId xmlns:a16="http://schemas.microsoft.com/office/drawing/2014/main" id="{9495B052-60CD-8082-7045-0E883BD4C03A}"/>
              </a:ext>
            </a:extLst>
          </p:cNvPr>
          <p:cNvGrpSpPr/>
          <p:nvPr/>
        </p:nvGrpSpPr>
        <p:grpSpPr>
          <a:xfrm>
            <a:off x="10569064" y="6085753"/>
            <a:ext cx="536542" cy="773559"/>
            <a:chOff x="4050277" y="2912261"/>
            <a:chExt cx="536542" cy="772946"/>
          </a:xfrm>
        </p:grpSpPr>
        <p:sp>
          <p:nvSpPr>
            <p:cNvPr id="29" name="Circle: Hollow 28">
              <a:extLst>
                <a:ext uri="{FF2B5EF4-FFF2-40B4-BE49-F238E27FC236}">
                  <a16:creationId xmlns:a16="http://schemas.microsoft.com/office/drawing/2014/main" id="{4B6D6370-6676-8463-BF6A-ACAA38893695}"/>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0" name="TextBox 29">
              <a:extLst>
                <a:ext uri="{FF2B5EF4-FFF2-40B4-BE49-F238E27FC236}">
                  <a16:creationId xmlns:a16="http://schemas.microsoft.com/office/drawing/2014/main" id="{4AE99D90-E55E-5E65-5137-BDABB4C57163}"/>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35" name="Group 34">
            <a:extLst>
              <a:ext uri="{FF2B5EF4-FFF2-40B4-BE49-F238E27FC236}">
                <a16:creationId xmlns:a16="http://schemas.microsoft.com/office/drawing/2014/main" id="{48E4170F-B630-298C-F21F-DC067BD43F03}"/>
              </a:ext>
            </a:extLst>
          </p:cNvPr>
          <p:cNvGrpSpPr/>
          <p:nvPr/>
        </p:nvGrpSpPr>
        <p:grpSpPr>
          <a:xfrm>
            <a:off x="8131768" y="6121452"/>
            <a:ext cx="443249" cy="470907"/>
            <a:chOff x="6557415" y="2999200"/>
            <a:chExt cx="443249" cy="470534"/>
          </a:xfrm>
        </p:grpSpPr>
        <p:sp>
          <p:nvSpPr>
            <p:cNvPr id="36" name="Circle: Hollow 35">
              <a:extLst>
                <a:ext uri="{FF2B5EF4-FFF2-40B4-BE49-F238E27FC236}">
                  <a16:creationId xmlns:a16="http://schemas.microsoft.com/office/drawing/2014/main" id="{B7990D54-1EF4-5E4B-44B2-F2BB415DA6EF}"/>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7" name="Straight Arrow Connector 36">
              <a:extLst>
                <a:ext uri="{FF2B5EF4-FFF2-40B4-BE49-F238E27FC236}">
                  <a16:creationId xmlns:a16="http://schemas.microsoft.com/office/drawing/2014/main" id="{5189B201-D803-BE6D-6994-07AB7EE7CF40}"/>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pic>
        <p:nvPicPr>
          <p:cNvPr id="38" name="Picture 37">
            <a:extLst>
              <a:ext uri="{FF2B5EF4-FFF2-40B4-BE49-F238E27FC236}">
                <a16:creationId xmlns:a16="http://schemas.microsoft.com/office/drawing/2014/main" id="{A4A72C28-00C6-65DA-96B6-E6E66C43AA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6259" y="4246647"/>
            <a:ext cx="1744851" cy="1872524"/>
          </a:xfrm>
          <a:prstGeom prst="rect">
            <a:avLst/>
          </a:prstGeom>
        </p:spPr>
      </p:pic>
    </p:spTree>
    <p:extLst>
      <p:ext uri="{BB962C8B-B14F-4D97-AF65-F5344CB8AC3E}">
        <p14:creationId xmlns:p14="http://schemas.microsoft.com/office/powerpoint/2010/main" val="2746078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a:solidFill>
            <a:schemeClr val="tx1"/>
          </a:solidFill>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rgbClr val="C00000"/>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grpFill/>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pic>
        <p:nvPicPr>
          <p:cNvPr id="2" name="Picture 1">
            <a:extLst>
              <a:ext uri="{FF2B5EF4-FFF2-40B4-BE49-F238E27FC236}">
                <a16:creationId xmlns:a16="http://schemas.microsoft.com/office/drawing/2014/main" id="{CD80AF7A-6423-A29F-16C9-A227E18F1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126" y="913913"/>
            <a:ext cx="2037609" cy="2037609"/>
          </a:xfrm>
          <a:prstGeom prst="rect">
            <a:avLst/>
          </a:prstGeom>
        </p:spPr>
      </p:pic>
      <p:sp>
        <p:nvSpPr>
          <p:cNvPr id="20" name="Rectangle: Rounded Corners 19">
            <a:extLst>
              <a:ext uri="{FF2B5EF4-FFF2-40B4-BE49-F238E27FC236}">
                <a16:creationId xmlns:a16="http://schemas.microsoft.com/office/drawing/2014/main" id="{2C95B468-749B-DB5E-BF9F-D26EBD3A8A03}"/>
              </a:ext>
            </a:extLst>
          </p:cNvPr>
          <p:cNvSpPr/>
          <p:nvPr/>
        </p:nvSpPr>
        <p:spPr>
          <a:xfrm>
            <a:off x="7780401"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1" name="Rectangle: Rounded Corners 20">
            <a:extLst>
              <a:ext uri="{FF2B5EF4-FFF2-40B4-BE49-F238E27FC236}">
                <a16:creationId xmlns:a16="http://schemas.microsoft.com/office/drawing/2014/main" id="{3A4DCD51-E3CA-2968-C896-254F94B140D3}"/>
              </a:ext>
            </a:extLst>
          </p:cNvPr>
          <p:cNvSpPr/>
          <p:nvPr/>
        </p:nvSpPr>
        <p:spPr>
          <a:xfrm>
            <a:off x="1026535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2" name="Rectangle: Rounded Corners 21">
            <a:extLst>
              <a:ext uri="{FF2B5EF4-FFF2-40B4-BE49-F238E27FC236}">
                <a16:creationId xmlns:a16="http://schemas.microsoft.com/office/drawing/2014/main" id="{171BFE01-BCFE-F6D1-06A0-4651D6BC8749}"/>
              </a:ext>
            </a:extLst>
          </p:cNvPr>
          <p:cNvSpPr/>
          <p:nvPr/>
        </p:nvSpPr>
        <p:spPr>
          <a:xfrm>
            <a:off x="11031588" y="4243230"/>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3" name="Rectangle: Rounded Corners 22">
            <a:extLst>
              <a:ext uri="{FF2B5EF4-FFF2-40B4-BE49-F238E27FC236}">
                <a16:creationId xmlns:a16="http://schemas.microsoft.com/office/drawing/2014/main" id="{6331E276-E3A8-FA42-9AE8-1167C7EEFBE1}"/>
              </a:ext>
            </a:extLst>
          </p:cNvPr>
          <p:cNvSpPr/>
          <p:nvPr/>
        </p:nvSpPr>
        <p:spPr>
          <a:xfrm>
            <a:off x="8538164" y="3866474"/>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24" name="TextBox 23">
            <a:extLst>
              <a:ext uri="{FF2B5EF4-FFF2-40B4-BE49-F238E27FC236}">
                <a16:creationId xmlns:a16="http://schemas.microsoft.com/office/drawing/2014/main" id="{871B01E1-876C-3D80-B30D-E82A7365A8F3}"/>
              </a:ext>
            </a:extLst>
          </p:cNvPr>
          <p:cNvSpPr txBox="1"/>
          <p:nvPr/>
        </p:nvSpPr>
        <p:spPr>
          <a:xfrm>
            <a:off x="7750739"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5" name="TextBox 24">
            <a:extLst>
              <a:ext uri="{FF2B5EF4-FFF2-40B4-BE49-F238E27FC236}">
                <a16:creationId xmlns:a16="http://schemas.microsoft.com/office/drawing/2014/main" id="{3C6608A1-7EF6-B1EC-CBC6-6009C3A56157}"/>
              </a:ext>
            </a:extLst>
          </p:cNvPr>
          <p:cNvSpPr txBox="1"/>
          <p:nvPr/>
        </p:nvSpPr>
        <p:spPr>
          <a:xfrm>
            <a:off x="1023569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6" name="TextBox 25">
            <a:extLst>
              <a:ext uri="{FF2B5EF4-FFF2-40B4-BE49-F238E27FC236}">
                <a16:creationId xmlns:a16="http://schemas.microsoft.com/office/drawing/2014/main" id="{DAA46A11-05A5-46F4-5139-2C1F3924AEC0}"/>
              </a:ext>
            </a:extLst>
          </p:cNvPr>
          <p:cNvSpPr txBox="1"/>
          <p:nvPr/>
        </p:nvSpPr>
        <p:spPr>
          <a:xfrm>
            <a:off x="11001926" y="3229331"/>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27" name="TextBox 26">
            <a:extLst>
              <a:ext uri="{FF2B5EF4-FFF2-40B4-BE49-F238E27FC236}">
                <a16:creationId xmlns:a16="http://schemas.microsoft.com/office/drawing/2014/main" id="{84DC7A57-D235-92A2-1725-C9B27FA5771A}"/>
              </a:ext>
            </a:extLst>
          </p:cNvPr>
          <p:cNvSpPr txBox="1"/>
          <p:nvPr/>
        </p:nvSpPr>
        <p:spPr>
          <a:xfrm>
            <a:off x="8514914" y="3229331"/>
            <a:ext cx="397866" cy="584775"/>
          </a:xfrm>
          <a:prstGeom prst="rect">
            <a:avLst/>
          </a:prstGeom>
          <a:noFill/>
        </p:spPr>
        <p:txBody>
          <a:bodyPr wrap="none" rtlCol="0">
            <a:spAutoFit/>
          </a:bodyPr>
          <a:lstStyle/>
          <a:p>
            <a:pPr algn="ctr"/>
            <a:r>
              <a:rPr lang="en-US" sz="3200" b="1" dirty="0">
                <a:cs typeface="Arial" panose="020B0604020202020204" pitchFamily="34" charset="0"/>
              </a:rPr>
              <a:t>Y</a:t>
            </a:r>
            <a:endParaRPr lang="en-AU" sz="3200" b="1" dirty="0">
              <a:cs typeface="Arial" panose="020B0604020202020204" pitchFamily="34" charset="0"/>
            </a:endParaRPr>
          </a:p>
        </p:txBody>
      </p:sp>
      <p:grpSp>
        <p:nvGrpSpPr>
          <p:cNvPr id="28" name="Group 27">
            <a:extLst>
              <a:ext uri="{FF2B5EF4-FFF2-40B4-BE49-F238E27FC236}">
                <a16:creationId xmlns:a16="http://schemas.microsoft.com/office/drawing/2014/main" id="{9495B052-60CD-8082-7045-0E883BD4C03A}"/>
              </a:ext>
            </a:extLst>
          </p:cNvPr>
          <p:cNvGrpSpPr/>
          <p:nvPr/>
        </p:nvGrpSpPr>
        <p:grpSpPr>
          <a:xfrm>
            <a:off x="10569064" y="6085753"/>
            <a:ext cx="536542" cy="773559"/>
            <a:chOff x="4050277" y="2912261"/>
            <a:chExt cx="536542" cy="772946"/>
          </a:xfrm>
        </p:grpSpPr>
        <p:sp>
          <p:nvSpPr>
            <p:cNvPr id="29" name="Circle: Hollow 28">
              <a:extLst>
                <a:ext uri="{FF2B5EF4-FFF2-40B4-BE49-F238E27FC236}">
                  <a16:creationId xmlns:a16="http://schemas.microsoft.com/office/drawing/2014/main" id="{4B6D6370-6676-8463-BF6A-ACAA38893695}"/>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0" name="TextBox 29">
              <a:extLst>
                <a:ext uri="{FF2B5EF4-FFF2-40B4-BE49-F238E27FC236}">
                  <a16:creationId xmlns:a16="http://schemas.microsoft.com/office/drawing/2014/main" id="{4AE99D90-E55E-5E65-5137-BDABB4C57163}"/>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35" name="Group 34">
            <a:extLst>
              <a:ext uri="{FF2B5EF4-FFF2-40B4-BE49-F238E27FC236}">
                <a16:creationId xmlns:a16="http://schemas.microsoft.com/office/drawing/2014/main" id="{48E4170F-B630-298C-F21F-DC067BD43F03}"/>
              </a:ext>
            </a:extLst>
          </p:cNvPr>
          <p:cNvGrpSpPr/>
          <p:nvPr/>
        </p:nvGrpSpPr>
        <p:grpSpPr>
          <a:xfrm>
            <a:off x="8131768" y="6121452"/>
            <a:ext cx="443249" cy="470907"/>
            <a:chOff x="6557415" y="2999200"/>
            <a:chExt cx="443249" cy="470534"/>
          </a:xfrm>
        </p:grpSpPr>
        <p:sp>
          <p:nvSpPr>
            <p:cNvPr id="36" name="Circle: Hollow 35">
              <a:extLst>
                <a:ext uri="{FF2B5EF4-FFF2-40B4-BE49-F238E27FC236}">
                  <a16:creationId xmlns:a16="http://schemas.microsoft.com/office/drawing/2014/main" id="{B7990D54-1EF4-5E4B-44B2-F2BB415DA6EF}"/>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7" name="Straight Arrow Connector 36">
              <a:extLst>
                <a:ext uri="{FF2B5EF4-FFF2-40B4-BE49-F238E27FC236}">
                  <a16:creationId xmlns:a16="http://schemas.microsoft.com/office/drawing/2014/main" id="{5189B201-D803-BE6D-6994-07AB7EE7CF40}"/>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pic>
        <p:nvPicPr>
          <p:cNvPr id="38" name="Picture 37">
            <a:extLst>
              <a:ext uri="{FF2B5EF4-FFF2-40B4-BE49-F238E27FC236}">
                <a16:creationId xmlns:a16="http://schemas.microsoft.com/office/drawing/2014/main" id="{A4A72C28-00C6-65DA-96B6-E6E66C43AA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6259" y="4246647"/>
            <a:ext cx="1744851" cy="1872524"/>
          </a:xfrm>
          <a:prstGeom prst="rect">
            <a:avLst/>
          </a:prstGeom>
        </p:spPr>
      </p:pic>
      <p:pic>
        <p:nvPicPr>
          <p:cNvPr id="15" name="Picture 14">
            <a:extLst>
              <a:ext uri="{FF2B5EF4-FFF2-40B4-BE49-F238E27FC236}">
                <a16:creationId xmlns:a16="http://schemas.microsoft.com/office/drawing/2014/main" id="{FB7277CC-F425-FB8B-0824-E341D874A1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355" y="4569596"/>
            <a:ext cx="1374491" cy="1374491"/>
          </a:xfrm>
          <a:prstGeom prst="rect">
            <a:avLst/>
          </a:prstGeom>
        </p:spPr>
      </p:pic>
      <p:pic>
        <p:nvPicPr>
          <p:cNvPr id="19" name="Picture 18">
            <a:extLst>
              <a:ext uri="{FF2B5EF4-FFF2-40B4-BE49-F238E27FC236}">
                <a16:creationId xmlns:a16="http://schemas.microsoft.com/office/drawing/2014/main" id="{C02A3030-D8DA-AFE2-2D46-3E92AD0C8B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38014" y="5654871"/>
            <a:ext cx="991987" cy="991987"/>
          </a:xfrm>
          <a:prstGeom prst="rect">
            <a:avLst/>
          </a:prstGeom>
        </p:spPr>
      </p:pic>
      <p:pic>
        <p:nvPicPr>
          <p:cNvPr id="17" name="Picture 16">
            <a:extLst>
              <a:ext uri="{FF2B5EF4-FFF2-40B4-BE49-F238E27FC236}">
                <a16:creationId xmlns:a16="http://schemas.microsoft.com/office/drawing/2014/main" id="{3331FB11-B1BD-C11F-D56B-3910C663DF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172011" y="4838422"/>
            <a:ext cx="991987" cy="972656"/>
          </a:xfrm>
          <a:prstGeom prst="rect">
            <a:avLst/>
          </a:prstGeom>
          <a:effectLst>
            <a:softEdge rad="0"/>
          </a:effectLst>
        </p:spPr>
      </p:pic>
    </p:spTree>
    <p:extLst>
      <p:ext uri="{BB962C8B-B14F-4D97-AF65-F5344CB8AC3E}">
        <p14:creationId xmlns:p14="http://schemas.microsoft.com/office/powerpoint/2010/main" val="1627134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27" name="Rectangle: Rounded Corners 26">
            <a:extLst>
              <a:ext uri="{FF2B5EF4-FFF2-40B4-BE49-F238E27FC236}">
                <a16:creationId xmlns:a16="http://schemas.microsoft.com/office/drawing/2014/main" id="{4D5DC3A3-2526-6213-48E9-9E3F253F4C96}"/>
              </a:ext>
            </a:extLst>
          </p:cNvPr>
          <p:cNvSpPr/>
          <p:nvPr/>
        </p:nvSpPr>
        <p:spPr>
          <a:xfrm>
            <a:off x="439421" y="733693"/>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 name="Rectangle: Rounded Corners 1">
            <a:extLst>
              <a:ext uri="{FF2B5EF4-FFF2-40B4-BE49-F238E27FC236}">
                <a16:creationId xmlns:a16="http://schemas.microsoft.com/office/drawing/2014/main" id="{CF35D6F6-3BA2-37A7-4609-86D9A77B7489}"/>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6DE5794D-6A53-25EF-1D21-49160C8D71B3}"/>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Tree>
    <p:extLst>
      <p:ext uri="{BB962C8B-B14F-4D97-AF65-F5344CB8AC3E}">
        <p14:creationId xmlns:p14="http://schemas.microsoft.com/office/powerpoint/2010/main" val="319182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CF35D6F6-3BA2-37A7-4609-86D9A77B7489}"/>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6DE5794D-6A53-25EF-1D21-49160C8D71B3}"/>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Tree>
    <p:extLst>
      <p:ext uri="{BB962C8B-B14F-4D97-AF65-F5344CB8AC3E}">
        <p14:creationId xmlns:p14="http://schemas.microsoft.com/office/powerpoint/2010/main" val="2728120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CF35D6F6-3BA2-37A7-4609-86D9A77B7489}"/>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6DE5794D-6A53-25EF-1D21-49160C8D71B3}"/>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7" name="Rectangle: Rounded Corners 16">
            <a:extLst>
              <a:ext uri="{FF2B5EF4-FFF2-40B4-BE49-F238E27FC236}">
                <a16:creationId xmlns:a16="http://schemas.microsoft.com/office/drawing/2014/main" id="{E73C10A0-F178-A40C-809A-352C31AF5853}"/>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8" name="Group 17">
            <a:extLst>
              <a:ext uri="{FF2B5EF4-FFF2-40B4-BE49-F238E27FC236}">
                <a16:creationId xmlns:a16="http://schemas.microsoft.com/office/drawing/2014/main" id="{05678A4F-8068-5E83-92E4-C41DEE33FA8C}"/>
              </a:ext>
            </a:extLst>
          </p:cNvPr>
          <p:cNvGrpSpPr/>
          <p:nvPr/>
        </p:nvGrpSpPr>
        <p:grpSpPr>
          <a:xfrm>
            <a:off x="8560503" y="240417"/>
            <a:ext cx="1328427" cy="1876736"/>
            <a:chOff x="1201552" y="4057586"/>
            <a:chExt cx="1328427" cy="1875242"/>
          </a:xfrm>
        </p:grpSpPr>
        <p:grpSp>
          <p:nvGrpSpPr>
            <p:cNvPr id="19" name="Group 18">
              <a:extLst>
                <a:ext uri="{FF2B5EF4-FFF2-40B4-BE49-F238E27FC236}">
                  <a16:creationId xmlns:a16="http://schemas.microsoft.com/office/drawing/2014/main" id="{19F7E7B2-A4FD-7F45-C24C-91486C277909}"/>
                </a:ext>
              </a:extLst>
            </p:cNvPr>
            <p:cNvGrpSpPr/>
            <p:nvPr/>
          </p:nvGrpSpPr>
          <p:grpSpPr>
            <a:xfrm>
              <a:off x="1607644" y="4057586"/>
              <a:ext cx="536542" cy="772946"/>
              <a:chOff x="4050277" y="3042797"/>
              <a:chExt cx="536542" cy="772946"/>
            </a:xfrm>
          </p:grpSpPr>
          <p:sp>
            <p:nvSpPr>
              <p:cNvPr id="21" name="Circle: Hollow 20">
                <a:extLst>
                  <a:ext uri="{FF2B5EF4-FFF2-40B4-BE49-F238E27FC236}">
                    <a16:creationId xmlns:a16="http://schemas.microsoft.com/office/drawing/2014/main" id="{85905EA0-1FCB-4695-25F7-760748920E79}"/>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22" name="TextBox 21">
                <a:extLst>
                  <a:ext uri="{FF2B5EF4-FFF2-40B4-BE49-F238E27FC236}">
                    <a16:creationId xmlns:a16="http://schemas.microsoft.com/office/drawing/2014/main" id="{C60546DA-861A-84B0-7FD0-47393E39C971}"/>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20" name="TextBox 19">
              <a:extLst>
                <a:ext uri="{FF2B5EF4-FFF2-40B4-BE49-F238E27FC236}">
                  <a16:creationId xmlns:a16="http://schemas.microsoft.com/office/drawing/2014/main" id="{15642643-145F-A309-D0C4-3691793EE63C}"/>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24" name="Group 23">
            <a:extLst>
              <a:ext uri="{FF2B5EF4-FFF2-40B4-BE49-F238E27FC236}">
                <a16:creationId xmlns:a16="http://schemas.microsoft.com/office/drawing/2014/main" id="{699A2D60-A1D6-0ABC-0945-2D0968DC0E7B}"/>
              </a:ext>
            </a:extLst>
          </p:cNvPr>
          <p:cNvGrpSpPr/>
          <p:nvPr/>
        </p:nvGrpSpPr>
        <p:grpSpPr>
          <a:xfrm>
            <a:off x="10333680" y="299310"/>
            <a:ext cx="1001269" cy="1816915"/>
            <a:chOff x="3017064" y="4116432"/>
            <a:chExt cx="1001269" cy="1815469"/>
          </a:xfrm>
        </p:grpSpPr>
        <p:grpSp>
          <p:nvGrpSpPr>
            <p:cNvPr id="25" name="Group 24">
              <a:extLst>
                <a:ext uri="{FF2B5EF4-FFF2-40B4-BE49-F238E27FC236}">
                  <a16:creationId xmlns:a16="http://schemas.microsoft.com/office/drawing/2014/main" id="{001CF8C5-DAC7-C4BE-9562-0F0AEFBCB452}"/>
                </a:ext>
              </a:extLst>
            </p:cNvPr>
            <p:cNvGrpSpPr/>
            <p:nvPr/>
          </p:nvGrpSpPr>
          <p:grpSpPr>
            <a:xfrm>
              <a:off x="3349868" y="4116432"/>
              <a:ext cx="443249" cy="470520"/>
              <a:chOff x="6557415" y="3129736"/>
              <a:chExt cx="443249" cy="470520"/>
            </a:xfrm>
          </p:grpSpPr>
          <p:sp>
            <p:nvSpPr>
              <p:cNvPr id="29" name="Circle: Hollow 28">
                <a:extLst>
                  <a:ext uri="{FF2B5EF4-FFF2-40B4-BE49-F238E27FC236}">
                    <a16:creationId xmlns:a16="http://schemas.microsoft.com/office/drawing/2014/main" id="{346D931B-6F9E-B9E4-5589-13A38EB8C35B}"/>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0" name="Straight Arrow Connector 29">
                <a:extLst>
                  <a:ext uri="{FF2B5EF4-FFF2-40B4-BE49-F238E27FC236}">
                    <a16:creationId xmlns:a16="http://schemas.microsoft.com/office/drawing/2014/main" id="{3F47FDE7-C9AC-A493-0C60-22FBAAC5A51E}"/>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6A747E1-348B-6398-9953-CD519479FF3D}"/>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spTree>
    <p:extLst>
      <p:ext uri="{BB962C8B-B14F-4D97-AF65-F5344CB8AC3E}">
        <p14:creationId xmlns:p14="http://schemas.microsoft.com/office/powerpoint/2010/main" val="559953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CF35D6F6-3BA2-37A7-4609-86D9A77B7489}"/>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6DE5794D-6A53-25EF-1D21-49160C8D71B3}"/>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7" name="Rectangle: Rounded Corners 16">
            <a:extLst>
              <a:ext uri="{FF2B5EF4-FFF2-40B4-BE49-F238E27FC236}">
                <a16:creationId xmlns:a16="http://schemas.microsoft.com/office/drawing/2014/main" id="{E73C10A0-F178-A40C-809A-352C31AF5853}"/>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8" name="Group 17">
            <a:extLst>
              <a:ext uri="{FF2B5EF4-FFF2-40B4-BE49-F238E27FC236}">
                <a16:creationId xmlns:a16="http://schemas.microsoft.com/office/drawing/2014/main" id="{05678A4F-8068-5E83-92E4-C41DEE33FA8C}"/>
              </a:ext>
            </a:extLst>
          </p:cNvPr>
          <p:cNvGrpSpPr/>
          <p:nvPr/>
        </p:nvGrpSpPr>
        <p:grpSpPr>
          <a:xfrm>
            <a:off x="8560503" y="240417"/>
            <a:ext cx="1328427" cy="1876736"/>
            <a:chOff x="1201552" y="4057586"/>
            <a:chExt cx="1328427" cy="1875242"/>
          </a:xfrm>
        </p:grpSpPr>
        <p:grpSp>
          <p:nvGrpSpPr>
            <p:cNvPr id="19" name="Group 18">
              <a:extLst>
                <a:ext uri="{FF2B5EF4-FFF2-40B4-BE49-F238E27FC236}">
                  <a16:creationId xmlns:a16="http://schemas.microsoft.com/office/drawing/2014/main" id="{19F7E7B2-A4FD-7F45-C24C-91486C277909}"/>
                </a:ext>
              </a:extLst>
            </p:cNvPr>
            <p:cNvGrpSpPr/>
            <p:nvPr/>
          </p:nvGrpSpPr>
          <p:grpSpPr>
            <a:xfrm>
              <a:off x="1607644" y="4057586"/>
              <a:ext cx="536542" cy="772946"/>
              <a:chOff x="4050277" y="3042797"/>
              <a:chExt cx="536542" cy="772946"/>
            </a:xfrm>
          </p:grpSpPr>
          <p:sp>
            <p:nvSpPr>
              <p:cNvPr id="21" name="Circle: Hollow 20">
                <a:extLst>
                  <a:ext uri="{FF2B5EF4-FFF2-40B4-BE49-F238E27FC236}">
                    <a16:creationId xmlns:a16="http://schemas.microsoft.com/office/drawing/2014/main" id="{85905EA0-1FCB-4695-25F7-760748920E79}"/>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22" name="TextBox 21">
                <a:extLst>
                  <a:ext uri="{FF2B5EF4-FFF2-40B4-BE49-F238E27FC236}">
                    <a16:creationId xmlns:a16="http://schemas.microsoft.com/office/drawing/2014/main" id="{C60546DA-861A-84B0-7FD0-47393E39C971}"/>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20" name="TextBox 19">
              <a:extLst>
                <a:ext uri="{FF2B5EF4-FFF2-40B4-BE49-F238E27FC236}">
                  <a16:creationId xmlns:a16="http://schemas.microsoft.com/office/drawing/2014/main" id="{15642643-145F-A309-D0C4-3691793EE63C}"/>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24" name="Group 23">
            <a:extLst>
              <a:ext uri="{FF2B5EF4-FFF2-40B4-BE49-F238E27FC236}">
                <a16:creationId xmlns:a16="http://schemas.microsoft.com/office/drawing/2014/main" id="{699A2D60-A1D6-0ABC-0945-2D0968DC0E7B}"/>
              </a:ext>
            </a:extLst>
          </p:cNvPr>
          <p:cNvGrpSpPr/>
          <p:nvPr/>
        </p:nvGrpSpPr>
        <p:grpSpPr>
          <a:xfrm>
            <a:off x="10333680" y="299310"/>
            <a:ext cx="1001269" cy="1816915"/>
            <a:chOff x="3017064" y="4116432"/>
            <a:chExt cx="1001269" cy="1815469"/>
          </a:xfrm>
        </p:grpSpPr>
        <p:grpSp>
          <p:nvGrpSpPr>
            <p:cNvPr id="25" name="Group 24">
              <a:extLst>
                <a:ext uri="{FF2B5EF4-FFF2-40B4-BE49-F238E27FC236}">
                  <a16:creationId xmlns:a16="http://schemas.microsoft.com/office/drawing/2014/main" id="{001CF8C5-DAC7-C4BE-9562-0F0AEFBCB452}"/>
                </a:ext>
              </a:extLst>
            </p:cNvPr>
            <p:cNvGrpSpPr/>
            <p:nvPr/>
          </p:nvGrpSpPr>
          <p:grpSpPr>
            <a:xfrm>
              <a:off x="3349868" y="4116432"/>
              <a:ext cx="443249" cy="470520"/>
              <a:chOff x="6557415" y="3129736"/>
              <a:chExt cx="443249" cy="470520"/>
            </a:xfrm>
          </p:grpSpPr>
          <p:sp>
            <p:nvSpPr>
              <p:cNvPr id="29" name="Circle: Hollow 28">
                <a:extLst>
                  <a:ext uri="{FF2B5EF4-FFF2-40B4-BE49-F238E27FC236}">
                    <a16:creationId xmlns:a16="http://schemas.microsoft.com/office/drawing/2014/main" id="{346D931B-6F9E-B9E4-5589-13A38EB8C35B}"/>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0" name="Straight Arrow Connector 29">
                <a:extLst>
                  <a:ext uri="{FF2B5EF4-FFF2-40B4-BE49-F238E27FC236}">
                    <a16:creationId xmlns:a16="http://schemas.microsoft.com/office/drawing/2014/main" id="{3F47FDE7-C9AC-A493-0C60-22FBAAC5A51E}"/>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6A747E1-348B-6398-9953-CD519479FF3D}"/>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grpSp>
        <p:nvGrpSpPr>
          <p:cNvPr id="35" name="Group 34">
            <a:extLst>
              <a:ext uri="{FF2B5EF4-FFF2-40B4-BE49-F238E27FC236}">
                <a16:creationId xmlns:a16="http://schemas.microsoft.com/office/drawing/2014/main" id="{B58426FD-8617-E83D-6135-5DDB242BBF13}"/>
              </a:ext>
            </a:extLst>
          </p:cNvPr>
          <p:cNvGrpSpPr/>
          <p:nvPr/>
        </p:nvGrpSpPr>
        <p:grpSpPr>
          <a:xfrm>
            <a:off x="1043209" y="6102599"/>
            <a:ext cx="2113147" cy="599124"/>
            <a:chOff x="5689603" y="6100088"/>
            <a:chExt cx="2113147" cy="598649"/>
          </a:xfrm>
        </p:grpSpPr>
        <p:sp>
          <p:nvSpPr>
            <p:cNvPr id="60" name="TextBox 59">
              <a:extLst>
                <a:ext uri="{FF2B5EF4-FFF2-40B4-BE49-F238E27FC236}">
                  <a16:creationId xmlns:a16="http://schemas.microsoft.com/office/drawing/2014/main" id="{3B8D21C4-7944-46DA-6B51-2ACA4E6138E3}"/>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62" name="Straight Connector 61">
              <a:extLst>
                <a:ext uri="{FF2B5EF4-FFF2-40B4-BE49-F238E27FC236}">
                  <a16:creationId xmlns:a16="http://schemas.microsoft.com/office/drawing/2014/main" id="{0F8EAAF7-23D7-A069-23CB-9FDCC64407A5}"/>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EE7F6A4-4CC5-C62B-3004-EC2975F50794}"/>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grpSp>
    </p:spTree>
    <p:extLst>
      <p:ext uri="{BB962C8B-B14F-4D97-AF65-F5344CB8AC3E}">
        <p14:creationId xmlns:p14="http://schemas.microsoft.com/office/powerpoint/2010/main" val="1520273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CF35D6F6-3BA2-37A7-4609-86D9A77B7489}"/>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6DE5794D-6A53-25EF-1D21-49160C8D71B3}"/>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7" name="Rectangle: Rounded Corners 16">
            <a:extLst>
              <a:ext uri="{FF2B5EF4-FFF2-40B4-BE49-F238E27FC236}">
                <a16:creationId xmlns:a16="http://schemas.microsoft.com/office/drawing/2014/main" id="{E73C10A0-F178-A40C-809A-352C31AF5853}"/>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8" name="Group 17">
            <a:extLst>
              <a:ext uri="{FF2B5EF4-FFF2-40B4-BE49-F238E27FC236}">
                <a16:creationId xmlns:a16="http://schemas.microsoft.com/office/drawing/2014/main" id="{05678A4F-8068-5E83-92E4-C41DEE33FA8C}"/>
              </a:ext>
            </a:extLst>
          </p:cNvPr>
          <p:cNvGrpSpPr/>
          <p:nvPr/>
        </p:nvGrpSpPr>
        <p:grpSpPr>
          <a:xfrm>
            <a:off x="8560503" y="240417"/>
            <a:ext cx="1328427" cy="1876736"/>
            <a:chOff x="1201552" y="4057586"/>
            <a:chExt cx="1328427" cy="1875242"/>
          </a:xfrm>
        </p:grpSpPr>
        <p:grpSp>
          <p:nvGrpSpPr>
            <p:cNvPr id="19" name="Group 18">
              <a:extLst>
                <a:ext uri="{FF2B5EF4-FFF2-40B4-BE49-F238E27FC236}">
                  <a16:creationId xmlns:a16="http://schemas.microsoft.com/office/drawing/2014/main" id="{19F7E7B2-A4FD-7F45-C24C-91486C277909}"/>
                </a:ext>
              </a:extLst>
            </p:cNvPr>
            <p:cNvGrpSpPr/>
            <p:nvPr/>
          </p:nvGrpSpPr>
          <p:grpSpPr>
            <a:xfrm>
              <a:off x="1607644" y="4057586"/>
              <a:ext cx="536542" cy="772946"/>
              <a:chOff x="4050277" y="3042797"/>
              <a:chExt cx="536542" cy="772946"/>
            </a:xfrm>
          </p:grpSpPr>
          <p:sp>
            <p:nvSpPr>
              <p:cNvPr id="21" name="Circle: Hollow 20">
                <a:extLst>
                  <a:ext uri="{FF2B5EF4-FFF2-40B4-BE49-F238E27FC236}">
                    <a16:creationId xmlns:a16="http://schemas.microsoft.com/office/drawing/2014/main" id="{85905EA0-1FCB-4695-25F7-760748920E79}"/>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22" name="TextBox 21">
                <a:extLst>
                  <a:ext uri="{FF2B5EF4-FFF2-40B4-BE49-F238E27FC236}">
                    <a16:creationId xmlns:a16="http://schemas.microsoft.com/office/drawing/2014/main" id="{C60546DA-861A-84B0-7FD0-47393E39C971}"/>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20" name="TextBox 19">
              <a:extLst>
                <a:ext uri="{FF2B5EF4-FFF2-40B4-BE49-F238E27FC236}">
                  <a16:creationId xmlns:a16="http://schemas.microsoft.com/office/drawing/2014/main" id="{15642643-145F-A309-D0C4-3691793EE63C}"/>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24" name="Group 23">
            <a:extLst>
              <a:ext uri="{FF2B5EF4-FFF2-40B4-BE49-F238E27FC236}">
                <a16:creationId xmlns:a16="http://schemas.microsoft.com/office/drawing/2014/main" id="{699A2D60-A1D6-0ABC-0945-2D0968DC0E7B}"/>
              </a:ext>
            </a:extLst>
          </p:cNvPr>
          <p:cNvGrpSpPr/>
          <p:nvPr/>
        </p:nvGrpSpPr>
        <p:grpSpPr>
          <a:xfrm>
            <a:off x="10333680" y="299310"/>
            <a:ext cx="1001269" cy="1816915"/>
            <a:chOff x="3017064" y="4116432"/>
            <a:chExt cx="1001269" cy="1815469"/>
          </a:xfrm>
        </p:grpSpPr>
        <p:grpSp>
          <p:nvGrpSpPr>
            <p:cNvPr id="25" name="Group 24">
              <a:extLst>
                <a:ext uri="{FF2B5EF4-FFF2-40B4-BE49-F238E27FC236}">
                  <a16:creationId xmlns:a16="http://schemas.microsoft.com/office/drawing/2014/main" id="{001CF8C5-DAC7-C4BE-9562-0F0AEFBCB452}"/>
                </a:ext>
              </a:extLst>
            </p:cNvPr>
            <p:cNvGrpSpPr/>
            <p:nvPr/>
          </p:nvGrpSpPr>
          <p:grpSpPr>
            <a:xfrm>
              <a:off x="3349868" y="4116432"/>
              <a:ext cx="443249" cy="470520"/>
              <a:chOff x="6557415" y="3129736"/>
              <a:chExt cx="443249" cy="470520"/>
            </a:xfrm>
          </p:grpSpPr>
          <p:sp>
            <p:nvSpPr>
              <p:cNvPr id="29" name="Circle: Hollow 28">
                <a:extLst>
                  <a:ext uri="{FF2B5EF4-FFF2-40B4-BE49-F238E27FC236}">
                    <a16:creationId xmlns:a16="http://schemas.microsoft.com/office/drawing/2014/main" id="{346D931B-6F9E-B9E4-5589-13A38EB8C35B}"/>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0" name="Straight Arrow Connector 29">
                <a:extLst>
                  <a:ext uri="{FF2B5EF4-FFF2-40B4-BE49-F238E27FC236}">
                    <a16:creationId xmlns:a16="http://schemas.microsoft.com/office/drawing/2014/main" id="{3F47FDE7-C9AC-A493-0C60-22FBAAC5A51E}"/>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6A747E1-348B-6398-9953-CD519479FF3D}"/>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grpSp>
        <p:nvGrpSpPr>
          <p:cNvPr id="35" name="Group 34">
            <a:extLst>
              <a:ext uri="{FF2B5EF4-FFF2-40B4-BE49-F238E27FC236}">
                <a16:creationId xmlns:a16="http://schemas.microsoft.com/office/drawing/2014/main" id="{B58426FD-8617-E83D-6135-5DDB242BBF13}"/>
              </a:ext>
            </a:extLst>
          </p:cNvPr>
          <p:cNvGrpSpPr/>
          <p:nvPr/>
        </p:nvGrpSpPr>
        <p:grpSpPr>
          <a:xfrm>
            <a:off x="501144" y="4101128"/>
            <a:ext cx="2655212" cy="2600595"/>
            <a:chOff x="5147538" y="4100204"/>
            <a:chExt cx="2655212" cy="2598533"/>
          </a:xfrm>
        </p:grpSpPr>
        <p:sp>
          <p:nvSpPr>
            <p:cNvPr id="60" name="TextBox 59">
              <a:extLst>
                <a:ext uri="{FF2B5EF4-FFF2-40B4-BE49-F238E27FC236}">
                  <a16:creationId xmlns:a16="http://schemas.microsoft.com/office/drawing/2014/main" id="{3B8D21C4-7944-46DA-6B51-2ACA4E6138E3}"/>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61" name="Straight Connector 60">
              <a:extLst>
                <a:ext uri="{FF2B5EF4-FFF2-40B4-BE49-F238E27FC236}">
                  <a16:creationId xmlns:a16="http://schemas.microsoft.com/office/drawing/2014/main" id="{FCED56CB-F305-02E3-F174-1F34E3968C8B}"/>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F8EAAF7-23D7-A069-23CB-9FDCC64407A5}"/>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EE7F6A4-4CC5-C62B-3004-EC2975F50794}"/>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64" name="TextBox 63">
              <a:extLst>
                <a:ext uri="{FF2B5EF4-FFF2-40B4-BE49-F238E27FC236}">
                  <a16:creationId xmlns:a16="http://schemas.microsoft.com/office/drawing/2014/main" id="{AAA95D14-A578-47A3-98E4-99DF004A9A09}"/>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65" name="TextBox 64">
              <a:extLst>
                <a:ext uri="{FF2B5EF4-FFF2-40B4-BE49-F238E27FC236}">
                  <a16:creationId xmlns:a16="http://schemas.microsoft.com/office/drawing/2014/main" id="{1C96992C-441C-BE74-8976-B507A7E93C34}"/>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spTree>
    <p:extLst>
      <p:ext uri="{BB962C8B-B14F-4D97-AF65-F5344CB8AC3E}">
        <p14:creationId xmlns:p14="http://schemas.microsoft.com/office/powerpoint/2010/main" val="3381884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3D818D-355A-403C-6E06-1A82B0E49EEC}"/>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31FAE90E-C725-EB1E-CD37-B2D610942D14}"/>
              </a:ext>
            </a:extLst>
          </p:cNvPr>
          <p:cNvSpPr>
            <a:spLocks noGrp="1"/>
          </p:cNvSpPr>
          <p:nvPr>
            <p:ph type="ctrTitle"/>
          </p:nvPr>
        </p:nvSpPr>
        <p:spPr>
          <a:xfrm>
            <a:off x="1524000" y="1364969"/>
            <a:ext cx="9144000" cy="1949083"/>
          </a:xfrm>
        </p:spPr>
        <p:txBody>
          <a:bodyPr/>
          <a:lstStyle/>
          <a:p>
            <a:r>
              <a:rPr lang="en-US" b="1" dirty="0">
                <a:solidFill>
                  <a:srgbClr val="0070C0"/>
                </a:solidFill>
                <a:latin typeface="Segoe Print" panose="02000600000000000000" pitchFamily="2" charset="0"/>
                <a:cs typeface="MV Boli" panose="02000500030200090000" pitchFamily="2" charset="0"/>
              </a:rPr>
              <a:t>Hypothetical scenario</a:t>
            </a:r>
            <a:endParaRPr lang="en-AU" b="1" dirty="0">
              <a:solidFill>
                <a:srgbClr val="0070C0"/>
              </a:solidFill>
              <a:latin typeface="Segoe Print" panose="02000600000000000000" pitchFamily="2" charset="0"/>
              <a:cs typeface="MV Boli" panose="02000500030200090000" pitchFamily="2" charset="0"/>
            </a:endParaRPr>
          </a:p>
        </p:txBody>
      </p:sp>
      <p:pic>
        <p:nvPicPr>
          <p:cNvPr id="8" name="Picture 7">
            <a:extLst>
              <a:ext uri="{FF2B5EF4-FFF2-40B4-BE49-F238E27FC236}">
                <a16:creationId xmlns:a16="http://schemas.microsoft.com/office/drawing/2014/main" id="{F6D4D8CA-CB7E-CC38-D73E-BF0BD953F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650" y="3611409"/>
            <a:ext cx="2610699" cy="2610699"/>
          </a:xfrm>
          <a:prstGeom prst="rect">
            <a:avLst/>
          </a:prstGeom>
        </p:spPr>
      </p:pic>
      <p:pic>
        <p:nvPicPr>
          <p:cNvPr id="3" name="Google Shape;207;p2">
            <a:extLst>
              <a:ext uri="{FF2B5EF4-FFF2-40B4-BE49-F238E27FC236}">
                <a16:creationId xmlns:a16="http://schemas.microsoft.com/office/drawing/2014/main" id="{E152B0BB-74C7-1EBF-5704-038BE3E0F584}"/>
              </a:ext>
            </a:extLst>
          </p:cNvPr>
          <p:cNvPicPr preferRelativeResize="0"/>
          <p:nvPr/>
        </p:nvPicPr>
        <p:blipFill rotWithShape="1">
          <a:blip r:embed="rId3">
            <a:alphaModFix/>
          </a:blip>
          <a:srcRect/>
          <a:stretch/>
        </p:blipFill>
        <p:spPr>
          <a:xfrm>
            <a:off x="322679" y="241125"/>
            <a:ext cx="4934129" cy="966452"/>
          </a:xfrm>
          <a:prstGeom prst="rect">
            <a:avLst/>
          </a:prstGeom>
          <a:noFill/>
          <a:ln>
            <a:noFill/>
          </a:ln>
        </p:spPr>
      </p:pic>
      <p:pic>
        <p:nvPicPr>
          <p:cNvPr id="4" name="Picture 3">
            <a:extLst>
              <a:ext uri="{FF2B5EF4-FFF2-40B4-BE49-F238E27FC236}">
                <a16:creationId xmlns:a16="http://schemas.microsoft.com/office/drawing/2014/main" id="{482AAD1A-E717-1CE4-333E-719345A1FA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8874" y="295877"/>
            <a:ext cx="1592835" cy="1592835"/>
          </a:xfrm>
          <a:prstGeom prst="rect">
            <a:avLst/>
          </a:prstGeom>
        </p:spPr>
      </p:pic>
    </p:spTree>
    <p:extLst>
      <p:ext uri="{BB962C8B-B14F-4D97-AF65-F5344CB8AC3E}">
        <p14:creationId xmlns:p14="http://schemas.microsoft.com/office/powerpoint/2010/main" val="1722781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CF35D6F6-3BA2-37A7-4609-86D9A77B7489}"/>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6DE5794D-6A53-25EF-1D21-49160C8D71B3}"/>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7" name="Rectangle: Rounded Corners 16">
            <a:extLst>
              <a:ext uri="{FF2B5EF4-FFF2-40B4-BE49-F238E27FC236}">
                <a16:creationId xmlns:a16="http://schemas.microsoft.com/office/drawing/2014/main" id="{E73C10A0-F178-A40C-809A-352C31AF5853}"/>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8" name="Group 17">
            <a:extLst>
              <a:ext uri="{FF2B5EF4-FFF2-40B4-BE49-F238E27FC236}">
                <a16:creationId xmlns:a16="http://schemas.microsoft.com/office/drawing/2014/main" id="{05678A4F-8068-5E83-92E4-C41DEE33FA8C}"/>
              </a:ext>
            </a:extLst>
          </p:cNvPr>
          <p:cNvGrpSpPr/>
          <p:nvPr/>
        </p:nvGrpSpPr>
        <p:grpSpPr>
          <a:xfrm>
            <a:off x="8560503" y="240417"/>
            <a:ext cx="1328427" cy="1876736"/>
            <a:chOff x="1201552" y="4057586"/>
            <a:chExt cx="1328427" cy="1875242"/>
          </a:xfrm>
        </p:grpSpPr>
        <p:grpSp>
          <p:nvGrpSpPr>
            <p:cNvPr id="19" name="Group 18">
              <a:extLst>
                <a:ext uri="{FF2B5EF4-FFF2-40B4-BE49-F238E27FC236}">
                  <a16:creationId xmlns:a16="http://schemas.microsoft.com/office/drawing/2014/main" id="{19F7E7B2-A4FD-7F45-C24C-91486C277909}"/>
                </a:ext>
              </a:extLst>
            </p:cNvPr>
            <p:cNvGrpSpPr/>
            <p:nvPr/>
          </p:nvGrpSpPr>
          <p:grpSpPr>
            <a:xfrm>
              <a:off x="1607644" y="4057586"/>
              <a:ext cx="536542" cy="772946"/>
              <a:chOff x="4050277" y="3042797"/>
              <a:chExt cx="536542" cy="772946"/>
            </a:xfrm>
          </p:grpSpPr>
          <p:sp>
            <p:nvSpPr>
              <p:cNvPr id="21" name="Circle: Hollow 20">
                <a:extLst>
                  <a:ext uri="{FF2B5EF4-FFF2-40B4-BE49-F238E27FC236}">
                    <a16:creationId xmlns:a16="http://schemas.microsoft.com/office/drawing/2014/main" id="{85905EA0-1FCB-4695-25F7-760748920E79}"/>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22" name="TextBox 21">
                <a:extLst>
                  <a:ext uri="{FF2B5EF4-FFF2-40B4-BE49-F238E27FC236}">
                    <a16:creationId xmlns:a16="http://schemas.microsoft.com/office/drawing/2014/main" id="{C60546DA-861A-84B0-7FD0-47393E39C971}"/>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20" name="TextBox 19">
              <a:extLst>
                <a:ext uri="{FF2B5EF4-FFF2-40B4-BE49-F238E27FC236}">
                  <a16:creationId xmlns:a16="http://schemas.microsoft.com/office/drawing/2014/main" id="{15642643-145F-A309-D0C4-3691793EE63C}"/>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24" name="Group 23">
            <a:extLst>
              <a:ext uri="{FF2B5EF4-FFF2-40B4-BE49-F238E27FC236}">
                <a16:creationId xmlns:a16="http://schemas.microsoft.com/office/drawing/2014/main" id="{699A2D60-A1D6-0ABC-0945-2D0968DC0E7B}"/>
              </a:ext>
            </a:extLst>
          </p:cNvPr>
          <p:cNvGrpSpPr/>
          <p:nvPr/>
        </p:nvGrpSpPr>
        <p:grpSpPr>
          <a:xfrm>
            <a:off x="10333680" y="299310"/>
            <a:ext cx="1001269" cy="1816915"/>
            <a:chOff x="3017064" y="4116432"/>
            <a:chExt cx="1001269" cy="1815469"/>
          </a:xfrm>
        </p:grpSpPr>
        <p:grpSp>
          <p:nvGrpSpPr>
            <p:cNvPr id="25" name="Group 24">
              <a:extLst>
                <a:ext uri="{FF2B5EF4-FFF2-40B4-BE49-F238E27FC236}">
                  <a16:creationId xmlns:a16="http://schemas.microsoft.com/office/drawing/2014/main" id="{001CF8C5-DAC7-C4BE-9562-0F0AEFBCB452}"/>
                </a:ext>
              </a:extLst>
            </p:cNvPr>
            <p:cNvGrpSpPr/>
            <p:nvPr/>
          </p:nvGrpSpPr>
          <p:grpSpPr>
            <a:xfrm>
              <a:off x="3349868" y="4116432"/>
              <a:ext cx="443249" cy="470520"/>
              <a:chOff x="6557415" y="3129736"/>
              <a:chExt cx="443249" cy="470520"/>
            </a:xfrm>
          </p:grpSpPr>
          <p:sp>
            <p:nvSpPr>
              <p:cNvPr id="29" name="Circle: Hollow 28">
                <a:extLst>
                  <a:ext uri="{FF2B5EF4-FFF2-40B4-BE49-F238E27FC236}">
                    <a16:creationId xmlns:a16="http://schemas.microsoft.com/office/drawing/2014/main" id="{346D931B-6F9E-B9E4-5589-13A38EB8C35B}"/>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0" name="Straight Arrow Connector 29">
                <a:extLst>
                  <a:ext uri="{FF2B5EF4-FFF2-40B4-BE49-F238E27FC236}">
                    <a16:creationId xmlns:a16="http://schemas.microsoft.com/office/drawing/2014/main" id="{3F47FDE7-C9AC-A493-0C60-22FBAAC5A51E}"/>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6A747E1-348B-6398-9953-CD519479FF3D}"/>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grpSp>
        <p:nvGrpSpPr>
          <p:cNvPr id="35" name="Group 34">
            <a:extLst>
              <a:ext uri="{FF2B5EF4-FFF2-40B4-BE49-F238E27FC236}">
                <a16:creationId xmlns:a16="http://schemas.microsoft.com/office/drawing/2014/main" id="{B58426FD-8617-E83D-6135-5DDB242BBF13}"/>
              </a:ext>
            </a:extLst>
          </p:cNvPr>
          <p:cNvGrpSpPr/>
          <p:nvPr/>
        </p:nvGrpSpPr>
        <p:grpSpPr>
          <a:xfrm>
            <a:off x="501144" y="4101128"/>
            <a:ext cx="2655212" cy="2600595"/>
            <a:chOff x="5147538" y="4100204"/>
            <a:chExt cx="2655212" cy="2598533"/>
          </a:xfrm>
        </p:grpSpPr>
        <p:sp>
          <p:nvSpPr>
            <p:cNvPr id="60" name="TextBox 59">
              <a:extLst>
                <a:ext uri="{FF2B5EF4-FFF2-40B4-BE49-F238E27FC236}">
                  <a16:creationId xmlns:a16="http://schemas.microsoft.com/office/drawing/2014/main" id="{3B8D21C4-7944-46DA-6B51-2ACA4E6138E3}"/>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61" name="Straight Connector 60">
              <a:extLst>
                <a:ext uri="{FF2B5EF4-FFF2-40B4-BE49-F238E27FC236}">
                  <a16:creationId xmlns:a16="http://schemas.microsoft.com/office/drawing/2014/main" id="{FCED56CB-F305-02E3-F174-1F34E3968C8B}"/>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F8EAAF7-23D7-A069-23CB-9FDCC64407A5}"/>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EE7F6A4-4CC5-C62B-3004-EC2975F50794}"/>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64" name="TextBox 63">
              <a:extLst>
                <a:ext uri="{FF2B5EF4-FFF2-40B4-BE49-F238E27FC236}">
                  <a16:creationId xmlns:a16="http://schemas.microsoft.com/office/drawing/2014/main" id="{AAA95D14-A578-47A3-98E4-99DF004A9A09}"/>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65" name="TextBox 64">
              <a:extLst>
                <a:ext uri="{FF2B5EF4-FFF2-40B4-BE49-F238E27FC236}">
                  <a16:creationId xmlns:a16="http://schemas.microsoft.com/office/drawing/2014/main" id="{1C96992C-441C-BE74-8976-B507A7E93C34}"/>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66" name="Oval 65">
              <a:extLst>
                <a:ext uri="{FF2B5EF4-FFF2-40B4-BE49-F238E27FC236}">
                  <a16:creationId xmlns:a16="http://schemas.microsoft.com/office/drawing/2014/main" id="{BDD3D2CA-0BDD-B8E4-4244-66D515707AEB}"/>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7" name="Oval 66">
              <a:extLst>
                <a:ext uri="{FF2B5EF4-FFF2-40B4-BE49-F238E27FC236}">
                  <a16:creationId xmlns:a16="http://schemas.microsoft.com/office/drawing/2014/main" id="{48CF2737-0443-A735-ACFE-4A2255F9F8AC}"/>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8" name="Oval 67">
              <a:extLst>
                <a:ext uri="{FF2B5EF4-FFF2-40B4-BE49-F238E27FC236}">
                  <a16:creationId xmlns:a16="http://schemas.microsoft.com/office/drawing/2014/main" id="{23E45F72-266C-359B-B810-FF3D826BD319}"/>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9" name="Oval 68">
              <a:extLst>
                <a:ext uri="{FF2B5EF4-FFF2-40B4-BE49-F238E27FC236}">
                  <a16:creationId xmlns:a16="http://schemas.microsoft.com/office/drawing/2014/main" id="{ADAD4A57-A88B-3E9E-1B69-8956CA5062D7}"/>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0" name="Oval 69">
              <a:extLst>
                <a:ext uri="{FF2B5EF4-FFF2-40B4-BE49-F238E27FC236}">
                  <a16:creationId xmlns:a16="http://schemas.microsoft.com/office/drawing/2014/main" id="{1BF7A684-CFFB-94FE-E308-055BEB902EC0}"/>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1" name="Oval 70">
              <a:extLst>
                <a:ext uri="{FF2B5EF4-FFF2-40B4-BE49-F238E27FC236}">
                  <a16:creationId xmlns:a16="http://schemas.microsoft.com/office/drawing/2014/main" id="{D5470006-91AB-4B78-F185-BB35CCD1CC2D}"/>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spTree>
    <p:extLst>
      <p:ext uri="{BB962C8B-B14F-4D97-AF65-F5344CB8AC3E}">
        <p14:creationId xmlns:p14="http://schemas.microsoft.com/office/powerpoint/2010/main" val="3148897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2" name="Rectangle: Rounded Corners 1">
            <a:extLst>
              <a:ext uri="{FF2B5EF4-FFF2-40B4-BE49-F238E27FC236}">
                <a16:creationId xmlns:a16="http://schemas.microsoft.com/office/drawing/2014/main" id="{CF35D6F6-3BA2-37A7-4609-86D9A77B7489}"/>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6DE5794D-6A53-25EF-1D21-49160C8D71B3}"/>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7" name="Rectangle: Rounded Corners 16">
            <a:extLst>
              <a:ext uri="{FF2B5EF4-FFF2-40B4-BE49-F238E27FC236}">
                <a16:creationId xmlns:a16="http://schemas.microsoft.com/office/drawing/2014/main" id="{E73C10A0-F178-A40C-809A-352C31AF5853}"/>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8" name="Group 17">
            <a:extLst>
              <a:ext uri="{FF2B5EF4-FFF2-40B4-BE49-F238E27FC236}">
                <a16:creationId xmlns:a16="http://schemas.microsoft.com/office/drawing/2014/main" id="{05678A4F-8068-5E83-92E4-C41DEE33FA8C}"/>
              </a:ext>
            </a:extLst>
          </p:cNvPr>
          <p:cNvGrpSpPr/>
          <p:nvPr/>
        </p:nvGrpSpPr>
        <p:grpSpPr>
          <a:xfrm>
            <a:off x="8560503" y="240417"/>
            <a:ext cx="1328427" cy="1876736"/>
            <a:chOff x="1201552" y="4057586"/>
            <a:chExt cx="1328427" cy="1875242"/>
          </a:xfrm>
        </p:grpSpPr>
        <p:grpSp>
          <p:nvGrpSpPr>
            <p:cNvPr id="19" name="Group 18">
              <a:extLst>
                <a:ext uri="{FF2B5EF4-FFF2-40B4-BE49-F238E27FC236}">
                  <a16:creationId xmlns:a16="http://schemas.microsoft.com/office/drawing/2014/main" id="{19F7E7B2-A4FD-7F45-C24C-91486C277909}"/>
                </a:ext>
              </a:extLst>
            </p:cNvPr>
            <p:cNvGrpSpPr/>
            <p:nvPr/>
          </p:nvGrpSpPr>
          <p:grpSpPr>
            <a:xfrm>
              <a:off x="1607644" y="4057586"/>
              <a:ext cx="536542" cy="772946"/>
              <a:chOff x="4050277" y="3042797"/>
              <a:chExt cx="536542" cy="772946"/>
            </a:xfrm>
          </p:grpSpPr>
          <p:sp>
            <p:nvSpPr>
              <p:cNvPr id="21" name="Circle: Hollow 20">
                <a:extLst>
                  <a:ext uri="{FF2B5EF4-FFF2-40B4-BE49-F238E27FC236}">
                    <a16:creationId xmlns:a16="http://schemas.microsoft.com/office/drawing/2014/main" id="{85905EA0-1FCB-4695-25F7-760748920E79}"/>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22" name="TextBox 21">
                <a:extLst>
                  <a:ext uri="{FF2B5EF4-FFF2-40B4-BE49-F238E27FC236}">
                    <a16:creationId xmlns:a16="http://schemas.microsoft.com/office/drawing/2014/main" id="{C60546DA-861A-84B0-7FD0-47393E39C971}"/>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20" name="TextBox 19">
              <a:extLst>
                <a:ext uri="{FF2B5EF4-FFF2-40B4-BE49-F238E27FC236}">
                  <a16:creationId xmlns:a16="http://schemas.microsoft.com/office/drawing/2014/main" id="{15642643-145F-A309-D0C4-3691793EE63C}"/>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24" name="Group 23">
            <a:extLst>
              <a:ext uri="{FF2B5EF4-FFF2-40B4-BE49-F238E27FC236}">
                <a16:creationId xmlns:a16="http://schemas.microsoft.com/office/drawing/2014/main" id="{699A2D60-A1D6-0ABC-0945-2D0968DC0E7B}"/>
              </a:ext>
            </a:extLst>
          </p:cNvPr>
          <p:cNvGrpSpPr/>
          <p:nvPr/>
        </p:nvGrpSpPr>
        <p:grpSpPr>
          <a:xfrm>
            <a:off x="10333680" y="299310"/>
            <a:ext cx="1001269" cy="1816915"/>
            <a:chOff x="3017064" y="4116432"/>
            <a:chExt cx="1001269" cy="1815469"/>
          </a:xfrm>
        </p:grpSpPr>
        <p:grpSp>
          <p:nvGrpSpPr>
            <p:cNvPr id="25" name="Group 24">
              <a:extLst>
                <a:ext uri="{FF2B5EF4-FFF2-40B4-BE49-F238E27FC236}">
                  <a16:creationId xmlns:a16="http://schemas.microsoft.com/office/drawing/2014/main" id="{001CF8C5-DAC7-C4BE-9562-0F0AEFBCB452}"/>
                </a:ext>
              </a:extLst>
            </p:cNvPr>
            <p:cNvGrpSpPr/>
            <p:nvPr/>
          </p:nvGrpSpPr>
          <p:grpSpPr>
            <a:xfrm>
              <a:off x="3349868" y="4116432"/>
              <a:ext cx="443249" cy="470520"/>
              <a:chOff x="6557415" y="3129736"/>
              <a:chExt cx="443249" cy="470520"/>
            </a:xfrm>
          </p:grpSpPr>
          <p:sp>
            <p:nvSpPr>
              <p:cNvPr id="29" name="Circle: Hollow 28">
                <a:extLst>
                  <a:ext uri="{FF2B5EF4-FFF2-40B4-BE49-F238E27FC236}">
                    <a16:creationId xmlns:a16="http://schemas.microsoft.com/office/drawing/2014/main" id="{346D931B-6F9E-B9E4-5589-13A38EB8C35B}"/>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0" name="Straight Arrow Connector 29">
                <a:extLst>
                  <a:ext uri="{FF2B5EF4-FFF2-40B4-BE49-F238E27FC236}">
                    <a16:creationId xmlns:a16="http://schemas.microsoft.com/office/drawing/2014/main" id="{3F47FDE7-C9AC-A493-0C60-22FBAAC5A51E}"/>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6A747E1-348B-6398-9953-CD519479FF3D}"/>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grpSp>
        <p:nvGrpSpPr>
          <p:cNvPr id="16" name="Group 15">
            <a:extLst>
              <a:ext uri="{FF2B5EF4-FFF2-40B4-BE49-F238E27FC236}">
                <a16:creationId xmlns:a16="http://schemas.microsoft.com/office/drawing/2014/main" id="{2980FF9D-27F6-8B65-A0A4-80108BFFC5EB}"/>
              </a:ext>
            </a:extLst>
          </p:cNvPr>
          <p:cNvGrpSpPr/>
          <p:nvPr/>
        </p:nvGrpSpPr>
        <p:grpSpPr>
          <a:xfrm>
            <a:off x="501144" y="4101128"/>
            <a:ext cx="2655212" cy="2600595"/>
            <a:chOff x="483017" y="3895834"/>
            <a:chExt cx="2655212" cy="2600595"/>
          </a:xfrm>
        </p:grpSpPr>
        <p:grpSp>
          <p:nvGrpSpPr>
            <p:cNvPr id="35" name="Group 34">
              <a:extLst>
                <a:ext uri="{FF2B5EF4-FFF2-40B4-BE49-F238E27FC236}">
                  <a16:creationId xmlns:a16="http://schemas.microsoft.com/office/drawing/2014/main" id="{B58426FD-8617-E83D-6135-5DDB242BBF13}"/>
                </a:ext>
              </a:extLst>
            </p:cNvPr>
            <p:cNvGrpSpPr/>
            <p:nvPr/>
          </p:nvGrpSpPr>
          <p:grpSpPr>
            <a:xfrm>
              <a:off x="483017" y="3895834"/>
              <a:ext cx="2655212" cy="2600595"/>
              <a:chOff x="5147538" y="4100204"/>
              <a:chExt cx="2655212" cy="2598533"/>
            </a:xfrm>
          </p:grpSpPr>
          <p:sp>
            <p:nvSpPr>
              <p:cNvPr id="60" name="TextBox 59">
                <a:extLst>
                  <a:ext uri="{FF2B5EF4-FFF2-40B4-BE49-F238E27FC236}">
                    <a16:creationId xmlns:a16="http://schemas.microsoft.com/office/drawing/2014/main" id="{3B8D21C4-7944-46DA-6B51-2ACA4E6138E3}"/>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61" name="Straight Connector 60">
                <a:extLst>
                  <a:ext uri="{FF2B5EF4-FFF2-40B4-BE49-F238E27FC236}">
                    <a16:creationId xmlns:a16="http://schemas.microsoft.com/office/drawing/2014/main" id="{FCED56CB-F305-02E3-F174-1F34E3968C8B}"/>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F8EAAF7-23D7-A069-23CB-9FDCC64407A5}"/>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AEE7F6A4-4CC5-C62B-3004-EC2975F50794}"/>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64" name="TextBox 63">
                <a:extLst>
                  <a:ext uri="{FF2B5EF4-FFF2-40B4-BE49-F238E27FC236}">
                    <a16:creationId xmlns:a16="http://schemas.microsoft.com/office/drawing/2014/main" id="{AAA95D14-A578-47A3-98E4-99DF004A9A09}"/>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65" name="TextBox 64">
                <a:extLst>
                  <a:ext uri="{FF2B5EF4-FFF2-40B4-BE49-F238E27FC236}">
                    <a16:creationId xmlns:a16="http://schemas.microsoft.com/office/drawing/2014/main" id="{1C96992C-441C-BE74-8976-B507A7E93C34}"/>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66" name="Oval 65">
                <a:extLst>
                  <a:ext uri="{FF2B5EF4-FFF2-40B4-BE49-F238E27FC236}">
                    <a16:creationId xmlns:a16="http://schemas.microsoft.com/office/drawing/2014/main" id="{BDD3D2CA-0BDD-B8E4-4244-66D515707AEB}"/>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7" name="Oval 66">
                <a:extLst>
                  <a:ext uri="{FF2B5EF4-FFF2-40B4-BE49-F238E27FC236}">
                    <a16:creationId xmlns:a16="http://schemas.microsoft.com/office/drawing/2014/main" id="{48CF2737-0443-A735-ACFE-4A2255F9F8AC}"/>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8" name="Oval 67">
                <a:extLst>
                  <a:ext uri="{FF2B5EF4-FFF2-40B4-BE49-F238E27FC236}">
                    <a16:creationId xmlns:a16="http://schemas.microsoft.com/office/drawing/2014/main" id="{23E45F72-266C-359B-B810-FF3D826BD319}"/>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9" name="Oval 68">
                <a:extLst>
                  <a:ext uri="{FF2B5EF4-FFF2-40B4-BE49-F238E27FC236}">
                    <a16:creationId xmlns:a16="http://schemas.microsoft.com/office/drawing/2014/main" id="{ADAD4A57-A88B-3E9E-1B69-8956CA5062D7}"/>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0" name="Oval 69">
                <a:extLst>
                  <a:ext uri="{FF2B5EF4-FFF2-40B4-BE49-F238E27FC236}">
                    <a16:creationId xmlns:a16="http://schemas.microsoft.com/office/drawing/2014/main" id="{1BF7A684-CFFB-94FE-E308-055BEB902EC0}"/>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1" name="Oval 70">
                <a:extLst>
                  <a:ext uri="{FF2B5EF4-FFF2-40B4-BE49-F238E27FC236}">
                    <a16:creationId xmlns:a16="http://schemas.microsoft.com/office/drawing/2014/main" id="{D5470006-91AB-4B78-F185-BB35CCD1CC2D}"/>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36" name="Group 35">
              <a:extLst>
                <a:ext uri="{FF2B5EF4-FFF2-40B4-BE49-F238E27FC236}">
                  <a16:creationId xmlns:a16="http://schemas.microsoft.com/office/drawing/2014/main" id="{AE942B01-8F0E-EA7E-9133-B10F8BAD239B}"/>
                </a:ext>
              </a:extLst>
            </p:cNvPr>
            <p:cNvGrpSpPr/>
            <p:nvPr/>
          </p:nvGrpSpPr>
          <p:grpSpPr>
            <a:xfrm>
              <a:off x="1163568" y="3985390"/>
              <a:ext cx="1814747" cy="1814575"/>
              <a:chOff x="1163568" y="3985390"/>
              <a:chExt cx="1814747" cy="1814575"/>
            </a:xfrm>
          </p:grpSpPr>
          <p:grpSp>
            <p:nvGrpSpPr>
              <p:cNvPr id="37" name="Group 36">
                <a:extLst>
                  <a:ext uri="{FF2B5EF4-FFF2-40B4-BE49-F238E27FC236}">
                    <a16:creationId xmlns:a16="http://schemas.microsoft.com/office/drawing/2014/main" id="{5B80C7F3-AB76-EBF8-1665-3769843EB35B}"/>
                  </a:ext>
                </a:extLst>
              </p:cNvPr>
              <p:cNvGrpSpPr/>
              <p:nvPr/>
            </p:nvGrpSpPr>
            <p:grpSpPr>
              <a:xfrm>
                <a:off x="1163568" y="4271527"/>
                <a:ext cx="1662347" cy="1528438"/>
                <a:chOff x="6379819" y="2766508"/>
                <a:chExt cx="1662347" cy="1528438"/>
              </a:xfrm>
            </p:grpSpPr>
            <p:sp>
              <p:nvSpPr>
                <p:cNvPr id="40" name="Oval 39">
                  <a:extLst>
                    <a:ext uri="{FF2B5EF4-FFF2-40B4-BE49-F238E27FC236}">
                      <a16:creationId xmlns:a16="http://schemas.microsoft.com/office/drawing/2014/main" id="{B1D944A3-8296-B14A-B351-4B3602C6C3FF}"/>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73EE96DF-1892-030B-11BB-AEE01A622C02}"/>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03736259-E3F9-5AA7-EE1D-C90027D6A41F}"/>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81892090-091F-2D8F-7B17-D73B8B593EA5}"/>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a:extLst>
                    <a:ext uri="{FF2B5EF4-FFF2-40B4-BE49-F238E27FC236}">
                      <a16:creationId xmlns:a16="http://schemas.microsoft.com/office/drawing/2014/main" id="{B77EB66F-F576-874A-9231-C955648061BB}"/>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55511EFA-0ADF-2DB7-658C-DB7260A44C45}"/>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Oval 45">
                  <a:extLst>
                    <a:ext uri="{FF2B5EF4-FFF2-40B4-BE49-F238E27FC236}">
                      <a16:creationId xmlns:a16="http://schemas.microsoft.com/office/drawing/2014/main" id="{8C9E5ECF-9009-E4F5-CCFD-A31F5A05CF3A}"/>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8D44DB08-CF2B-85BF-5976-1FBF64350C3A}"/>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79443119-2596-5EA8-10EC-C7C158085E1F}"/>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C89CF97A-1582-6A66-F0B9-175FBB72E257}"/>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A16112A3-62B9-8FD0-ECC5-B032A363069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8648CD97-E34D-BAA5-DCB6-E0204A5A97FE}"/>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9A90EEE0-1A85-AC16-2730-A17B9736007D}"/>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40FBB1E4-2371-3643-8B63-DBCEE1110316}"/>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DADED08F-AFD7-3F58-AF9F-8F83575C88D0}"/>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5C761565-73BA-A946-2464-FC2938D99AC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ECF2C1D1-0D86-29F6-5EA9-86B5CDD60E38}"/>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1C28477F-1BFC-E123-7F99-FE986A9EE48A}"/>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847C0DB7-6D8B-B7E5-EF6A-0880B9C268BF}"/>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5109D732-637C-B870-A52C-455276F6ACE9}"/>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8" name="Oval 37">
                <a:extLst>
                  <a:ext uri="{FF2B5EF4-FFF2-40B4-BE49-F238E27FC236}">
                    <a16:creationId xmlns:a16="http://schemas.microsoft.com/office/drawing/2014/main" id="{9B07DD06-CC03-BBEF-1AF1-960D778055FA}"/>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C9A5E8B8-6A05-B39A-3168-9D58F83C51C8}"/>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72" name="TextBox 71">
            <a:extLst>
              <a:ext uri="{FF2B5EF4-FFF2-40B4-BE49-F238E27FC236}">
                <a16:creationId xmlns:a16="http://schemas.microsoft.com/office/drawing/2014/main" id="{C1B51FAB-C958-3220-8854-6142A4B73F6B}"/>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Tree>
    <p:extLst>
      <p:ext uri="{BB962C8B-B14F-4D97-AF65-F5344CB8AC3E}">
        <p14:creationId xmlns:p14="http://schemas.microsoft.com/office/powerpoint/2010/main" val="831708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9" name="Rectangle: Rounded Corners 28">
            <a:extLst>
              <a:ext uri="{FF2B5EF4-FFF2-40B4-BE49-F238E27FC236}">
                <a16:creationId xmlns:a16="http://schemas.microsoft.com/office/drawing/2014/main" id="{096E3511-65D7-D7E0-BFAB-09936D072F0E}"/>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9EAC001F-D0EF-F973-66B5-BF2ADA36B954}"/>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 name="Rectangle: Rounded Corners 1">
            <a:extLst>
              <a:ext uri="{FF2B5EF4-FFF2-40B4-BE49-F238E27FC236}">
                <a16:creationId xmlns:a16="http://schemas.microsoft.com/office/drawing/2014/main" id="{7A159375-EE93-A15A-6126-16029A448D4A}"/>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4" name="Rectangle: Rounded Corners 23">
            <a:extLst>
              <a:ext uri="{FF2B5EF4-FFF2-40B4-BE49-F238E27FC236}">
                <a16:creationId xmlns:a16="http://schemas.microsoft.com/office/drawing/2014/main" id="{0DDE1E2A-E279-539C-B4A6-27416D6014F2}"/>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5" name="Group 24">
            <a:extLst>
              <a:ext uri="{FF2B5EF4-FFF2-40B4-BE49-F238E27FC236}">
                <a16:creationId xmlns:a16="http://schemas.microsoft.com/office/drawing/2014/main" id="{FFBD6427-1A4A-E116-250A-C6BF5C6D1AB1}"/>
              </a:ext>
            </a:extLst>
          </p:cNvPr>
          <p:cNvGrpSpPr/>
          <p:nvPr/>
        </p:nvGrpSpPr>
        <p:grpSpPr>
          <a:xfrm>
            <a:off x="8560503" y="240417"/>
            <a:ext cx="1328427" cy="1876736"/>
            <a:chOff x="1201552" y="4057586"/>
            <a:chExt cx="1328427" cy="1875242"/>
          </a:xfrm>
        </p:grpSpPr>
        <p:grpSp>
          <p:nvGrpSpPr>
            <p:cNvPr id="26" name="Group 25">
              <a:extLst>
                <a:ext uri="{FF2B5EF4-FFF2-40B4-BE49-F238E27FC236}">
                  <a16:creationId xmlns:a16="http://schemas.microsoft.com/office/drawing/2014/main" id="{5DCD9DA7-FB14-728C-7A88-DC06E43337F1}"/>
                </a:ext>
              </a:extLst>
            </p:cNvPr>
            <p:cNvGrpSpPr/>
            <p:nvPr/>
          </p:nvGrpSpPr>
          <p:grpSpPr>
            <a:xfrm>
              <a:off x="1607644" y="4057586"/>
              <a:ext cx="536542" cy="772946"/>
              <a:chOff x="4050277" y="3042797"/>
              <a:chExt cx="536542" cy="772946"/>
            </a:xfrm>
          </p:grpSpPr>
          <p:sp>
            <p:nvSpPr>
              <p:cNvPr id="36" name="Circle: Hollow 35">
                <a:extLst>
                  <a:ext uri="{FF2B5EF4-FFF2-40B4-BE49-F238E27FC236}">
                    <a16:creationId xmlns:a16="http://schemas.microsoft.com/office/drawing/2014/main" id="{6139CF9E-3408-5A11-AD96-6220F15574FA}"/>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7" name="TextBox 36">
                <a:extLst>
                  <a:ext uri="{FF2B5EF4-FFF2-40B4-BE49-F238E27FC236}">
                    <a16:creationId xmlns:a16="http://schemas.microsoft.com/office/drawing/2014/main" id="{F7ACC34D-1CD0-D3A2-12D5-832D9C1C05ED}"/>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35" name="TextBox 34">
              <a:extLst>
                <a:ext uri="{FF2B5EF4-FFF2-40B4-BE49-F238E27FC236}">
                  <a16:creationId xmlns:a16="http://schemas.microsoft.com/office/drawing/2014/main" id="{87A58F71-DDF4-6FAC-4591-983DB62E0A8D}"/>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38" name="Group 37">
            <a:extLst>
              <a:ext uri="{FF2B5EF4-FFF2-40B4-BE49-F238E27FC236}">
                <a16:creationId xmlns:a16="http://schemas.microsoft.com/office/drawing/2014/main" id="{733AADCD-C4D7-8410-8A4B-2D925D89DCAF}"/>
              </a:ext>
            </a:extLst>
          </p:cNvPr>
          <p:cNvGrpSpPr/>
          <p:nvPr/>
        </p:nvGrpSpPr>
        <p:grpSpPr>
          <a:xfrm>
            <a:off x="10333680" y="299310"/>
            <a:ext cx="1001269" cy="1816915"/>
            <a:chOff x="3017064" y="4116432"/>
            <a:chExt cx="1001269" cy="1815469"/>
          </a:xfrm>
        </p:grpSpPr>
        <p:grpSp>
          <p:nvGrpSpPr>
            <p:cNvPr id="39" name="Group 38">
              <a:extLst>
                <a:ext uri="{FF2B5EF4-FFF2-40B4-BE49-F238E27FC236}">
                  <a16:creationId xmlns:a16="http://schemas.microsoft.com/office/drawing/2014/main" id="{4C44E872-A2D8-AD9C-E9B3-611EAD744CEA}"/>
                </a:ext>
              </a:extLst>
            </p:cNvPr>
            <p:cNvGrpSpPr/>
            <p:nvPr/>
          </p:nvGrpSpPr>
          <p:grpSpPr>
            <a:xfrm>
              <a:off x="3349868" y="4116432"/>
              <a:ext cx="443249" cy="470520"/>
              <a:chOff x="6557415" y="3129736"/>
              <a:chExt cx="443249" cy="470520"/>
            </a:xfrm>
          </p:grpSpPr>
          <p:sp>
            <p:nvSpPr>
              <p:cNvPr id="41" name="Circle: Hollow 40">
                <a:extLst>
                  <a:ext uri="{FF2B5EF4-FFF2-40B4-BE49-F238E27FC236}">
                    <a16:creationId xmlns:a16="http://schemas.microsoft.com/office/drawing/2014/main" id="{7B27F418-3124-0F15-8193-1E5A4C300CE6}"/>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42" name="Straight Arrow Connector 41">
                <a:extLst>
                  <a:ext uri="{FF2B5EF4-FFF2-40B4-BE49-F238E27FC236}">
                    <a16:creationId xmlns:a16="http://schemas.microsoft.com/office/drawing/2014/main" id="{9809F654-94E5-102A-C67D-ADACF4F7902F}"/>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4946C599-7704-EDF6-EE5C-970756E1E51F}"/>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grpSp>
        <p:nvGrpSpPr>
          <p:cNvPr id="43" name="Group 42">
            <a:extLst>
              <a:ext uri="{FF2B5EF4-FFF2-40B4-BE49-F238E27FC236}">
                <a16:creationId xmlns:a16="http://schemas.microsoft.com/office/drawing/2014/main" id="{2F54E84A-2C14-006B-DBE5-412D31D3DA83}"/>
              </a:ext>
            </a:extLst>
          </p:cNvPr>
          <p:cNvGrpSpPr/>
          <p:nvPr/>
        </p:nvGrpSpPr>
        <p:grpSpPr>
          <a:xfrm>
            <a:off x="501144" y="4101128"/>
            <a:ext cx="2655212" cy="2600595"/>
            <a:chOff x="483017" y="3895834"/>
            <a:chExt cx="2655212" cy="2600595"/>
          </a:xfrm>
        </p:grpSpPr>
        <p:grpSp>
          <p:nvGrpSpPr>
            <p:cNvPr id="44" name="Group 43">
              <a:extLst>
                <a:ext uri="{FF2B5EF4-FFF2-40B4-BE49-F238E27FC236}">
                  <a16:creationId xmlns:a16="http://schemas.microsoft.com/office/drawing/2014/main" id="{83F1967D-E561-DD6F-266B-B661A7D66607}"/>
                </a:ext>
              </a:extLst>
            </p:cNvPr>
            <p:cNvGrpSpPr/>
            <p:nvPr/>
          </p:nvGrpSpPr>
          <p:grpSpPr>
            <a:xfrm>
              <a:off x="483017" y="3895834"/>
              <a:ext cx="2655212" cy="2600595"/>
              <a:chOff x="5147538" y="4100204"/>
              <a:chExt cx="2655212" cy="2598533"/>
            </a:xfrm>
          </p:grpSpPr>
          <p:sp>
            <p:nvSpPr>
              <p:cNvPr id="69" name="TextBox 68">
                <a:extLst>
                  <a:ext uri="{FF2B5EF4-FFF2-40B4-BE49-F238E27FC236}">
                    <a16:creationId xmlns:a16="http://schemas.microsoft.com/office/drawing/2014/main" id="{C26CC498-59E0-E102-91DC-BB5C0B8D820A}"/>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70" name="Straight Connector 69">
                <a:extLst>
                  <a:ext uri="{FF2B5EF4-FFF2-40B4-BE49-F238E27FC236}">
                    <a16:creationId xmlns:a16="http://schemas.microsoft.com/office/drawing/2014/main" id="{17AE9576-43CB-9949-4315-E2BD55AA24C4}"/>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3858F6C-7BAE-C0FE-3B6E-B8E5416BEA98}"/>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4BE94278-3333-37A6-6EDA-95F4C2CB600E}"/>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51C97BF2-F56B-F316-221E-F731C382B84E}"/>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74" name="TextBox 73">
                <a:extLst>
                  <a:ext uri="{FF2B5EF4-FFF2-40B4-BE49-F238E27FC236}">
                    <a16:creationId xmlns:a16="http://schemas.microsoft.com/office/drawing/2014/main" id="{6286E75A-3B9F-62D5-D77C-A177A616D28B}"/>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75" name="Oval 74">
                <a:extLst>
                  <a:ext uri="{FF2B5EF4-FFF2-40B4-BE49-F238E27FC236}">
                    <a16:creationId xmlns:a16="http://schemas.microsoft.com/office/drawing/2014/main" id="{6916A6B1-8659-D47E-CF00-13129A9E30BC}"/>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6" name="Oval 75">
                <a:extLst>
                  <a:ext uri="{FF2B5EF4-FFF2-40B4-BE49-F238E27FC236}">
                    <a16:creationId xmlns:a16="http://schemas.microsoft.com/office/drawing/2014/main" id="{06810BE0-1574-BD50-AD26-2A760DB5114A}"/>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7" name="Oval 76">
                <a:extLst>
                  <a:ext uri="{FF2B5EF4-FFF2-40B4-BE49-F238E27FC236}">
                    <a16:creationId xmlns:a16="http://schemas.microsoft.com/office/drawing/2014/main" id="{33A0E530-0270-6D3B-F3FA-D54EACCDC5E6}"/>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8" name="Oval 77">
                <a:extLst>
                  <a:ext uri="{FF2B5EF4-FFF2-40B4-BE49-F238E27FC236}">
                    <a16:creationId xmlns:a16="http://schemas.microsoft.com/office/drawing/2014/main" id="{16329BD4-FBB1-289B-41A5-6E8E9FB59890}"/>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9" name="Oval 78">
                <a:extLst>
                  <a:ext uri="{FF2B5EF4-FFF2-40B4-BE49-F238E27FC236}">
                    <a16:creationId xmlns:a16="http://schemas.microsoft.com/office/drawing/2014/main" id="{306C9511-9E6F-5314-B3BF-A851F9D220F5}"/>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0" name="Oval 79">
                <a:extLst>
                  <a:ext uri="{FF2B5EF4-FFF2-40B4-BE49-F238E27FC236}">
                    <a16:creationId xmlns:a16="http://schemas.microsoft.com/office/drawing/2014/main" id="{D6501C8E-E8A9-C58A-706A-C82E0572B363}"/>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45" name="Group 44">
              <a:extLst>
                <a:ext uri="{FF2B5EF4-FFF2-40B4-BE49-F238E27FC236}">
                  <a16:creationId xmlns:a16="http://schemas.microsoft.com/office/drawing/2014/main" id="{AB0D055E-7AD1-DA8D-884D-698E211DF818}"/>
                </a:ext>
              </a:extLst>
            </p:cNvPr>
            <p:cNvGrpSpPr/>
            <p:nvPr/>
          </p:nvGrpSpPr>
          <p:grpSpPr>
            <a:xfrm>
              <a:off x="1163568" y="3985390"/>
              <a:ext cx="1814747" cy="1814575"/>
              <a:chOff x="1163568" y="3985390"/>
              <a:chExt cx="1814747" cy="1814575"/>
            </a:xfrm>
          </p:grpSpPr>
          <p:grpSp>
            <p:nvGrpSpPr>
              <p:cNvPr id="46" name="Group 45">
                <a:extLst>
                  <a:ext uri="{FF2B5EF4-FFF2-40B4-BE49-F238E27FC236}">
                    <a16:creationId xmlns:a16="http://schemas.microsoft.com/office/drawing/2014/main" id="{418DCB9F-9188-9948-0BA1-73DD00497E10}"/>
                  </a:ext>
                </a:extLst>
              </p:cNvPr>
              <p:cNvGrpSpPr/>
              <p:nvPr/>
            </p:nvGrpSpPr>
            <p:grpSpPr>
              <a:xfrm>
                <a:off x="1163568" y="4271527"/>
                <a:ext cx="1662347" cy="1528438"/>
                <a:chOff x="6379819" y="2766508"/>
                <a:chExt cx="1662347" cy="1528438"/>
              </a:xfrm>
            </p:grpSpPr>
            <p:sp>
              <p:nvSpPr>
                <p:cNvPr id="49" name="Oval 48">
                  <a:extLst>
                    <a:ext uri="{FF2B5EF4-FFF2-40B4-BE49-F238E27FC236}">
                      <a16:creationId xmlns:a16="http://schemas.microsoft.com/office/drawing/2014/main" id="{B4BEB1B1-7E88-CAE6-6FCD-ABB80E387D8B}"/>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EEC962CB-4400-B05F-6528-148CC7453C35}"/>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457A028A-01CC-B1EE-1C20-5E0CF05B5A2D}"/>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309587BF-EA44-6311-D00C-A96D0997A3FC}"/>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62257802-9BA4-4DA9-4D11-F70B90533214}"/>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F0964731-4EA8-052E-30C4-28292043AB1F}"/>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825D3193-F3C9-834B-E167-896760888D81}"/>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08E12B69-E0AD-D051-676C-AFDE95DFE6AE}"/>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7CF773FE-D71C-5B6E-C1F6-DCF9671ECACF}"/>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F51921A2-CFB8-D839-8296-00E0F04784D1}"/>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6B6058D7-76F9-9E5E-C853-E73D238A452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C66EC5F1-EC41-FA23-115C-81720C3FD512}"/>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C1F96122-91DB-602E-64B5-6FF7A27C2CE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68BB2682-71FC-5A42-D3EE-CA33BC3BE0A9}"/>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92D86F46-DC0E-85F7-6302-41C62F0E7354}"/>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335D1C00-8B8C-3E41-BE70-47230BC0A80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Oval 64">
                  <a:extLst>
                    <a:ext uri="{FF2B5EF4-FFF2-40B4-BE49-F238E27FC236}">
                      <a16:creationId xmlns:a16="http://schemas.microsoft.com/office/drawing/2014/main" id="{09ABA8E4-D90D-7247-7F54-4BD59F896E11}"/>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5D9E45E6-1F01-29D3-006D-5AA595FF1788}"/>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65096545-AB53-E3E0-4CA3-9E0CD7DF2292}"/>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017266CE-6DC7-88AE-F71F-9E1AC87E3E51}"/>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7" name="Oval 46">
                <a:extLst>
                  <a:ext uri="{FF2B5EF4-FFF2-40B4-BE49-F238E27FC236}">
                    <a16:creationId xmlns:a16="http://schemas.microsoft.com/office/drawing/2014/main" id="{8C503E77-A12F-0A7B-7091-8C916F764CF4}"/>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125B7D42-850C-1331-B9A6-534B338F495D}"/>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85" name="Rectangle 84">
            <a:extLst>
              <a:ext uri="{FF2B5EF4-FFF2-40B4-BE49-F238E27FC236}">
                <a16:creationId xmlns:a16="http://schemas.microsoft.com/office/drawing/2014/main" id="{459B104B-2167-B834-9DD9-595BE7CED780}"/>
              </a:ext>
            </a:extLst>
          </p:cNvPr>
          <p:cNvSpPr/>
          <p:nvPr/>
        </p:nvSpPr>
        <p:spPr>
          <a:xfrm>
            <a:off x="3144673" y="252686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6" name="Rectangle 85">
            <a:extLst>
              <a:ext uri="{FF2B5EF4-FFF2-40B4-BE49-F238E27FC236}">
                <a16:creationId xmlns:a16="http://schemas.microsoft.com/office/drawing/2014/main" id="{13398571-D0E1-C7C0-659D-B13D9B50B750}"/>
              </a:ext>
            </a:extLst>
          </p:cNvPr>
          <p:cNvSpPr/>
          <p:nvPr/>
        </p:nvSpPr>
        <p:spPr>
          <a:xfrm>
            <a:off x="5636403" y="253321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7" name="Rectangle 86">
            <a:extLst>
              <a:ext uri="{FF2B5EF4-FFF2-40B4-BE49-F238E27FC236}">
                <a16:creationId xmlns:a16="http://schemas.microsoft.com/office/drawing/2014/main" id="{3557077E-34BF-ACD9-7B55-F7ED3493F52C}"/>
              </a:ext>
            </a:extLst>
          </p:cNvPr>
          <p:cNvSpPr/>
          <p:nvPr/>
        </p:nvSpPr>
        <p:spPr>
          <a:xfrm>
            <a:off x="6397497" y="2533213"/>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8" name="Rectangle: Rounded Corners 87">
            <a:extLst>
              <a:ext uri="{FF2B5EF4-FFF2-40B4-BE49-F238E27FC236}">
                <a16:creationId xmlns:a16="http://schemas.microsoft.com/office/drawing/2014/main" id="{BE9C7334-D9D5-E8EB-2C1A-C97F292E00B8}"/>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cxnSp>
        <p:nvCxnSpPr>
          <p:cNvPr id="89" name="Straight Arrow Connector 88">
            <a:extLst>
              <a:ext uri="{FF2B5EF4-FFF2-40B4-BE49-F238E27FC236}">
                <a16:creationId xmlns:a16="http://schemas.microsoft.com/office/drawing/2014/main" id="{9DB7BE07-CA10-8746-4FD9-9C63057DED0D}"/>
              </a:ext>
            </a:extLst>
          </p:cNvPr>
          <p:cNvCxnSpPr>
            <a:cxnSpLocks/>
          </p:cNvCxnSpPr>
          <p:nvPr/>
        </p:nvCxnSpPr>
        <p:spPr>
          <a:xfrm>
            <a:off x="2053932" y="2593726"/>
            <a:ext cx="37029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9A8DDF5-2D75-72C7-837C-E6AC7290BD16}"/>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Tree>
    <p:extLst>
      <p:ext uri="{BB962C8B-B14F-4D97-AF65-F5344CB8AC3E}">
        <p14:creationId xmlns:p14="http://schemas.microsoft.com/office/powerpoint/2010/main" val="3469590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9" name="Rectangle: Rounded Corners 28">
            <a:extLst>
              <a:ext uri="{FF2B5EF4-FFF2-40B4-BE49-F238E27FC236}">
                <a16:creationId xmlns:a16="http://schemas.microsoft.com/office/drawing/2014/main" id="{096E3511-65D7-D7E0-BFAB-09936D072F0E}"/>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9EAC001F-D0EF-F973-66B5-BF2ADA36B954}"/>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 name="Rectangle: Rounded Corners 1">
            <a:extLst>
              <a:ext uri="{FF2B5EF4-FFF2-40B4-BE49-F238E27FC236}">
                <a16:creationId xmlns:a16="http://schemas.microsoft.com/office/drawing/2014/main" id="{7A159375-EE93-A15A-6126-16029A448D4A}"/>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4" name="Rectangle: Rounded Corners 23">
            <a:extLst>
              <a:ext uri="{FF2B5EF4-FFF2-40B4-BE49-F238E27FC236}">
                <a16:creationId xmlns:a16="http://schemas.microsoft.com/office/drawing/2014/main" id="{0DDE1E2A-E279-539C-B4A6-27416D6014F2}"/>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5" name="Group 24">
            <a:extLst>
              <a:ext uri="{FF2B5EF4-FFF2-40B4-BE49-F238E27FC236}">
                <a16:creationId xmlns:a16="http://schemas.microsoft.com/office/drawing/2014/main" id="{FFBD6427-1A4A-E116-250A-C6BF5C6D1AB1}"/>
              </a:ext>
            </a:extLst>
          </p:cNvPr>
          <p:cNvGrpSpPr/>
          <p:nvPr/>
        </p:nvGrpSpPr>
        <p:grpSpPr>
          <a:xfrm>
            <a:off x="8560503" y="240417"/>
            <a:ext cx="1328427" cy="1876736"/>
            <a:chOff x="1201552" y="4057586"/>
            <a:chExt cx="1328427" cy="1875242"/>
          </a:xfrm>
        </p:grpSpPr>
        <p:grpSp>
          <p:nvGrpSpPr>
            <p:cNvPr id="26" name="Group 25">
              <a:extLst>
                <a:ext uri="{FF2B5EF4-FFF2-40B4-BE49-F238E27FC236}">
                  <a16:creationId xmlns:a16="http://schemas.microsoft.com/office/drawing/2014/main" id="{5DCD9DA7-FB14-728C-7A88-DC06E43337F1}"/>
                </a:ext>
              </a:extLst>
            </p:cNvPr>
            <p:cNvGrpSpPr/>
            <p:nvPr/>
          </p:nvGrpSpPr>
          <p:grpSpPr>
            <a:xfrm>
              <a:off x="1607644" y="4057586"/>
              <a:ext cx="536542" cy="772946"/>
              <a:chOff x="4050277" y="3042797"/>
              <a:chExt cx="536542" cy="772946"/>
            </a:xfrm>
          </p:grpSpPr>
          <p:sp>
            <p:nvSpPr>
              <p:cNvPr id="36" name="Circle: Hollow 35">
                <a:extLst>
                  <a:ext uri="{FF2B5EF4-FFF2-40B4-BE49-F238E27FC236}">
                    <a16:creationId xmlns:a16="http://schemas.microsoft.com/office/drawing/2014/main" id="{6139CF9E-3408-5A11-AD96-6220F15574FA}"/>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7" name="TextBox 36">
                <a:extLst>
                  <a:ext uri="{FF2B5EF4-FFF2-40B4-BE49-F238E27FC236}">
                    <a16:creationId xmlns:a16="http://schemas.microsoft.com/office/drawing/2014/main" id="{F7ACC34D-1CD0-D3A2-12D5-832D9C1C05ED}"/>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35" name="TextBox 34">
              <a:extLst>
                <a:ext uri="{FF2B5EF4-FFF2-40B4-BE49-F238E27FC236}">
                  <a16:creationId xmlns:a16="http://schemas.microsoft.com/office/drawing/2014/main" id="{87A58F71-DDF4-6FAC-4591-983DB62E0A8D}"/>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38" name="Group 37">
            <a:extLst>
              <a:ext uri="{FF2B5EF4-FFF2-40B4-BE49-F238E27FC236}">
                <a16:creationId xmlns:a16="http://schemas.microsoft.com/office/drawing/2014/main" id="{733AADCD-C4D7-8410-8A4B-2D925D89DCAF}"/>
              </a:ext>
            </a:extLst>
          </p:cNvPr>
          <p:cNvGrpSpPr/>
          <p:nvPr/>
        </p:nvGrpSpPr>
        <p:grpSpPr>
          <a:xfrm>
            <a:off x="10333680" y="299310"/>
            <a:ext cx="1001269" cy="1816915"/>
            <a:chOff x="3017064" y="4116432"/>
            <a:chExt cx="1001269" cy="1815469"/>
          </a:xfrm>
        </p:grpSpPr>
        <p:grpSp>
          <p:nvGrpSpPr>
            <p:cNvPr id="39" name="Group 38">
              <a:extLst>
                <a:ext uri="{FF2B5EF4-FFF2-40B4-BE49-F238E27FC236}">
                  <a16:creationId xmlns:a16="http://schemas.microsoft.com/office/drawing/2014/main" id="{4C44E872-A2D8-AD9C-E9B3-611EAD744CEA}"/>
                </a:ext>
              </a:extLst>
            </p:cNvPr>
            <p:cNvGrpSpPr/>
            <p:nvPr/>
          </p:nvGrpSpPr>
          <p:grpSpPr>
            <a:xfrm>
              <a:off x="3349868" y="4116432"/>
              <a:ext cx="443249" cy="470520"/>
              <a:chOff x="6557415" y="3129736"/>
              <a:chExt cx="443249" cy="470520"/>
            </a:xfrm>
          </p:grpSpPr>
          <p:sp>
            <p:nvSpPr>
              <p:cNvPr id="41" name="Circle: Hollow 40">
                <a:extLst>
                  <a:ext uri="{FF2B5EF4-FFF2-40B4-BE49-F238E27FC236}">
                    <a16:creationId xmlns:a16="http://schemas.microsoft.com/office/drawing/2014/main" id="{7B27F418-3124-0F15-8193-1E5A4C300CE6}"/>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42" name="Straight Arrow Connector 41">
                <a:extLst>
                  <a:ext uri="{FF2B5EF4-FFF2-40B4-BE49-F238E27FC236}">
                    <a16:creationId xmlns:a16="http://schemas.microsoft.com/office/drawing/2014/main" id="{9809F654-94E5-102A-C67D-ADACF4F7902F}"/>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4946C599-7704-EDF6-EE5C-970756E1E51F}"/>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grpSp>
        <p:nvGrpSpPr>
          <p:cNvPr id="43" name="Group 42">
            <a:extLst>
              <a:ext uri="{FF2B5EF4-FFF2-40B4-BE49-F238E27FC236}">
                <a16:creationId xmlns:a16="http://schemas.microsoft.com/office/drawing/2014/main" id="{2F54E84A-2C14-006B-DBE5-412D31D3DA83}"/>
              </a:ext>
            </a:extLst>
          </p:cNvPr>
          <p:cNvGrpSpPr/>
          <p:nvPr/>
        </p:nvGrpSpPr>
        <p:grpSpPr>
          <a:xfrm>
            <a:off x="501144" y="4101128"/>
            <a:ext cx="2655212" cy="2600595"/>
            <a:chOff x="483017" y="3895834"/>
            <a:chExt cx="2655212" cy="2600595"/>
          </a:xfrm>
        </p:grpSpPr>
        <p:grpSp>
          <p:nvGrpSpPr>
            <p:cNvPr id="44" name="Group 43">
              <a:extLst>
                <a:ext uri="{FF2B5EF4-FFF2-40B4-BE49-F238E27FC236}">
                  <a16:creationId xmlns:a16="http://schemas.microsoft.com/office/drawing/2014/main" id="{83F1967D-E561-DD6F-266B-B661A7D66607}"/>
                </a:ext>
              </a:extLst>
            </p:cNvPr>
            <p:cNvGrpSpPr/>
            <p:nvPr/>
          </p:nvGrpSpPr>
          <p:grpSpPr>
            <a:xfrm>
              <a:off x="483017" y="3895834"/>
              <a:ext cx="2655212" cy="2600595"/>
              <a:chOff x="5147538" y="4100204"/>
              <a:chExt cx="2655212" cy="2598533"/>
            </a:xfrm>
          </p:grpSpPr>
          <p:sp>
            <p:nvSpPr>
              <p:cNvPr id="69" name="TextBox 68">
                <a:extLst>
                  <a:ext uri="{FF2B5EF4-FFF2-40B4-BE49-F238E27FC236}">
                    <a16:creationId xmlns:a16="http://schemas.microsoft.com/office/drawing/2014/main" id="{C26CC498-59E0-E102-91DC-BB5C0B8D820A}"/>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70" name="Straight Connector 69">
                <a:extLst>
                  <a:ext uri="{FF2B5EF4-FFF2-40B4-BE49-F238E27FC236}">
                    <a16:creationId xmlns:a16="http://schemas.microsoft.com/office/drawing/2014/main" id="{17AE9576-43CB-9949-4315-E2BD55AA24C4}"/>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3858F6C-7BAE-C0FE-3B6E-B8E5416BEA98}"/>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4BE94278-3333-37A6-6EDA-95F4C2CB600E}"/>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51C97BF2-F56B-F316-221E-F731C382B84E}"/>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74" name="TextBox 73">
                <a:extLst>
                  <a:ext uri="{FF2B5EF4-FFF2-40B4-BE49-F238E27FC236}">
                    <a16:creationId xmlns:a16="http://schemas.microsoft.com/office/drawing/2014/main" id="{6286E75A-3B9F-62D5-D77C-A177A616D28B}"/>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75" name="Oval 74">
                <a:extLst>
                  <a:ext uri="{FF2B5EF4-FFF2-40B4-BE49-F238E27FC236}">
                    <a16:creationId xmlns:a16="http://schemas.microsoft.com/office/drawing/2014/main" id="{6916A6B1-8659-D47E-CF00-13129A9E30BC}"/>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6" name="Oval 75">
                <a:extLst>
                  <a:ext uri="{FF2B5EF4-FFF2-40B4-BE49-F238E27FC236}">
                    <a16:creationId xmlns:a16="http://schemas.microsoft.com/office/drawing/2014/main" id="{06810BE0-1574-BD50-AD26-2A760DB5114A}"/>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7" name="Oval 76">
                <a:extLst>
                  <a:ext uri="{FF2B5EF4-FFF2-40B4-BE49-F238E27FC236}">
                    <a16:creationId xmlns:a16="http://schemas.microsoft.com/office/drawing/2014/main" id="{33A0E530-0270-6D3B-F3FA-D54EACCDC5E6}"/>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8" name="Oval 77">
                <a:extLst>
                  <a:ext uri="{FF2B5EF4-FFF2-40B4-BE49-F238E27FC236}">
                    <a16:creationId xmlns:a16="http://schemas.microsoft.com/office/drawing/2014/main" id="{16329BD4-FBB1-289B-41A5-6E8E9FB59890}"/>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9" name="Oval 78">
                <a:extLst>
                  <a:ext uri="{FF2B5EF4-FFF2-40B4-BE49-F238E27FC236}">
                    <a16:creationId xmlns:a16="http://schemas.microsoft.com/office/drawing/2014/main" id="{306C9511-9E6F-5314-B3BF-A851F9D220F5}"/>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0" name="Oval 79">
                <a:extLst>
                  <a:ext uri="{FF2B5EF4-FFF2-40B4-BE49-F238E27FC236}">
                    <a16:creationId xmlns:a16="http://schemas.microsoft.com/office/drawing/2014/main" id="{D6501C8E-E8A9-C58A-706A-C82E0572B363}"/>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45" name="Group 44">
              <a:extLst>
                <a:ext uri="{FF2B5EF4-FFF2-40B4-BE49-F238E27FC236}">
                  <a16:creationId xmlns:a16="http://schemas.microsoft.com/office/drawing/2014/main" id="{AB0D055E-7AD1-DA8D-884D-698E211DF818}"/>
                </a:ext>
              </a:extLst>
            </p:cNvPr>
            <p:cNvGrpSpPr/>
            <p:nvPr/>
          </p:nvGrpSpPr>
          <p:grpSpPr>
            <a:xfrm>
              <a:off x="1163568" y="3985390"/>
              <a:ext cx="1814747" cy="1814575"/>
              <a:chOff x="1163568" y="3985390"/>
              <a:chExt cx="1814747" cy="1814575"/>
            </a:xfrm>
          </p:grpSpPr>
          <p:grpSp>
            <p:nvGrpSpPr>
              <p:cNvPr id="46" name="Group 45">
                <a:extLst>
                  <a:ext uri="{FF2B5EF4-FFF2-40B4-BE49-F238E27FC236}">
                    <a16:creationId xmlns:a16="http://schemas.microsoft.com/office/drawing/2014/main" id="{418DCB9F-9188-9948-0BA1-73DD00497E10}"/>
                  </a:ext>
                </a:extLst>
              </p:cNvPr>
              <p:cNvGrpSpPr/>
              <p:nvPr/>
            </p:nvGrpSpPr>
            <p:grpSpPr>
              <a:xfrm>
                <a:off x="1163568" y="4271527"/>
                <a:ext cx="1662347" cy="1528438"/>
                <a:chOff x="6379819" y="2766508"/>
                <a:chExt cx="1662347" cy="1528438"/>
              </a:xfrm>
            </p:grpSpPr>
            <p:sp>
              <p:nvSpPr>
                <p:cNvPr id="49" name="Oval 48">
                  <a:extLst>
                    <a:ext uri="{FF2B5EF4-FFF2-40B4-BE49-F238E27FC236}">
                      <a16:creationId xmlns:a16="http://schemas.microsoft.com/office/drawing/2014/main" id="{B4BEB1B1-7E88-CAE6-6FCD-ABB80E387D8B}"/>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EEC962CB-4400-B05F-6528-148CC7453C35}"/>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457A028A-01CC-B1EE-1C20-5E0CF05B5A2D}"/>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309587BF-EA44-6311-D00C-A96D0997A3FC}"/>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62257802-9BA4-4DA9-4D11-F70B90533214}"/>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F0964731-4EA8-052E-30C4-28292043AB1F}"/>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825D3193-F3C9-834B-E167-896760888D81}"/>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08E12B69-E0AD-D051-676C-AFDE95DFE6AE}"/>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7CF773FE-D71C-5B6E-C1F6-DCF9671ECACF}"/>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F51921A2-CFB8-D839-8296-00E0F04784D1}"/>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6B6058D7-76F9-9E5E-C853-E73D238A452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C66EC5F1-EC41-FA23-115C-81720C3FD512}"/>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C1F96122-91DB-602E-64B5-6FF7A27C2CE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68BB2682-71FC-5A42-D3EE-CA33BC3BE0A9}"/>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92D86F46-DC0E-85F7-6302-41C62F0E7354}"/>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335D1C00-8B8C-3E41-BE70-47230BC0A80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Oval 64">
                  <a:extLst>
                    <a:ext uri="{FF2B5EF4-FFF2-40B4-BE49-F238E27FC236}">
                      <a16:creationId xmlns:a16="http://schemas.microsoft.com/office/drawing/2014/main" id="{09ABA8E4-D90D-7247-7F54-4BD59F896E11}"/>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5D9E45E6-1F01-29D3-006D-5AA595FF1788}"/>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65096545-AB53-E3E0-4CA3-9E0CD7DF2292}"/>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017266CE-6DC7-88AE-F71F-9E1AC87E3E51}"/>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7" name="Oval 46">
                <a:extLst>
                  <a:ext uri="{FF2B5EF4-FFF2-40B4-BE49-F238E27FC236}">
                    <a16:creationId xmlns:a16="http://schemas.microsoft.com/office/drawing/2014/main" id="{8C503E77-A12F-0A7B-7091-8C916F764CF4}"/>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125B7D42-850C-1331-B9A6-534B338F495D}"/>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85" name="Rectangle 84">
            <a:extLst>
              <a:ext uri="{FF2B5EF4-FFF2-40B4-BE49-F238E27FC236}">
                <a16:creationId xmlns:a16="http://schemas.microsoft.com/office/drawing/2014/main" id="{459B104B-2167-B834-9DD9-595BE7CED780}"/>
              </a:ext>
            </a:extLst>
          </p:cNvPr>
          <p:cNvSpPr/>
          <p:nvPr/>
        </p:nvSpPr>
        <p:spPr>
          <a:xfrm>
            <a:off x="3144673" y="252686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6" name="Rectangle 85">
            <a:extLst>
              <a:ext uri="{FF2B5EF4-FFF2-40B4-BE49-F238E27FC236}">
                <a16:creationId xmlns:a16="http://schemas.microsoft.com/office/drawing/2014/main" id="{13398571-D0E1-C7C0-659D-B13D9B50B750}"/>
              </a:ext>
            </a:extLst>
          </p:cNvPr>
          <p:cNvSpPr/>
          <p:nvPr/>
        </p:nvSpPr>
        <p:spPr>
          <a:xfrm>
            <a:off x="5636403" y="253321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7" name="Rectangle 86">
            <a:extLst>
              <a:ext uri="{FF2B5EF4-FFF2-40B4-BE49-F238E27FC236}">
                <a16:creationId xmlns:a16="http://schemas.microsoft.com/office/drawing/2014/main" id="{3557077E-34BF-ACD9-7B55-F7ED3493F52C}"/>
              </a:ext>
            </a:extLst>
          </p:cNvPr>
          <p:cNvSpPr/>
          <p:nvPr/>
        </p:nvSpPr>
        <p:spPr>
          <a:xfrm>
            <a:off x="6397497" y="2533213"/>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8" name="Rectangle: Rounded Corners 87">
            <a:extLst>
              <a:ext uri="{FF2B5EF4-FFF2-40B4-BE49-F238E27FC236}">
                <a16:creationId xmlns:a16="http://schemas.microsoft.com/office/drawing/2014/main" id="{BE9C7334-D9D5-E8EB-2C1A-C97F292E00B8}"/>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cxnSp>
        <p:nvCxnSpPr>
          <p:cNvPr id="89" name="Straight Arrow Connector 88">
            <a:extLst>
              <a:ext uri="{FF2B5EF4-FFF2-40B4-BE49-F238E27FC236}">
                <a16:creationId xmlns:a16="http://schemas.microsoft.com/office/drawing/2014/main" id="{9DB7BE07-CA10-8746-4FD9-9C63057DED0D}"/>
              </a:ext>
            </a:extLst>
          </p:cNvPr>
          <p:cNvCxnSpPr>
            <a:cxnSpLocks/>
          </p:cNvCxnSpPr>
          <p:nvPr/>
        </p:nvCxnSpPr>
        <p:spPr>
          <a:xfrm>
            <a:off x="2053932" y="2593726"/>
            <a:ext cx="37029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82B5D14-A4D7-805B-E764-7BCED1D98B90}"/>
              </a:ext>
            </a:extLst>
          </p:cNvPr>
          <p:cNvSpPr/>
          <p:nvPr/>
        </p:nvSpPr>
        <p:spPr>
          <a:xfrm>
            <a:off x="8259925" y="4502564"/>
            <a:ext cx="3664389" cy="2223957"/>
          </a:xfrm>
          <a:prstGeom prst="round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2" name="Group 21">
            <a:extLst>
              <a:ext uri="{FF2B5EF4-FFF2-40B4-BE49-F238E27FC236}">
                <a16:creationId xmlns:a16="http://schemas.microsoft.com/office/drawing/2014/main" id="{19F255E5-4401-E194-36A3-BE9411B0FEF7}"/>
              </a:ext>
            </a:extLst>
          </p:cNvPr>
          <p:cNvGrpSpPr/>
          <p:nvPr/>
        </p:nvGrpSpPr>
        <p:grpSpPr>
          <a:xfrm>
            <a:off x="8492263" y="4597382"/>
            <a:ext cx="1547250" cy="1882918"/>
            <a:chOff x="1417969" y="10167196"/>
            <a:chExt cx="1547250" cy="1882918"/>
          </a:xfrm>
        </p:grpSpPr>
        <p:grpSp>
          <p:nvGrpSpPr>
            <p:cNvPr id="30" name="Group 29">
              <a:extLst>
                <a:ext uri="{FF2B5EF4-FFF2-40B4-BE49-F238E27FC236}">
                  <a16:creationId xmlns:a16="http://schemas.microsoft.com/office/drawing/2014/main" id="{C70C8029-5DDB-F9AE-4D08-C97999A62310}"/>
                </a:ext>
              </a:extLst>
            </p:cNvPr>
            <p:cNvGrpSpPr/>
            <p:nvPr/>
          </p:nvGrpSpPr>
          <p:grpSpPr>
            <a:xfrm>
              <a:off x="1921187" y="10167196"/>
              <a:ext cx="536542" cy="773531"/>
              <a:chOff x="4050277" y="3070767"/>
              <a:chExt cx="536542" cy="772917"/>
            </a:xfrm>
          </p:grpSpPr>
          <p:sp>
            <p:nvSpPr>
              <p:cNvPr id="82" name="Circle: Hollow 81">
                <a:extLst>
                  <a:ext uri="{FF2B5EF4-FFF2-40B4-BE49-F238E27FC236}">
                    <a16:creationId xmlns:a16="http://schemas.microsoft.com/office/drawing/2014/main" id="{CEA2CA8B-FBD1-DBE8-D021-52629F09FF96}"/>
                  </a:ext>
                </a:extLst>
              </p:cNvPr>
              <p:cNvSpPr/>
              <p:nvPr/>
            </p:nvSpPr>
            <p:spPr>
              <a:xfrm>
                <a:off x="4146999" y="307076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83" name="TextBox 82">
                <a:extLst>
                  <a:ext uri="{FF2B5EF4-FFF2-40B4-BE49-F238E27FC236}">
                    <a16:creationId xmlns:a16="http://schemas.microsoft.com/office/drawing/2014/main" id="{C802A217-C02E-3C82-1721-47EB2CE4C7F6}"/>
                  </a:ext>
                </a:extLst>
              </p:cNvPr>
              <p:cNvSpPr txBox="1"/>
              <p:nvPr/>
            </p:nvSpPr>
            <p:spPr>
              <a:xfrm>
                <a:off x="4050277" y="3135798"/>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81" name="TextBox 80">
              <a:extLst>
                <a:ext uri="{FF2B5EF4-FFF2-40B4-BE49-F238E27FC236}">
                  <a16:creationId xmlns:a16="http://schemas.microsoft.com/office/drawing/2014/main" id="{16D0CDF4-6F7D-D04B-0813-4D617183E962}"/>
                </a:ext>
              </a:extLst>
            </p:cNvPr>
            <p:cNvSpPr txBox="1"/>
            <p:nvPr/>
          </p:nvSpPr>
          <p:spPr>
            <a:xfrm>
              <a:off x="1417969" y="10849785"/>
              <a:ext cx="1547250" cy="1200329"/>
            </a:xfrm>
            <a:prstGeom prst="rect">
              <a:avLst/>
            </a:prstGeom>
            <a:noFill/>
          </p:spPr>
          <p:txBody>
            <a:bodyPr wrap="square" rtlCol="0">
              <a:spAutoFit/>
            </a:bodyPr>
            <a:lstStyle/>
            <a:p>
              <a:pPr algn="ctr"/>
              <a:r>
                <a:rPr lang="en-US" sz="2000" b="1" dirty="0">
                  <a:cs typeface="Arial" panose="020B0604020202020204" pitchFamily="34" charset="0"/>
                </a:rPr>
                <a:t>A  –</a:t>
              </a:r>
            </a:p>
            <a:p>
              <a:pPr algn="ctr"/>
              <a:r>
                <a:rPr lang="en-US" sz="2000" b="1" dirty="0">
                  <a:cs typeface="Arial" panose="020B0604020202020204" pitchFamily="34" charset="0"/>
                </a:rPr>
                <a:t>a  –</a:t>
              </a:r>
            </a:p>
            <a:p>
              <a:pPr algn="ctr"/>
              <a:endParaRPr lang="en-US" sz="1600" b="1" dirty="0">
                <a:cs typeface="Arial" panose="020B0604020202020204" pitchFamily="34" charset="0"/>
              </a:endParaRPr>
            </a:p>
            <a:p>
              <a:pPr algn="ctr"/>
              <a:r>
                <a:rPr lang="en-US" sz="1600" dirty="0">
                  <a:cs typeface="Arial" panose="020B0604020202020204" pitchFamily="34" charset="0"/>
                </a:rPr>
                <a:t>homozygous</a:t>
              </a:r>
            </a:p>
          </p:txBody>
        </p:sp>
      </p:grpSp>
      <p:sp>
        <p:nvSpPr>
          <p:cNvPr id="17" name="TextBox 16">
            <a:extLst>
              <a:ext uri="{FF2B5EF4-FFF2-40B4-BE49-F238E27FC236}">
                <a16:creationId xmlns:a16="http://schemas.microsoft.com/office/drawing/2014/main" id="{2150AC2F-13E3-4528-0315-0DA45434C200}"/>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Tree>
    <p:extLst>
      <p:ext uri="{BB962C8B-B14F-4D97-AF65-F5344CB8AC3E}">
        <p14:creationId xmlns:p14="http://schemas.microsoft.com/office/powerpoint/2010/main" val="3454188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9" name="Rectangle: Rounded Corners 28">
            <a:extLst>
              <a:ext uri="{FF2B5EF4-FFF2-40B4-BE49-F238E27FC236}">
                <a16:creationId xmlns:a16="http://schemas.microsoft.com/office/drawing/2014/main" id="{096E3511-65D7-D7E0-BFAB-09936D072F0E}"/>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9EAC001F-D0EF-F973-66B5-BF2ADA36B954}"/>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 name="Rectangle: Rounded Corners 1">
            <a:extLst>
              <a:ext uri="{FF2B5EF4-FFF2-40B4-BE49-F238E27FC236}">
                <a16:creationId xmlns:a16="http://schemas.microsoft.com/office/drawing/2014/main" id="{7A159375-EE93-A15A-6126-16029A448D4A}"/>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4" name="Rectangle: Rounded Corners 23">
            <a:extLst>
              <a:ext uri="{FF2B5EF4-FFF2-40B4-BE49-F238E27FC236}">
                <a16:creationId xmlns:a16="http://schemas.microsoft.com/office/drawing/2014/main" id="{0DDE1E2A-E279-539C-B4A6-27416D6014F2}"/>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5" name="Group 24">
            <a:extLst>
              <a:ext uri="{FF2B5EF4-FFF2-40B4-BE49-F238E27FC236}">
                <a16:creationId xmlns:a16="http://schemas.microsoft.com/office/drawing/2014/main" id="{FFBD6427-1A4A-E116-250A-C6BF5C6D1AB1}"/>
              </a:ext>
            </a:extLst>
          </p:cNvPr>
          <p:cNvGrpSpPr/>
          <p:nvPr/>
        </p:nvGrpSpPr>
        <p:grpSpPr>
          <a:xfrm>
            <a:off x="8560503" y="240417"/>
            <a:ext cx="1328427" cy="1876736"/>
            <a:chOff x="1201552" y="4057586"/>
            <a:chExt cx="1328427" cy="1875242"/>
          </a:xfrm>
        </p:grpSpPr>
        <p:grpSp>
          <p:nvGrpSpPr>
            <p:cNvPr id="26" name="Group 25">
              <a:extLst>
                <a:ext uri="{FF2B5EF4-FFF2-40B4-BE49-F238E27FC236}">
                  <a16:creationId xmlns:a16="http://schemas.microsoft.com/office/drawing/2014/main" id="{5DCD9DA7-FB14-728C-7A88-DC06E43337F1}"/>
                </a:ext>
              </a:extLst>
            </p:cNvPr>
            <p:cNvGrpSpPr/>
            <p:nvPr/>
          </p:nvGrpSpPr>
          <p:grpSpPr>
            <a:xfrm>
              <a:off x="1607644" y="4057586"/>
              <a:ext cx="536542" cy="772946"/>
              <a:chOff x="4050277" y="3042797"/>
              <a:chExt cx="536542" cy="772946"/>
            </a:xfrm>
          </p:grpSpPr>
          <p:sp>
            <p:nvSpPr>
              <p:cNvPr id="36" name="Circle: Hollow 35">
                <a:extLst>
                  <a:ext uri="{FF2B5EF4-FFF2-40B4-BE49-F238E27FC236}">
                    <a16:creationId xmlns:a16="http://schemas.microsoft.com/office/drawing/2014/main" id="{6139CF9E-3408-5A11-AD96-6220F15574FA}"/>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7" name="TextBox 36">
                <a:extLst>
                  <a:ext uri="{FF2B5EF4-FFF2-40B4-BE49-F238E27FC236}">
                    <a16:creationId xmlns:a16="http://schemas.microsoft.com/office/drawing/2014/main" id="{F7ACC34D-1CD0-D3A2-12D5-832D9C1C05ED}"/>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35" name="TextBox 34">
              <a:extLst>
                <a:ext uri="{FF2B5EF4-FFF2-40B4-BE49-F238E27FC236}">
                  <a16:creationId xmlns:a16="http://schemas.microsoft.com/office/drawing/2014/main" id="{87A58F71-DDF4-6FAC-4591-983DB62E0A8D}"/>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38" name="Group 37">
            <a:extLst>
              <a:ext uri="{FF2B5EF4-FFF2-40B4-BE49-F238E27FC236}">
                <a16:creationId xmlns:a16="http://schemas.microsoft.com/office/drawing/2014/main" id="{733AADCD-C4D7-8410-8A4B-2D925D89DCAF}"/>
              </a:ext>
            </a:extLst>
          </p:cNvPr>
          <p:cNvGrpSpPr/>
          <p:nvPr/>
        </p:nvGrpSpPr>
        <p:grpSpPr>
          <a:xfrm>
            <a:off x="10333680" y="299310"/>
            <a:ext cx="1001269" cy="1816915"/>
            <a:chOff x="3017064" y="4116432"/>
            <a:chExt cx="1001269" cy="1815469"/>
          </a:xfrm>
        </p:grpSpPr>
        <p:grpSp>
          <p:nvGrpSpPr>
            <p:cNvPr id="39" name="Group 38">
              <a:extLst>
                <a:ext uri="{FF2B5EF4-FFF2-40B4-BE49-F238E27FC236}">
                  <a16:creationId xmlns:a16="http://schemas.microsoft.com/office/drawing/2014/main" id="{4C44E872-A2D8-AD9C-E9B3-611EAD744CEA}"/>
                </a:ext>
              </a:extLst>
            </p:cNvPr>
            <p:cNvGrpSpPr/>
            <p:nvPr/>
          </p:nvGrpSpPr>
          <p:grpSpPr>
            <a:xfrm>
              <a:off x="3349868" y="4116432"/>
              <a:ext cx="443249" cy="470520"/>
              <a:chOff x="6557415" y="3129736"/>
              <a:chExt cx="443249" cy="470520"/>
            </a:xfrm>
          </p:grpSpPr>
          <p:sp>
            <p:nvSpPr>
              <p:cNvPr id="41" name="Circle: Hollow 40">
                <a:extLst>
                  <a:ext uri="{FF2B5EF4-FFF2-40B4-BE49-F238E27FC236}">
                    <a16:creationId xmlns:a16="http://schemas.microsoft.com/office/drawing/2014/main" id="{7B27F418-3124-0F15-8193-1E5A4C300CE6}"/>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42" name="Straight Arrow Connector 41">
                <a:extLst>
                  <a:ext uri="{FF2B5EF4-FFF2-40B4-BE49-F238E27FC236}">
                    <a16:creationId xmlns:a16="http://schemas.microsoft.com/office/drawing/2014/main" id="{9809F654-94E5-102A-C67D-ADACF4F7902F}"/>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4946C599-7704-EDF6-EE5C-970756E1E51F}"/>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grpSp>
        <p:nvGrpSpPr>
          <p:cNvPr id="43" name="Group 42">
            <a:extLst>
              <a:ext uri="{FF2B5EF4-FFF2-40B4-BE49-F238E27FC236}">
                <a16:creationId xmlns:a16="http://schemas.microsoft.com/office/drawing/2014/main" id="{2F54E84A-2C14-006B-DBE5-412D31D3DA83}"/>
              </a:ext>
            </a:extLst>
          </p:cNvPr>
          <p:cNvGrpSpPr/>
          <p:nvPr/>
        </p:nvGrpSpPr>
        <p:grpSpPr>
          <a:xfrm>
            <a:off x="501144" y="4101128"/>
            <a:ext cx="2655212" cy="2600595"/>
            <a:chOff x="483017" y="3895834"/>
            <a:chExt cx="2655212" cy="2600595"/>
          </a:xfrm>
        </p:grpSpPr>
        <p:grpSp>
          <p:nvGrpSpPr>
            <p:cNvPr id="44" name="Group 43">
              <a:extLst>
                <a:ext uri="{FF2B5EF4-FFF2-40B4-BE49-F238E27FC236}">
                  <a16:creationId xmlns:a16="http://schemas.microsoft.com/office/drawing/2014/main" id="{83F1967D-E561-DD6F-266B-B661A7D66607}"/>
                </a:ext>
              </a:extLst>
            </p:cNvPr>
            <p:cNvGrpSpPr/>
            <p:nvPr/>
          </p:nvGrpSpPr>
          <p:grpSpPr>
            <a:xfrm>
              <a:off x="483017" y="3895834"/>
              <a:ext cx="2655212" cy="2600595"/>
              <a:chOff x="5147538" y="4100204"/>
              <a:chExt cx="2655212" cy="2598533"/>
            </a:xfrm>
          </p:grpSpPr>
          <p:sp>
            <p:nvSpPr>
              <p:cNvPr id="69" name="TextBox 68">
                <a:extLst>
                  <a:ext uri="{FF2B5EF4-FFF2-40B4-BE49-F238E27FC236}">
                    <a16:creationId xmlns:a16="http://schemas.microsoft.com/office/drawing/2014/main" id="{C26CC498-59E0-E102-91DC-BB5C0B8D820A}"/>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70" name="Straight Connector 69">
                <a:extLst>
                  <a:ext uri="{FF2B5EF4-FFF2-40B4-BE49-F238E27FC236}">
                    <a16:creationId xmlns:a16="http://schemas.microsoft.com/office/drawing/2014/main" id="{17AE9576-43CB-9949-4315-E2BD55AA24C4}"/>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3858F6C-7BAE-C0FE-3B6E-B8E5416BEA98}"/>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4BE94278-3333-37A6-6EDA-95F4C2CB600E}"/>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51C97BF2-F56B-F316-221E-F731C382B84E}"/>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74" name="TextBox 73">
                <a:extLst>
                  <a:ext uri="{FF2B5EF4-FFF2-40B4-BE49-F238E27FC236}">
                    <a16:creationId xmlns:a16="http://schemas.microsoft.com/office/drawing/2014/main" id="{6286E75A-3B9F-62D5-D77C-A177A616D28B}"/>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75" name="Oval 74">
                <a:extLst>
                  <a:ext uri="{FF2B5EF4-FFF2-40B4-BE49-F238E27FC236}">
                    <a16:creationId xmlns:a16="http://schemas.microsoft.com/office/drawing/2014/main" id="{6916A6B1-8659-D47E-CF00-13129A9E30BC}"/>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6" name="Oval 75">
                <a:extLst>
                  <a:ext uri="{FF2B5EF4-FFF2-40B4-BE49-F238E27FC236}">
                    <a16:creationId xmlns:a16="http://schemas.microsoft.com/office/drawing/2014/main" id="{06810BE0-1574-BD50-AD26-2A760DB5114A}"/>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7" name="Oval 76">
                <a:extLst>
                  <a:ext uri="{FF2B5EF4-FFF2-40B4-BE49-F238E27FC236}">
                    <a16:creationId xmlns:a16="http://schemas.microsoft.com/office/drawing/2014/main" id="{33A0E530-0270-6D3B-F3FA-D54EACCDC5E6}"/>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8" name="Oval 77">
                <a:extLst>
                  <a:ext uri="{FF2B5EF4-FFF2-40B4-BE49-F238E27FC236}">
                    <a16:creationId xmlns:a16="http://schemas.microsoft.com/office/drawing/2014/main" id="{16329BD4-FBB1-289B-41A5-6E8E9FB59890}"/>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9" name="Oval 78">
                <a:extLst>
                  <a:ext uri="{FF2B5EF4-FFF2-40B4-BE49-F238E27FC236}">
                    <a16:creationId xmlns:a16="http://schemas.microsoft.com/office/drawing/2014/main" id="{306C9511-9E6F-5314-B3BF-A851F9D220F5}"/>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0" name="Oval 79">
                <a:extLst>
                  <a:ext uri="{FF2B5EF4-FFF2-40B4-BE49-F238E27FC236}">
                    <a16:creationId xmlns:a16="http://schemas.microsoft.com/office/drawing/2014/main" id="{D6501C8E-E8A9-C58A-706A-C82E0572B363}"/>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45" name="Group 44">
              <a:extLst>
                <a:ext uri="{FF2B5EF4-FFF2-40B4-BE49-F238E27FC236}">
                  <a16:creationId xmlns:a16="http://schemas.microsoft.com/office/drawing/2014/main" id="{AB0D055E-7AD1-DA8D-884D-698E211DF818}"/>
                </a:ext>
              </a:extLst>
            </p:cNvPr>
            <p:cNvGrpSpPr/>
            <p:nvPr/>
          </p:nvGrpSpPr>
          <p:grpSpPr>
            <a:xfrm>
              <a:off x="1163568" y="3985390"/>
              <a:ext cx="1814747" cy="1814575"/>
              <a:chOff x="1163568" y="3985390"/>
              <a:chExt cx="1814747" cy="1814575"/>
            </a:xfrm>
          </p:grpSpPr>
          <p:grpSp>
            <p:nvGrpSpPr>
              <p:cNvPr id="46" name="Group 45">
                <a:extLst>
                  <a:ext uri="{FF2B5EF4-FFF2-40B4-BE49-F238E27FC236}">
                    <a16:creationId xmlns:a16="http://schemas.microsoft.com/office/drawing/2014/main" id="{418DCB9F-9188-9948-0BA1-73DD00497E10}"/>
                  </a:ext>
                </a:extLst>
              </p:cNvPr>
              <p:cNvGrpSpPr/>
              <p:nvPr/>
            </p:nvGrpSpPr>
            <p:grpSpPr>
              <a:xfrm>
                <a:off x="1163568" y="4271527"/>
                <a:ext cx="1662347" cy="1528438"/>
                <a:chOff x="6379819" y="2766508"/>
                <a:chExt cx="1662347" cy="1528438"/>
              </a:xfrm>
            </p:grpSpPr>
            <p:sp>
              <p:nvSpPr>
                <p:cNvPr id="49" name="Oval 48">
                  <a:extLst>
                    <a:ext uri="{FF2B5EF4-FFF2-40B4-BE49-F238E27FC236}">
                      <a16:creationId xmlns:a16="http://schemas.microsoft.com/office/drawing/2014/main" id="{B4BEB1B1-7E88-CAE6-6FCD-ABB80E387D8B}"/>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EEC962CB-4400-B05F-6528-148CC7453C35}"/>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457A028A-01CC-B1EE-1C20-5E0CF05B5A2D}"/>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309587BF-EA44-6311-D00C-A96D0997A3FC}"/>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62257802-9BA4-4DA9-4D11-F70B90533214}"/>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F0964731-4EA8-052E-30C4-28292043AB1F}"/>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825D3193-F3C9-834B-E167-896760888D81}"/>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08E12B69-E0AD-D051-676C-AFDE95DFE6AE}"/>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7CF773FE-D71C-5B6E-C1F6-DCF9671ECACF}"/>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F51921A2-CFB8-D839-8296-00E0F04784D1}"/>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6B6058D7-76F9-9E5E-C853-E73D238A452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C66EC5F1-EC41-FA23-115C-81720C3FD512}"/>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C1F96122-91DB-602E-64B5-6FF7A27C2CE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68BB2682-71FC-5A42-D3EE-CA33BC3BE0A9}"/>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92D86F46-DC0E-85F7-6302-41C62F0E7354}"/>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335D1C00-8B8C-3E41-BE70-47230BC0A80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Oval 64">
                  <a:extLst>
                    <a:ext uri="{FF2B5EF4-FFF2-40B4-BE49-F238E27FC236}">
                      <a16:creationId xmlns:a16="http://schemas.microsoft.com/office/drawing/2014/main" id="{09ABA8E4-D90D-7247-7F54-4BD59F896E11}"/>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5D9E45E6-1F01-29D3-006D-5AA595FF1788}"/>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65096545-AB53-E3E0-4CA3-9E0CD7DF2292}"/>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017266CE-6DC7-88AE-F71F-9E1AC87E3E51}"/>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7" name="Oval 46">
                <a:extLst>
                  <a:ext uri="{FF2B5EF4-FFF2-40B4-BE49-F238E27FC236}">
                    <a16:creationId xmlns:a16="http://schemas.microsoft.com/office/drawing/2014/main" id="{8C503E77-A12F-0A7B-7091-8C916F764CF4}"/>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125B7D42-850C-1331-B9A6-534B338F495D}"/>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85" name="Rectangle 84">
            <a:extLst>
              <a:ext uri="{FF2B5EF4-FFF2-40B4-BE49-F238E27FC236}">
                <a16:creationId xmlns:a16="http://schemas.microsoft.com/office/drawing/2014/main" id="{459B104B-2167-B834-9DD9-595BE7CED780}"/>
              </a:ext>
            </a:extLst>
          </p:cNvPr>
          <p:cNvSpPr/>
          <p:nvPr/>
        </p:nvSpPr>
        <p:spPr>
          <a:xfrm>
            <a:off x="3144673" y="252686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6" name="Rectangle 85">
            <a:extLst>
              <a:ext uri="{FF2B5EF4-FFF2-40B4-BE49-F238E27FC236}">
                <a16:creationId xmlns:a16="http://schemas.microsoft.com/office/drawing/2014/main" id="{13398571-D0E1-C7C0-659D-B13D9B50B750}"/>
              </a:ext>
            </a:extLst>
          </p:cNvPr>
          <p:cNvSpPr/>
          <p:nvPr/>
        </p:nvSpPr>
        <p:spPr>
          <a:xfrm>
            <a:off x="5636403" y="253321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7" name="Rectangle 86">
            <a:extLst>
              <a:ext uri="{FF2B5EF4-FFF2-40B4-BE49-F238E27FC236}">
                <a16:creationId xmlns:a16="http://schemas.microsoft.com/office/drawing/2014/main" id="{3557077E-34BF-ACD9-7B55-F7ED3493F52C}"/>
              </a:ext>
            </a:extLst>
          </p:cNvPr>
          <p:cNvSpPr/>
          <p:nvPr/>
        </p:nvSpPr>
        <p:spPr>
          <a:xfrm>
            <a:off x="6397497" y="2533213"/>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8" name="Rectangle: Rounded Corners 87">
            <a:extLst>
              <a:ext uri="{FF2B5EF4-FFF2-40B4-BE49-F238E27FC236}">
                <a16:creationId xmlns:a16="http://schemas.microsoft.com/office/drawing/2014/main" id="{BE9C7334-D9D5-E8EB-2C1A-C97F292E00B8}"/>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cxnSp>
        <p:nvCxnSpPr>
          <p:cNvPr id="89" name="Straight Arrow Connector 88">
            <a:extLst>
              <a:ext uri="{FF2B5EF4-FFF2-40B4-BE49-F238E27FC236}">
                <a16:creationId xmlns:a16="http://schemas.microsoft.com/office/drawing/2014/main" id="{9DB7BE07-CA10-8746-4FD9-9C63057DED0D}"/>
              </a:ext>
            </a:extLst>
          </p:cNvPr>
          <p:cNvCxnSpPr>
            <a:cxnSpLocks/>
          </p:cNvCxnSpPr>
          <p:nvPr/>
        </p:nvCxnSpPr>
        <p:spPr>
          <a:xfrm>
            <a:off x="2053932" y="2593726"/>
            <a:ext cx="37029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82B5D14-A4D7-805B-E764-7BCED1D98B90}"/>
              </a:ext>
            </a:extLst>
          </p:cNvPr>
          <p:cNvSpPr/>
          <p:nvPr/>
        </p:nvSpPr>
        <p:spPr>
          <a:xfrm>
            <a:off x="8259925" y="4502564"/>
            <a:ext cx="3664389" cy="2223957"/>
          </a:xfrm>
          <a:prstGeom prst="round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7" name="Group 16">
            <a:extLst>
              <a:ext uri="{FF2B5EF4-FFF2-40B4-BE49-F238E27FC236}">
                <a16:creationId xmlns:a16="http://schemas.microsoft.com/office/drawing/2014/main" id="{4138E268-DFF1-2A4F-4606-24D465A12B2E}"/>
              </a:ext>
            </a:extLst>
          </p:cNvPr>
          <p:cNvGrpSpPr/>
          <p:nvPr/>
        </p:nvGrpSpPr>
        <p:grpSpPr>
          <a:xfrm>
            <a:off x="10164903" y="4586084"/>
            <a:ext cx="1505519" cy="2213001"/>
            <a:chOff x="3090609" y="10155898"/>
            <a:chExt cx="1505519" cy="2213001"/>
          </a:xfrm>
        </p:grpSpPr>
        <p:sp>
          <p:nvSpPr>
            <p:cNvPr id="18" name="TextBox 17">
              <a:extLst>
                <a:ext uri="{FF2B5EF4-FFF2-40B4-BE49-F238E27FC236}">
                  <a16:creationId xmlns:a16="http://schemas.microsoft.com/office/drawing/2014/main" id="{2EA26B37-9557-A618-7EBF-D6D87B4AF819}"/>
                </a:ext>
              </a:extLst>
            </p:cNvPr>
            <p:cNvSpPr txBox="1"/>
            <p:nvPr/>
          </p:nvSpPr>
          <p:spPr>
            <a:xfrm>
              <a:off x="3090609" y="10676128"/>
              <a:ext cx="1505519" cy="1692771"/>
            </a:xfrm>
            <a:prstGeom prst="rect">
              <a:avLst/>
            </a:prstGeom>
            <a:noFill/>
          </p:spPr>
          <p:txBody>
            <a:bodyPr wrap="square" rtlCol="0">
              <a:spAutoFit/>
            </a:bodyPr>
            <a:lstStyle/>
            <a:p>
              <a:pPr algn="ctr"/>
              <a:r>
                <a:rPr lang="en-US" sz="2000" b="1" dirty="0">
                  <a:cs typeface="Arial" panose="020B0604020202020204" pitchFamily="34" charset="0"/>
                </a:rPr>
                <a:t>A  A</a:t>
              </a: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homozygous</a:t>
              </a:r>
            </a:p>
            <a:p>
              <a:pPr algn="ctr"/>
              <a:r>
                <a:rPr lang="en-US" sz="1600" dirty="0">
                  <a:cs typeface="Arial" panose="020B0604020202020204" pitchFamily="34" charset="0"/>
                </a:rPr>
                <a:t>heterozygous</a:t>
              </a:r>
              <a:endParaRPr lang="en-AU" sz="2000" dirty="0">
                <a:cs typeface="Arial" panose="020B0604020202020204" pitchFamily="34" charset="0"/>
              </a:endParaRPr>
            </a:p>
          </p:txBody>
        </p:sp>
        <p:grpSp>
          <p:nvGrpSpPr>
            <p:cNvPr id="19" name="Group 18">
              <a:extLst>
                <a:ext uri="{FF2B5EF4-FFF2-40B4-BE49-F238E27FC236}">
                  <a16:creationId xmlns:a16="http://schemas.microsoft.com/office/drawing/2014/main" id="{BEC05B95-694A-B28C-C01F-C0A0B800FE7B}"/>
                </a:ext>
              </a:extLst>
            </p:cNvPr>
            <p:cNvGrpSpPr/>
            <p:nvPr/>
          </p:nvGrpSpPr>
          <p:grpSpPr>
            <a:xfrm>
              <a:off x="3620986" y="10155898"/>
              <a:ext cx="443249" cy="470872"/>
              <a:chOff x="6557415" y="3083143"/>
              <a:chExt cx="443249" cy="470498"/>
            </a:xfrm>
          </p:grpSpPr>
          <p:sp>
            <p:nvSpPr>
              <p:cNvPr id="20" name="Circle: Hollow 19">
                <a:extLst>
                  <a:ext uri="{FF2B5EF4-FFF2-40B4-BE49-F238E27FC236}">
                    <a16:creationId xmlns:a16="http://schemas.microsoft.com/office/drawing/2014/main" id="{19119450-3C12-C236-1229-95ECC6301F4B}"/>
                  </a:ext>
                </a:extLst>
              </p:cNvPr>
              <p:cNvSpPr/>
              <p:nvPr/>
            </p:nvSpPr>
            <p:spPr>
              <a:xfrm>
                <a:off x="6557415" y="3211641"/>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21" name="Straight Arrow Connector 20">
                <a:extLst>
                  <a:ext uri="{FF2B5EF4-FFF2-40B4-BE49-F238E27FC236}">
                    <a16:creationId xmlns:a16="http://schemas.microsoft.com/office/drawing/2014/main" id="{0650B85C-1A59-E0A7-C214-7BF28406269A}"/>
                  </a:ext>
                </a:extLst>
              </p:cNvPr>
              <p:cNvCxnSpPr>
                <a:cxnSpLocks/>
              </p:cNvCxnSpPr>
              <p:nvPr/>
            </p:nvCxnSpPr>
            <p:spPr>
              <a:xfrm flipV="1">
                <a:off x="6820664" y="3083143"/>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90" name="Group 89">
            <a:extLst>
              <a:ext uri="{FF2B5EF4-FFF2-40B4-BE49-F238E27FC236}">
                <a16:creationId xmlns:a16="http://schemas.microsoft.com/office/drawing/2014/main" id="{37822173-A40B-2640-E43A-596C58B486BE}"/>
              </a:ext>
            </a:extLst>
          </p:cNvPr>
          <p:cNvGrpSpPr/>
          <p:nvPr/>
        </p:nvGrpSpPr>
        <p:grpSpPr>
          <a:xfrm>
            <a:off x="8492263" y="4597382"/>
            <a:ext cx="1547250" cy="1882918"/>
            <a:chOff x="1417969" y="10167196"/>
            <a:chExt cx="1547250" cy="1882918"/>
          </a:xfrm>
        </p:grpSpPr>
        <p:grpSp>
          <p:nvGrpSpPr>
            <p:cNvPr id="91" name="Group 90">
              <a:extLst>
                <a:ext uri="{FF2B5EF4-FFF2-40B4-BE49-F238E27FC236}">
                  <a16:creationId xmlns:a16="http://schemas.microsoft.com/office/drawing/2014/main" id="{4FBB087D-853A-D986-3FD3-71E0CD7631DC}"/>
                </a:ext>
              </a:extLst>
            </p:cNvPr>
            <p:cNvGrpSpPr/>
            <p:nvPr/>
          </p:nvGrpSpPr>
          <p:grpSpPr>
            <a:xfrm>
              <a:off x="1921187" y="10167196"/>
              <a:ext cx="536542" cy="773531"/>
              <a:chOff x="4050277" y="3070767"/>
              <a:chExt cx="536542" cy="772917"/>
            </a:xfrm>
          </p:grpSpPr>
          <p:sp>
            <p:nvSpPr>
              <p:cNvPr id="93" name="Circle: Hollow 92">
                <a:extLst>
                  <a:ext uri="{FF2B5EF4-FFF2-40B4-BE49-F238E27FC236}">
                    <a16:creationId xmlns:a16="http://schemas.microsoft.com/office/drawing/2014/main" id="{F153A98D-0FF5-B9CC-C637-DB2174D1F272}"/>
                  </a:ext>
                </a:extLst>
              </p:cNvPr>
              <p:cNvSpPr/>
              <p:nvPr/>
            </p:nvSpPr>
            <p:spPr>
              <a:xfrm>
                <a:off x="4146999" y="307076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94" name="TextBox 93">
                <a:extLst>
                  <a:ext uri="{FF2B5EF4-FFF2-40B4-BE49-F238E27FC236}">
                    <a16:creationId xmlns:a16="http://schemas.microsoft.com/office/drawing/2014/main" id="{628A5B47-5449-4C5B-80D7-8EF6F40B802A}"/>
                  </a:ext>
                </a:extLst>
              </p:cNvPr>
              <p:cNvSpPr txBox="1"/>
              <p:nvPr/>
            </p:nvSpPr>
            <p:spPr>
              <a:xfrm>
                <a:off x="4050277" y="3135798"/>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92" name="TextBox 91">
              <a:extLst>
                <a:ext uri="{FF2B5EF4-FFF2-40B4-BE49-F238E27FC236}">
                  <a16:creationId xmlns:a16="http://schemas.microsoft.com/office/drawing/2014/main" id="{9DD022ED-F06D-544F-FE17-1DE22C9AB650}"/>
                </a:ext>
              </a:extLst>
            </p:cNvPr>
            <p:cNvSpPr txBox="1"/>
            <p:nvPr/>
          </p:nvSpPr>
          <p:spPr>
            <a:xfrm>
              <a:off x="1417969" y="10849785"/>
              <a:ext cx="1547250" cy="1200329"/>
            </a:xfrm>
            <a:prstGeom prst="rect">
              <a:avLst/>
            </a:prstGeom>
            <a:noFill/>
          </p:spPr>
          <p:txBody>
            <a:bodyPr wrap="square" rtlCol="0">
              <a:spAutoFit/>
            </a:bodyPr>
            <a:lstStyle/>
            <a:p>
              <a:pPr algn="ctr"/>
              <a:r>
                <a:rPr lang="en-US" sz="2000" b="1" dirty="0">
                  <a:cs typeface="Arial" panose="020B0604020202020204" pitchFamily="34" charset="0"/>
                </a:rPr>
                <a:t>A  –</a:t>
              </a:r>
            </a:p>
            <a:p>
              <a:pPr algn="ctr"/>
              <a:r>
                <a:rPr lang="en-US" sz="2000" b="1" dirty="0">
                  <a:cs typeface="Arial" panose="020B0604020202020204" pitchFamily="34" charset="0"/>
                </a:rPr>
                <a:t>a  –</a:t>
              </a:r>
            </a:p>
            <a:p>
              <a:pPr algn="ctr"/>
              <a:endParaRPr lang="en-US" sz="1600" b="1" dirty="0">
                <a:cs typeface="Arial" panose="020B0604020202020204" pitchFamily="34" charset="0"/>
              </a:endParaRPr>
            </a:p>
            <a:p>
              <a:pPr algn="ctr"/>
              <a:r>
                <a:rPr lang="en-US" sz="1600" dirty="0">
                  <a:cs typeface="Arial" panose="020B0604020202020204" pitchFamily="34" charset="0"/>
                </a:rPr>
                <a:t>homozygous</a:t>
              </a:r>
            </a:p>
          </p:txBody>
        </p:sp>
      </p:grpSp>
      <p:sp>
        <p:nvSpPr>
          <p:cNvPr id="22" name="TextBox 21">
            <a:extLst>
              <a:ext uri="{FF2B5EF4-FFF2-40B4-BE49-F238E27FC236}">
                <a16:creationId xmlns:a16="http://schemas.microsoft.com/office/drawing/2014/main" id="{2D97D122-7590-84D1-896E-AB65F20B9D2B}"/>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Tree>
    <p:extLst>
      <p:ext uri="{BB962C8B-B14F-4D97-AF65-F5344CB8AC3E}">
        <p14:creationId xmlns:p14="http://schemas.microsoft.com/office/powerpoint/2010/main" val="3004243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9" name="Rectangle: Rounded Corners 28">
            <a:extLst>
              <a:ext uri="{FF2B5EF4-FFF2-40B4-BE49-F238E27FC236}">
                <a16:creationId xmlns:a16="http://schemas.microsoft.com/office/drawing/2014/main" id="{096E3511-65D7-D7E0-BFAB-09936D072F0E}"/>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9EAC001F-D0EF-F973-66B5-BF2ADA36B954}"/>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 name="Rectangle: Rounded Corners 1">
            <a:extLst>
              <a:ext uri="{FF2B5EF4-FFF2-40B4-BE49-F238E27FC236}">
                <a16:creationId xmlns:a16="http://schemas.microsoft.com/office/drawing/2014/main" id="{7A159375-EE93-A15A-6126-16029A448D4A}"/>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4" name="Rectangle: Rounded Corners 23">
            <a:extLst>
              <a:ext uri="{FF2B5EF4-FFF2-40B4-BE49-F238E27FC236}">
                <a16:creationId xmlns:a16="http://schemas.microsoft.com/office/drawing/2014/main" id="{0DDE1E2A-E279-539C-B4A6-27416D6014F2}"/>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5" name="Group 24">
            <a:extLst>
              <a:ext uri="{FF2B5EF4-FFF2-40B4-BE49-F238E27FC236}">
                <a16:creationId xmlns:a16="http://schemas.microsoft.com/office/drawing/2014/main" id="{FFBD6427-1A4A-E116-250A-C6BF5C6D1AB1}"/>
              </a:ext>
            </a:extLst>
          </p:cNvPr>
          <p:cNvGrpSpPr/>
          <p:nvPr/>
        </p:nvGrpSpPr>
        <p:grpSpPr>
          <a:xfrm>
            <a:off x="8560503" y="240417"/>
            <a:ext cx="1328427" cy="1876736"/>
            <a:chOff x="1201552" y="4057586"/>
            <a:chExt cx="1328427" cy="1875242"/>
          </a:xfrm>
        </p:grpSpPr>
        <p:grpSp>
          <p:nvGrpSpPr>
            <p:cNvPr id="26" name="Group 25">
              <a:extLst>
                <a:ext uri="{FF2B5EF4-FFF2-40B4-BE49-F238E27FC236}">
                  <a16:creationId xmlns:a16="http://schemas.microsoft.com/office/drawing/2014/main" id="{5DCD9DA7-FB14-728C-7A88-DC06E43337F1}"/>
                </a:ext>
              </a:extLst>
            </p:cNvPr>
            <p:cNvGrpSpPr/>
            <p:nvPr/>
          </p:nvGrpSpPr>
          <p:grpSpPr>
            <a:xfrm>
              <a:off x="1607644" y="4057586"/>
              <a:ext cx="536542" cy="772946"/>
              <a:chOff x="4050277" y="3042797"/>
              <a:chExt cx="536542" cy="772946"/>
            </a:xfrm>
          </p:grpSpPr>
          <p:sp>
            <p:nvSpPr>
              <p:cNvPr id="36" name="Circle: Hollow 35">
                <a:extLst>
                  <a:ext uri="{FF2B5EF4-FFF2-40B4-BE49-F238E27FC236}">
                    <a16:creationId xmlns:a16="http://schemas.microsoft.com/office/drawing/2014/main" id="{6139CF9E-3408-5A11-AD96-6220F15574FA}"/>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7" name="TextBox 36">
                <a:extLst>
                  <a:ext uri="{FF2B5EF4-FFF2-40B4-BE49-F238E27FC236}">
                    <a16:creationId xmlns:a16="http://schemas.microsoft.com/office/drawing/2014/main" id="{F7ACC34D-1CD0-D3A2-12D5-832D9C1C05ED}"/>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35" name="TextBox 34">
              <a:extLst>
                <a:ext uri="{FF2B5EF4-FFF2-40B4-BE49-F238E27FC236}">
                  <a16:creationId xmlns:a16="http://schemas.microsoft.com/office/drawing/2014/main" id="{87A58F71-DDF4-6FAC-4591-983DB62E0A8D}"/>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38" name="Group 37">
            <a:extLst>
              <a:ext uri="{FF2B5EF4-FFF2-40B4-BE49-F238E27FC236}">
                <a16:creationId xmlns:a16="http://schemas.microsoft.com/office/drawing/2014/main" id="{733AADCD-C4D7-8410-8A4B-2D925D89DCAF}"/>
              </a:ext>
            </a:extLst>
          </p:cNvPr>
          <p:cNvGrpSpPr/>
          <p:nvPr/>
        </p:nvGrpSpPr>
        <p:grpSpPr>
          <a:xfrm>
            <a:off x="10333680" y="299310"/>
            <a:ext cx="1001269" cy="1816915"/>
            <a:chOff x="3017064" y="4116432"/>
            <a:chExt cx="1001269" cy="1815469"/>
          </a:xfrm>
        </p:grpSpPr>
        <p:grpSp>
          <p:nvGrpSpPr>
            <p:cNvPr id="39" name="Group 38">
              <a:extLst>
                <a:ext uri="{FF2B5EF4-FFF2-40B4-BE49-F238E27FC236}">
                  <a16:creationId xmlns:a16="http://schemas.microsoft.com/office/drawing/2014/main" id="{4C44E872-A2D8-AD9C-E9B3-611EAD744CEA}"/>
                </a:ext>
              </a:extLst>
            </p:cNvPr>
            <p:cNvGrpSpPr/>
            <p:nvPr/>
          </p:nvGrpSpPr>
          <p:grpSpPr>
            <a:xfrm>
              <a:off x="3349868" y="4116432"/>
              <a:ext cx="443249" cy="470520"/>
              <a:chOff x="6557415" y="3129736"/>
              <a:chExt cx="443249" cy="470520"/>
            </a:xfrm>
          </p:grpSpPr>
          <p:sp>
            <p:nvSpPr>
              <p:cNvPr id="41" name="Circle: Hollow 40">
                <a:extLst>
                  <a:ext uri="{FF2B5EF4-FFF2-40B4-BE49-F238E27FC236}">
                    <a16:creationId xmlns:a16="http://schemas.microsoft.com/office/drawing/2014/main" id="{7B27F418-3124-0F15-8193-1E5A4C300CE6}"/>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42" name="Straight Arrow Connector 41">
                <a:extLst>
                  <a:ext uri="{FF2B5EF4-FFF2-40B4-BE49-F238E27FC236}">
                    <a16:creationId xmlns:a16="http://schemas.microsoft.com/office/drawing/2014/main" id="{9809F654-94E5-102A-C67D-ADACF4F7902F}"/>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4946C599-7704-EDF6-EE5C-970756E1E51F}"/>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grpSp>
        <p:nvGrpSpPr>
          <p:cNvPr id="43" name="Group 42">
            <a:extLst>
              <a:ext uri="{FF2B5EF4-FFF2-40B4-BE49-F238E27FC236}">
                <a16:creationId xmlns:a16="http://schemas.microsoft.com/office/drawing/2014/main" id="{2F54E84A-2C14-006B-DBE5-412D31D3DA83}"/>
              </a:ext>
            </a:extLst>
          </p:cNvPr>
          <p:cNvGrpSpPr/>
          <p:nvPr/>
        </p:nvGrpSpPr>
        <p:grpSpPr>
          <a:xfrm>
            <a:off x="501144" y="4101128"/>
            <a:ext cx="2655212" cy="2600595"/>
            <a:chOff x="483017" y="3895834"/>
            <a:chExt cx="2655212" cy="2600595"/>
          </a:xfrm>
        </p:grpSpPr>
        <p:grpSp>
          <p:nvGrpSpPr>
            <p:cNvPr id="44" name="Group 43">
              <a:extLst>
                <a:ext uri="{FF2B5EF4-FFF2-40B4-BE49-F238E27FC236}">
                  <a16:creationId xmlns:a16="http://schemas.microsoft.com/office/drawing/2014/main" id="{83F1967D-E561-DD6F-266B-B661A7D66607}"/>
                </a:ext>
              </a:extLst>
            </p:cNvPr>
            <p:cNvGrpSpPr/>
            <p:nvPr/>
          </p:nvGrpSpPr>
          <p:grpSpPr>
            <a:xfrm>
              <a:off x="483017" y="3895834"/>
              <a:ext cx="2655212" cy="2600595"/>
              <a:chOff x="5147538" y="4100204"/>
              <a:chExt cx="2655212" cy="2598533"/>
            </a:xfrm>
          </p:grpSpPr>
          <p:sp>
            <p:nvSpPr>
              <p:cNvPr id="69" name="TextBox 68">
                <a:extLst>
                  <a:ext uri="{FF2B5EF4-FFF2-40B4-BE49-F238E27FC236}">
                    <a16:creationId xmlns:a16="http://schemas.microsoft.com/office/drawing/2014/main" id="{C26CC498-59E0-E102-91DC-BB5C0B8D820A}"/>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70" name="Straight Connector 69">
                <a:extLst>
                  <a:ext uri="{FF2B5EF4-FFF2-40B4-BE49-F238E27FC236}">
                    <a16:creationId xmlns:a16="http://schemas.microsoft.com/office/drawing/2014/main" id="{17AE9576-43CB-9949-4315-E2BD55AA24C4}"/>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3858F6C-7BAE-C0FE-3B6E-B8E5416BEA98}"/>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4BE94278-3333-37A6-6EDA-95F4C2CB600E}"/>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51C97BF2-F56B-F316-221E-F731C382B84E}"/>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74" name="TextBox 73">
                <a:extLst>
                  <a:ext uri="{FF2B5EF4-FFF2-40B4-BE49-F238E27FC236}">
                    <a16:creationId xmlns:a16="http://schemas.microsoft.com/office/drawing/2014/main" id="{6286E75A-3B9F-62D5-D77C-A177A616D28B}"/>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75" name="Oval 74">
                <a:extLst>
                  <a:ext uri="{FF2B5EF4-FFF2-40B4-BE49-F238E27FC236}">
                    <a16:creationId xmlns:a16="http://schemas.microsoft.com/office/drawing/2014/main" id="{6916A6B1-8659-D47E-CF00-13129A9E30BC}"/>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6" name="Oval 75">
                <a:extLst>
                  <a:ext uri="{FF2B5EF4-FFF2-40B4-BE49-F238E27FC236}">
                    <a16:creationId xmlns:a16="http://schemas.microsoft.com/office/drawing/2014/main" id="{06810BE0-1574-BD50-AD26-2A760DB5114A}"/>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7" name="Oval 76">
                <a:extLst>
                  <a:ext uri="{FF2B5EF4-FFF2-40B4-BE49-F238E27FC236}">
                    <a16:creationId xmlns:a16="http://schemas.microsoft.com/office/drawing/2014/main" id="{33A0E530-0270-6D3B-F3FA-D54EACCDC5E6}"/>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8" name="Oval 77">
                <a:extLst>
                  <a:ext uri="{FF2B5EF4-FFF2-40B4-BE49-F238E27FC236}">
                    <a16:creationId xmlns:a16="http://schemas.microsoft.com/office/drawing/2014/main" id="{16329BD4-FBB1-289B-41A5-6E8E9FB59890}"/>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9" name="Oval 78">
                <a:extLst>
                  <a:ext uri="{FF2B5EF4-FFF2-40B4-BE49-F238E27FC236}">
                    <a16:creationId xmlns:a16="http://schemas.microsoft.com/office/drawing/2014/main" id="{306C9511-9E6F-5314-B3BF-A851F9D220F5}"/>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0" name="Oval 79">
                <a:extLst>
                  <a:ext uri="{FF2B5EF4-FFF2-40B4-BE49-F238E27FC236}">
                    <a16:creationId xmlns:a16="http://schemas.microsoft.com/office/drawing/2014/main" id="{D6501C8E-E8A9-C58A-706A-C82E0572B363}"/>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45" name="Group 44">
              <a:extLst>
                <a:ext uri="{FF2B5EF4-FFF2-40B4-BE49-F238E27FC236}">
                  <a16:creationId xmlns:a16="http://schemas.microsoft.com/office/drawing/2014/main" id="{AB0D055E-7AD1-DA8D-884D-698E211DF818}"/>
                </a:ext>
              </a:extLst>
            </p:cNvPr>
            <p:cNvGrpSpPr/>
            <p:nvPr/>
          </p:nvGrpSpPr>
          <p:grpSpPr>
            <a:xfrm>
              <a:off x="1163568" y="3985390"/>
              <a:ext cx="1814747" cy="1814575"/>
              <a:chOff x="1163568" y="3985390"/>
              <a:chExt cx="1814747" cy="1814575"/>
            </a:xfrm>
          </p:grpSpPr>
          <p:grpSp>
            <p:nvGrpSpPr>
              <p:cNvPr id="46" name="Group 45">
                <a:extLst>
                  <a:ext uri="{FF2B5EF4-FFF2-40B4-BE49-F238E27FC236}">
                    <a16:creationId xmlns:a16="http://schemas.microsoft.com/office/drawing/2014/main" id="{418DCB9F-9188-9948-0BA1-73DD00497E10}"/>
                  </a:ext>
                </a:extLst>
              </p:cNvPr>
              <p:cNvGrpSpPr/>
              <p:nvPr/>
            </p:nvGrpSpPr>
            <p:grpSpPr>
              <a:xfrm>
                <a:off x="1163568" y="4271527"/>
                <a:ext cx="1662347" cy="1528438"/>
                <a:chOff x="6379819" y="2766508"/>
                <a:chExt cx="1662347" cy="1528438"/>
              </a:xfrm>
            </p:grpSpPr>
            <p:sp>
              <p:nvSpPr>
                <p:cNvPr id="49" name="Oval 48">
                  <a:extLst>
                    <a:ext uri="{FF2B5EF4-FFF2-40B4-BE49-F238E27FC236}">
                      <a16:creationId xmlns:a16="http://schemas.microsoft.com/office/drawing/2014/main" id="{B4BEB1B1-7E88-CAE6-6FCD-ABB80E387D8B}"/>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EEC962CB-4400-B05F-6528-148CC7453C35}"/>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457A028A-01CC-B1EE-1C20-5E0CF05B5A2D}"/>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309587BF-EA44-6311-D00C-A96D0997A3FC}"/>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62257802-9BA4-4DA9-4D11-F70B90533214}"/>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F0964731-4EA8-052E-30C4-28292043AB1F}"/>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825D3193-F3C9-834B-E167-896760888D81}"/>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08E12B69-E0AD-D051-676C-AFDE95DFE6AE}"/>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7CF773FE-D71C-5B6E-C1F6-DCF9671ECACF}"/>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F51921A2-CFB8-D839-8296-00E0F04784D1}"/>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6B6058D7-76F9-9E5E-C853-E73D238A452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C66EC5F1-EC41-FA23-115C-81720C3FD512}"/>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C1F96122-91DB-602E-64B5-6FF7A27C2CE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68BB2682-71FC-5A42-D3EE-CA33BC3BE0A9}"/>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92D86F46-DC0E-85F7-6302-41C62F0E7354}"/>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335D1C00-8B8C-3E41-BE70-47230BC0A80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Oval 64">
                  <a:extLst>
                    <a:ext uri="{FF2B5EF4-FFF2-40B4-BE49-F238E27FC236}">
                      <a16:creationId xmlns:a16="http://schemas.microsoft.com/office/drawing/2014/main" id="{09ABA8E4-D90D-7247-7F54-4BD59F896E11}"/>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5D9E45E6-1F01-29D3-006D-5AA595FF1788}"/>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65096545-AB53-E3E0-4CA3-9E0CD7DF2292}"/>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017266CE-6DC7-88AE-F71F-9E1AC87E3E51}"/>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7" name="Oval 46">
                <a:extLst>
                  <a:ext uri="{FF2B5EF4-FFF2-40B4-BE49-F238E27FC236}">
                    <a16:creationId xmlns:a16="http://schemas.microsoft.com/office/drawing/2014/main" id="{8C503E77-A12F-0A7B-7091-8C916F764CF4}"/>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125B7D42-850C-1331-B9A6-534B338F495D}"/>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85" name="Rectangle 84">
            <a:extLst>
              <a:ext uri="{FF2B5EF4-FFF2-40B4-BE49-F238E27FC236}">
                <a16:creationId xmlns:a16="http://schemas.microsoft.com/office/drawing/2014/main" id="{459B104B-2167-B834-9DD9-595BE7CED780}"/>
              </a:ext>
            </a:extLst>
          </p:cNvPr>
          <p:cNvSpPr/>
          <p:nvPr/>
        </p:nvSpPr>
        <p:spPr>
          <a:xfrm>
            <a:off x="3144673" y="252686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6" name="Rectangle 85">
            <a:extLst>
              <a:ext uri="{FF2B5EF4-FFF2-40B4-BE49-F238E27FC236}">
                <a16:creationId xmlns:a16="http://schemas.microsoft.com/office/drawing/2014/main" id="{13398571-D0E1-C7C0-659D-B13D9B50B750}"/>
              </a:ext>
            </a:extLst>
          </p:cNvPr>
          <p:cNvSpPr/>
          <p:nvPr/>
        </p:nvSpPr>
        <p:spPr>
          <a:xfrm>
            <a:off x="5636403" y="253321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7" name="Rectangle 86">
            <a:extLst>
              <a:ext uri="{FF2B5EF4-FFF2-40B4-BE49-F238E27FC236}">
                <a16:creationId xmlns:a16="http://schemas.microsoft.com/office/drawing/2014/main" id="{3557077E-34BF-ACD9-7B55-F7ED3493F52C}"/>
              </a:ext>
            </a:extLst>
          </p:cNvPr>
          <p:cNvSpPr/>
          <p:nvPr/>
        </p:nvSpPr>
        <p:spPr>
          <a:xfrm>
            <a:off x="6397497" y="2533213"/>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8" name="Rectangle: Rounded Corners 87">
            <a:extLst>
              <a:ext uri="{FF2B5EF4-FFF2-40B4-BE49-F238E27FC236}">
                <a16:creationId xmlns:a16="http://schemas.microsoft.com/office/drawing/2014/main" id="{BE9C7334-D9D5-E8EB-2C1A-C97F292E00B8}"/>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cxnSp>
        <p:nvCxnSpPr>
          <p:cNvPr id="89" name="Straight Arrow Connector 88">
            <a:extLst>
              <a:ext uri="{FF2B5EF4-FFF2-40B4-BE49-F238E27FC236}">
                <a16:creationId xmlns:a16="http://schemas.microsoft.com/office/drawing/2014/main" id="{9DB7BE07-CA10-8746-4FD9-9C63057DED0D}"/>
              </a:ext>
            </a:extLst>
          </p:cNvPr>
          <p:cNvCxnSpPr>
            <a:cxnSpLocks/>
          </p:cNvCxnSpPr>
          <p:nvPr/>
        </p:nvCxnSpPr>
        <p:spPr>
          <a:xfrm>
            <a:off x="2053932" y="2593726"/>
            <a:ext cx="37029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82B5D14-A4D7-805B-E764-7BCED1D98B90}"/>
              </a:ext>
            </a:extLst>
          </p:cNvPr>
          <p:cNvSpPr/>
          <p:nvPr/>
        </p:nvSpPr>
        <p:spPr>
          <a:xfrm>
            <a:off x="8259925" y="4502564"/>
            <a:ext cx="3664389" cy="2223957"/>
          </a:xfrm>
          <a:prstGeom prst="round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7" name="Group 16">
            <a:extLst>
              <a:ext uri="{FF2B5EF4-FFF2-40B4-BE49-F238E27FC236}">
                <a16:creationId xmlns:a16="http://schemas.microsoft.com/office/drawing/2014/main" id="{4138E268-DFF1-2A4F-4606-24D465A12B2E}"/>
              </a:ext>
            </a:extLst>
          </p:cNvPr>
          <p:cNvGrpSpPr/>
          <p:nvPr/>
        </p:nvGrpSpPr>
        <p:grpSpPr>
          <a:xfrm>
            <a:off x="10164903" y="4586084"/>
            <a:ext cx="1505519" cy="2213001"/>
            <a:chOff x="3090609" y="10155898"/>
            <a:chExt cx="1505519" cy="2213001"/>
          </a:xfrm>
        </p:grpSpPr>
        <p:sp>
          <p:nvSpPr>
            <p:cNvPr id="18" name="TextBox 17">
              <a:extLst>
                <a:ext uri="{FF2B5EF4-FFF2-40B4-BE49-F238E27FC236}">
                  <a16:creationId xmlns:a16="http://schemas.microsoft.com/office/drawing/2014/main" id="{2EA26B37-9557-A618-7EBF-D6D87B4AF819}"/>
                </a:ext>
              </a:extLst>
            </p:cNvPr>
            <p:cNvSpPr txBox="1"/>
            <p:nvPr/>
          </p:nvSpPr>
          <p:spPr>
            <a:xfrm>
              <a:off x="3090609" y="10676128"/>
              <a:ext cx="1505519" cy="1692771"/>
            </a:xfrm>
            <a:prstGeom prst="rect">
              <a:avLst/>
            </a:prstGeom>
            <a:noFill/>
          </p:spPr>
          <p:txBody>
            <a:bodyPr wrap="square" rtlCol="0">
              <a:spAutoFit/>
            </a:bodyPr>
            <a:lstStyle/>
            <a:p>
              <a:pPr algn="ctr"/>
              <a:r>
                <a:rPr lang="en-US" sz="2000" b="1" dirty="0">
                  <a:cs typeface="Arial" panose="020B0604020202020204" pitchFamily="34" charset="0"/>
                </a:rPr>
                <a:t>A  A</a:t>
              </a: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homozygous</a:t>
              </a:r>
            </a:p>
            <a:p>
              <a:pPr algn="ctr"/>
              <a:r>
                <a:rPr lang="en-US" sz="1600" dirty="0">
                  <a:cs typeface="Arial" panose="020B0604020202020204" pitchFamily="34" charset="0"/>
                </a:rPr>
                <a:t>heterozygous</a:t>
              </a:r>
              <a:endParaRPr lang="en-AU" sz="2000" dirty="0">
                <a:cs typeface="Arial" panose="020B0604020202020204" pitchFamily="34" charset="0"/>
              </a:endParaRPr>
            </a:p>
          </p:txBody>
        </p:sp>
        <p:grpSp>
          <p:nvGrpSpPr>
            <p:cNvPr id="19" name="Group 18">
              <a:extLst>
                <a:ext uri="{FF2B5EF4-FFF2-40B4-BE49-F238E27FC236}">
                  <a16:creationId xmlns:a16="http://schemas.microsoft.com/office/drawing/2014/main" id="{BEC05B95-694A-B28C-C01F-C0A0B800FE7B}"/>
                </a:ext>
              </a:extLst>
            </p:cNvPr>
            <p:cNvGrpSpPr/>
            <p:nvPr/>
          </p:nvGrpSpPr>
          <p:grpSpPr>
            <a:xfrm>
              <a:off x="3620986" y="10155898"/>
              <a:ext cx="443249" cy="470872"/>
              <a:chOff x="6557415" y="3083143"/>
              <a:chExt cx="443249" cy="470498"/>
            </a:xfrm>
          </p:grpSpPr>
          <p:sp>
            <p:nvSpPr>
              <p:cNvPr id="20" name="Circle: Hollow 19">
                <a:extLst>
                  <a:ext uri="{FF2B5EF4-FFF2-40B4-BE49-F238E27FC236}">
                    <a16:creationId xmlns:a16="http://schemas.microsoft.com/office/drawing/2014/main" id="{19119450-3C12-C236-1229-95ECC6301F4B}"/>
                  </a:ext>
                </a:extLst>
              </p:cNvPr>
              <p:cNvSpPr/>
              <p:nvPr/>
            </p:nvSpPr>
            <p:spPr>
              <a:xfrm>
                <a:off x="6557415" y="3211641"/>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21" name="Straight Arrow Connector 20">
                <a:extLst>
                  <a:ext uri="{FF2B5EF4-FFF2-40B4-BE49-F238E27FC236}">
                    <a16:creationId xmlns:a16="http://schemas.microsoft.com/office/drawing/2014/main" id="{0650B85C-1A59-E0A7-C214-7BF28406269A}"/>
                  </a:ext>
                </a:extLst>
              </p:cNvPr>
              <p:cNvCxnSpPr>
                <a:cxnSpLocks/>
              </p:cNvCxnSpPr>
              <p:nvPr/>
            </p:nvCxnSpPr>
            <p:spPr>
              <a:xfrm flipV="1">
                <a:off x="6820664" y="3083143"/>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94" name="Group 93">
            <a:extLst>
              <a:ext uri="{FF2B5EF4-FFF2-40B4-BE49-F238E27FC236}">
                <a16:creationId xmlns:a16="http://schemas.microsoft.com/office/drawing/2014/main" id="{98A5D5B4-F6A0-644F-2384-2DA20EE3FDA2}"/>
              </a:ext>
            </a:extLst>
          </p:cNvPr>
          <p:cNvGrpSpPr/>
          <p:nvPr/>
        </p:nvGrpSpPr>
        <p:grpSpPr>
          <a:xfrm>
            <a:off x="4518327" y="3960834"/>
            <a:ext cx="2908863" cy="2724343"/>
            <a:chOff x="5211035" y="6624914"/>
            <a:chExt cx="2908863" cy="2724343"/>
          </a:xfrm>
        </p:grpSpPr>
        <p:sp>
          <p:nvSpPr>
            <p:cNvPr id="119" name="TextBox 118">
              <a:extLst>
                <a:ext uri="{FF2B5EF4-FFF2-40B4-BE49-F238E27FC236}">
                  <a16:creationId xmlns:a16="http://schemas.microsoft.com/office/drawing/2014/main" id="{50994F76-D2DF-E6BF-9E63-B3A81FEED1F0}"/>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120" name="Straight Connector 119">
              <a:extLst>
                <a:ext uri="{FF2B5EF4-FFF2-40B4-BE49-F238E27FC236}">
                  <a16:creationId xmlns:a16="http://schemas.microsoft.com/office/drawing/2014/main" id="{B40EB030-FDA5-2536-1E8B-67FBF25563B3}"/>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49FD900-F8A5-DF97-AFD1-481CC17E293D}"/>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B7F15052-D47C-9B59-5F6D-E87CCA501526}"/>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123" name="TextBox 122">
              <a:extLst>
                <a:ext uri="{FF2B5EF4-FFF2-40B4-BE49-F238E27FC236}">
                  <a16:creationId xmlns:a16="http://schemas.microsoft.com/office/drawing/2014/main" id="{66D2A24D-3302-5CF9-39C0-A43B0D0EEAB9}"/>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124" name="TextBox 123">
              <a:extLst>
                <a:ext uri="{FF2B5EF4-FFF2-40B4-BE49-F238E27FC236}">
                  <a16:creationId xmlns:a16="http://schemas.microsoft.com/office/drawing/2014/main" id="{4DA661DA-CECC-2336-38AF-0571B62F3213}"/>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147" name="Group 146">
            <a:extLst>
              <a:ext uri="{FF2B5EF4-FFF2-40B4-BE49-F238E27FC236}">
                <a16:creationId xmlns:a16="http://schemas.microsoft.com/office/drawing/2014/main" id="{87B2E974-8F46-1F73-994D-70564C1F5BBC}"/>
              </a:ext>
            </a:extLst>
          </p:cNvPr>
          <p:cNvGrpSpPr/>
          <p:nvPr/>
        </p:nvGrpSpPr>
        <p:grpSpPr>
          <a:xfrm>
            <a:off x="8492263" y="4597382"/>
            <a:ext cx="1547250" cy="1882918"/>
            <a:chOff x="1417969" y="10167196"/>
            <a:chExt cx="1547250" cy="1882918"/>
          </a:xfrm>
        </p:grpSpPr>
        <p:grpSp>
          <p:nvGrpSpPr>
            <p:cNvPr id="148" name="Group 147">
              <a:extLst>
                <a:ext uri="{FF2B5EF4-FFF2-40B4-BE49-F238E27FC236}">
                  <a16:creationId xmlns:a16="http://schemas.microsoft.com/office/drawing/2014/main" id="{71ABF7D6-640E-71FC-D647-00B240944E59}"/>
                </a:ext>
              </a:extLst>
            </p:cNvPr>
            <p:cNvGrpSpPr/>
            <p:nvPr/>
          </p:nvGrpSpPr>
          <p:grpSpPr>
            <a:xfrm>
              <a:off x="1921187" y="10167196"/>
              <a:ext cx="536542" cy="773531"/>
              <a:chOff x="4050277" y="3070767"/>
              <a:chExt cx="536542" cy="772917"/>
            </a:xfrm>
          </p:grpSpPr>
          <p:sp>
            <p:nvSpPr>
              <p:cNvPr id="150" name="Circle: Hollow 149">
                <a:extLst>
                  <a:ext uri="{FF2B5EF4-FFF2-40B4-BE49-F238E27FC236}">
                    <a16:creationId xmlns:a16="http://schemas.microsoft.com/office/drawing/2014/main" id="{5BBF0A27-9600-71AB-A42A-3763FE3EEF8E}"/>
                  </a:ext>
                </a:extLst>
              </p:cNvPr>
              <p:cNvSpPr/>
              <p:nvPr/>
            </p:nvSpPr>
            <p:spPr>
              <a:xfrm>
                <a:off x="4146999" y="307076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151" name="TextBox 150">
                <a:extLst>
                  <a:ext uri="{FF2B5EF4-FFF2-40B4-BE49-F238E27FC236}">
                    <a16:creationId xmlns:a16="http://schemas.microsoft.com/office/drawing/2014/main" id="{BBA5E372-6322-B2AE-9AB5-F09DEB440365}"/>
                  </a:ext>
                </a:extLst>
              </p:cNvPr>
              <p:cNvSpPr txBox="1"/>
              <p:nvPr/>
            </p:nvSpPr>
            <p:spPr>
              <a:xfrm>
                <a:off x="4050277" y="3135798"/>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149" name="TextBox 148">
              <a:extLst>
                <a:ext uri="{FF2B5EF4-FFF2-40B4-BE49-F238E27FC236}">
                  <a16:creationId xmlns:a16="http://schemas.microsoft.com/office/drawing/2014/main" id="{3F9A8555-CD52-6119-723B-0F63BA49EC6B}"/>
                </a:ext>
              </a:extLst>
            </p:cNvPr>
            <p:cNvSpPr txBox="1"/>
            <p:nvPr/>
          </p:nvSpPr>
          <p:spPr>
            <a:xfrm>
              <a:off x="1417969" y="10849785"/>
              <a:ext cx="1547250" cy="1200329"/>
            </a:xfrm>
            <a:prstGeom prst="rect">
              <a:avLst/>
            </a:prstGeom>
            <a:noFill/>
          </p:spPr>
          <p:txBody>
            <a:bodyPr wrap="square" rtlCol="0">
              <a:spAutoFit/>
            </a:bodyPr>
            <a:lstStyle/>
            <a:p>
              <a:pPr algn="ctr"/>
              <a:r>
                <a:rPr lang="en-US" sz="2000" b="1" dirty="0">
                  <a:cs typeface="Arial" panose="020B0604020202020204" pitchFamily="34" charset="0"/>
                </a:rPr>
                <a:t>A  –</a:t>
              </a:r>
            </a:p>
            <a:p>
              <a:pPr algn="ctr"/>
              <a:r>
                <a:rPr lang="en-US" sz="2000" b="1" dirty="0">
                  <a:cs typeface="Arial" panose="020B0604020202020204" pitchFamily="34" charset="0"/>
                </a:rPr>
                <a:t>a  –</a:t>
              </a:r>
            </a:p>
            <a:p>
              <a:pPr algn="ctr"/>
              <a:endParaRPr lang="en-US" sz="1600" b="1" dirty="0">
                <a:cs typeface="Arial" panose="020B0604020202020204" pitchFamily="34" charset="0"/>
              </a:endParaRPr>
            </a:p>
            <a:p>
              <a:pPr algn="ctr"/>
              <a:r>
                <a:rPr lang="en-US" sz="1600" dirty="0">
                  <a:cs typeface="Arial" panose="020B0604020202020204" pitchFamily="34" charset="0"/>
                </a:rPr>
                <a:t>homozygous</a:t>
              </a:r>
            </a:p>
          </p:txBody>
        </p:sp>
      </p:grpSp>
      <p:sp>
        <p:nvSpPr>
          <p:cNvPr id="22" name="TextBox 21">
            <a:extLst>
              <a:ext uri="{FF2B5EF4-FFF2-40B4-BE49-F238E27FC236}">
                <a16:creationId xmlns:a16="http://schemas.microsoft.com/office/drawing/2014/main" id="{7B4E9875-9E1D-31A8-E177-CE1DBD50AEBF}"/>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Tree>
    <p:extLst>
      <p:ext uri="{BB962C8B-B14F-4D97-AF65-F5344CB8AC3E}">
        <p14:creationId xmlns:p14="http://schemas.microsoft.com/office/powerpoint/2010/main" val="154194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9" name="Rectangle: Rounded Corners 28">
            <a:extLst>
              <a:ext uri="{FF2B5EF4-FFF2-40B4-BE49-F238E27FC236}">
                <a16:creationId xmlns:a16="http://schemas.microsoft.com/office/drawing/2014/main" id="{096E3511-65D7-D7E0-BFAB-09936D072F0E}"/>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9EAC001F-D0EF-F973-66B5-BF2ADA36B954}"/>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 name="Rectangle: Rounded Corners 1">
            <a:extLst>
              <a:ext uri="{FF2B5EF4-FFF2-40B4-BE49-F238E27FC236}">
                <a16:creationId xmlns:a16="http://schemas.microsoft.com/office/drawing/2014/main" id="{7A159375-EE93-A15A-6126-16029A448D4A}"/>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4" name="Rectangle: Rounded Corners 23">
            <a:extLst>
              <a:ext uri="{FF2B5EF4-FFF2-40B4-BE49-F238E27FC236}">
                <a16:creationId xmlns:a16="http://schemas.microsoft.com/office/drawing/2014/main" id="{0DDE1E2A-E279-539C-B4A6-27416D6014F2}"/>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5" name="Group 24">
            <a:extLst>
              <a:ext uri="{FF2B5EF4-FFF2-40B4-BE49-F238E27FC236}">
                <a16:creationId xmlns:a16="http://schemas.microsoft.com/office/drawing/2014/main" id="{FFBD6427-1A4A-E116-250A-C6BF5C6D1AB1}"/>
              </a:ext>
            </a:extLst>
          </p:cNvPr>
          <p:cNvGrpSpPr/>
          <p:nvPr/>
        </p:nvGrpSpPr>
        <p:grpSpPr>
          <a:xfrm>
            <a:off x="8560503" y="240417"/>
            <a:ext cx="1328427" cy="1876736"/>
            <a:chOff x="1201552" y="4057586"/>
            <a:chExt cx="1328427" cy="1875242"/>
          </a:xfrm>
        </p:grpSpPr>
        <p:grpSp>
          <p:nvGrpSpPr>
            <p:cNvPr id="26" name="Group 25">
              <a:extLst>
                <a:ext uri="{FF2B5EF4-FFF2-40B4-BE49-F238E27FC236}">
                  <a16:creationId xmlns:a16="http://schemas.microsoft.com/office/drawing/2014/main" id="{5DCD9DA7-FB14-728C-7A88-DC06E43337F1}"/>
                </a:ext>
              </a:extLst>
            </p:cNvPr>
            <p:cNvGrpSpPr/>
            <p:nvPr/>
          </p:nvGrpSpPr>
          <p:grpSpPr>
            <a:xfrm>
              <a:off x="1607644" y="4057586"/>
              <a:ext cx="536542" cy="772946"/>
              <a:chOff x="4050277" y="3042797"/>
              <a:chExt cx="536542" cy="772946"/>
            </a:xfrm>
          </p:grpSpPr>
          <p:sp>
            <p:nvSpPr>
              <p:cNvPr id="36" name="Circle: Hollow 35">
                <a:extLst>
                  <a:ext uri="{FF2B5EF4-FFF2-40B4-BE49-F238E27FC236}">
                    <a16:creationId xmlns:a16="http://schemas.microsoft.com/office/drawing/2014/main" id="{6139CF9E-3408-5A11-AD96-6220F15574FA}"/>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7" name="TextBox 36">
                <a:extLst>
                  <a:ext uri="{FF2B5EF4-FFF2-40B4-BE49-F238E27FC236}">
                    <a16:creationId xmlns:a16="http://schemas.microsoft.com/office/drawing/2014/main" id="{F7ACC34D-1CD0-D3A2-12D5-832D9C1C05ED}"/>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35" name="TextBox 34">
              <a:extLst>
                <a:ext uri="{FF2B5EF4-FFF2-40B4-BE49-F238E27FC236}">
                  <a16:creationId xmlns:a16="http://schemas.microsoft.com/office/drawing/2014/main" id="{87A58F71-DDF4-6FAC-4591-983DB62E0A8D}"/>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38" name="Group 37">
            <a:extLst>
              <a:ext uri="{FF2B5EF4-FFF2-40B4-BE49-F238E27FC236}">
                <a16:creationId xmlns:a16="http://schemas.microsoft.com/office/drawing/2014/main" id="{733AADCD-C4D7-8410-8A4B-2D925D89DCAF}"/>
              </a:ext>
            </a:extLst>
          </p:cNvPr>
          <p:cNvGrpSpPr/>
          <p:nvPr/>
        </p:nvGrpSpPr>
        <p:grpSpPr>
          <a:xfrm>
            <a:off x="10333680" y="299310"/>
            <a:ext cx="1001269" cy="1816915"/>
            <a:chOff x="3017064" y="4116432"/>
            <a:chExt cx="1001269" cy="1815469"/>
          </a:xfrm>
        </p:grpSpPr>
        <p:grpSp>
          <p:nvGrpSpPr>
            <p:cNvPr id="39" name="Group 38">
              <a:extLst>
                <a:ext uri="{FF2B5EF4-FFF2-40B4-BE49-F238E27FC236}">
                  <a16:creationId xmlns:a16="http://schemas.microsoft.com/office/drawing/2014/main" id="{4C44E872-A2D8-AD9C-E9B3-611EAD744CEA}"/>
                </a:ext>
              </a:extLst>
            </p:cNvPr>
            <p:cNvGrpSpPr/>
            <p:nvPr/>
          </p:nvGrpSpPr>
          <p:grpSpPr>
            <a:xfrm>
              <a:off x="3349868" y="4116432"/>
              <a:ext cx="443249" cy="470520"/>
              <a:chOff x="6557415" y="3129736"/>
              <a:chExt cx="443249" cy="470520"/>
            </a:xfrm>
          </p:grpSpPr>
          <p:sp>
            <p:nvSpPr>
              <p:cNvPr id="41" name="Circle: Hollow 40">
                <a:extLst>
                  <a:ext uri="{FF2B5EF4-FFF2-40B4-BE49-F238E27FC236}">
                    <a16:creationId xmlns:a16="http://schemas.microsoft.com/office/drawing/2014/main" id="{7B27F418-3124-0F15-8193-1E5A4C300CE6}"/>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42" name="Straight Arrow Connector 41">
                <a:extLst>
                  <a:ext uri="{FF2B5EF4-FFF2-40B4-BE49-F238E27FC236}">
                    <a16:creationId xmlns:a16="http://schemas.microsoft.com/office/drawing/2014/main" id="{9809F654-94E5-102A-C67D-ADACF4F7902F}"/>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4946C599-7704-EDF6-EE5C-970756E1E51F}"/>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grpSp>
        <p:nvGrpSpPr>
          <p:cNvPr id="43" name="Group 42">
            <a:extLst>
              <a:ext uri="{FF2B5EF4-FFF2-40B4-BE49-F238E27FC236}">
                <a16:creationId xmlns:a16="http://schemas.microsoft.com/office/drawing/2014/main" id="{2F54E84A-2C14-006B-DBE5-412D31D3DA83}"/>
              </a:ext>
            </a:extLst>
          </p:cNvPr>
          <p:cNvGrpSpPr/>
          <p:nvPr/>
        </p:nvGrpSpPr>
        <p:grpSpPr>
          <a:xfrm>
            <a:off x="501144" y="4101128"/>
            <a:ext cx="2655212" cy="2600595"/>
            <a:chOff x="483017" y="3895834"/>
            <a:chExt cx="2655212" cy="2600595"/>
          </a:xfrm>
        </p:grpSpPr>
        <p:grpSp>
          <p:nvGrpSpPr>
            <p:cNvPr id="44" name="Group 43">
              <a:extLst>
                <a:ext uri="{FF2B5EF4-FFF2-40B4-BE49-F238E27FC236}">
                  <a16:creationId xmlns:a16="http://schemas.microsoft.com/office/drawing/2014/main" id="{83F1967D-E561-DD6F-266B-B661A7D66607}"/>
                </a:ext>
              </a:extLst>
            </p:cNvPr>
            <p:cNvGrpSpPr/>
            <p:nvPr/>
          </p:nvGrpSpPr>
          <p:grpSpPr>
            <a:xfrm>
              <a:off x="483017" y="3895834"/>
              <a:ext cx="2655212" cy="2600595"/>
              <a:chOff x="5147538" y="4100204"/>
              <a:chExt cx="2655212" cy="2598533"/>
            </a:xfrm>
          </p:grpSpPr>
          <p:sp>
            <p:nvSpPr>
              <p:cNvPr id="69" name="TextBox 68">
                <a:extLst>
                  <a:ext uri="{FF2B5EF4-FFF2-40B4-BE49-F238E27FC236}">
                    <a16:creationId xmlns:a16="http://schemas.microsoft.com/office/drawing/2014/main" id="{C26CC498-59E0-E102-91DC-BB5C0B8D820A}"/>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70" name="Straight Connector 69">
                <a:extLst>
                  <a:ext uri="{FF2B5EF4-FFF2-40B4-BE49-F238E27FC236}">
                    <a16:creationId xmlns:a16="http://schemas.microsoft.com/office/drawing/2014/main" id="{17AE9576-43CB-9949-4315-E2BD55AA24C4}"/>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3858F6C-7BAE-C0FE-3B6E-B8E5416BEA98}"/>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4BE94278-3333-37A6-6EDA-95F4C2CB600E}"/>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51C97BF2-F56B-F316-221E-F731C382B84E}"/>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74" name="TextBox 73">
                <a:extLst>
                  <a:ext uri="{FF2B5EF4-FFF2-40B4-BE49-F238E27FC236}">
                    <a16:creationId xmlns:a16="http://schemas.microsoft.com/office/drawing/2014/main" id="{6286E75A-3B9F-62D5-D77C-A177A616D28B}"/>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75" name="Oval 74">
                <a:extLst>
                  <a:ext uri="{FF2B5EF4-FFF2-40B4-BE49-F238E27FC236}">
                    <a16:creationId xmlns:a16="http://schemas.microsoft.com/office/drawing/2014/main" id="{6916A6B1-8659-D47E-CF00-13129A9E30BC}"/>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6" name="Oval 75">
                <a:extLst>
                  <a:ext uri="{FF2B5EF4-FFF2-40B4-BE49-F238E27FC236}">
                    <a16:creationId xmlns:a16="http://schemas.microsoft.com/office/drawing/2014/main" id="{06810BE0-1574-BD50-AD26-2A760DB5114A}"/>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7" name="Oval 76">
                <a:extLst>
                  <a:ext uri="{FF2B5EF4-FFF2-40B4-BE49-F238E27FC236}">
                    <a16:creationId xmlns:a16="http://schemas.microsoft.com/office/drawing/2014/main" id="{33A0E530-0270-6D3B-F3FA-D54EACCDC5E6}"/>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8" name="Oval 77">
                <a:extLst>
                  <a:ext uri="{FF2B5EF4-FFF2-40B4-BE49-F238E27FC236}">
                    <a16:creationId xmlns:a16="http://schemas.microsoft.com/office/drawing/2014/main" id="{16329BD4-FBB1-289B-41A5-6E8E9FB59890}"/>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9" name="Oval 78">
                <a:extLst>
                  <a:ext uri="{FF2B5EF4-FFF2-40B4-BE49-F238E27FC236}">
                    <a16:creationId xmlns:a16="http://schemas.microsoft.com/office/drawing/2014/main" id="{306C9511-9E6F-5314-B3BF-A851F9D220F5}"/>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0" name="Oval 79">
                <a:extLst>
                  <a:ext uri="{FF2B5EF4-FFF2-40B4-BE49-F238E27FC236}">
                    <a16:creationId xmlns:a16="http://schemas.microsoft.com/office/drawing/2014/main" id="{D6501C8E-E8A9-C58A-706A-C82E0572B363}"/>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45" name="Group 44">
              <a:extLst>
                <a:ext uri="{FF2B5EF4-FFF2-40B4-BE49-F238E27FC236}">
                  <a16:creationId xmlns:a16="http://schemas.microsoft.com/office/drawing/2014/main" id="{AB0D055E-7AD1-DA8D-884D-698E211DF818}"/>
                </a:ext>
              </a:extLst>
            </p:cNvPr>
            <p:cNvGrpSpPr/>
            <p:nvPr/>
          </p:nvGrpSpPr>
          <p:grpSpPr>
            <a:xfrm>
              <a:off x="1163568" y="3985390"/>
              <a:ext cx="1814747" cy="1814575"/>
              <a:chOff x="1163568" y="3985390"/>
              <a:chExt cx="1814747" cy="1814575"/>
            </a:xfrm>
          </p:grpSpPr>
          <p:grpSp>
            <p:nvGrpSpPr>
              <p:cNvPr id="46" name="Group 45">
                <a:extLst>
                  <a:ext uri="{FF2B5EF4-FFF2-40B4-BE49-F238E27FC236}">
                    <a16:creationId xmlns:a16="http://schemas.microsoft.com/office/drawing/2014/main" id="{418DCB9F-9188-9948-0BA1-73DD00497E10}"/>
                  </a:ext>
                </a:extLst>
              </p:cNvPr>
              <p:cNvGrpSpPr/>
              <p:nvPr/>
            </p:nvGrpSpPr>
            <p:grpSpPr>
              <a:xfrm>
                <a:off x="1163568" y="4271527"/>
                <a:ext cx="1662347" cy="1528438"/>
                <a:chOff x="6379819" y="2766508"/>
                <a:chExt cx="1662347" cy="1528438"/>
              </a:xfrm>
            </p:grpSpPr>
            <p:sp>
              <p:nvSpPr>
                <p:cNvPr id="49" name="Oval 48">
                  <a:extLst>
                    <a:ext uri="{FF2B5EF4-FFF2-40B4-BE49-F238E27FC236}">
                      <a16:creationId xmlns:a16="http://schemas.microsoft.com/office/drawing/2014/main" id="{B4BEB1B1-7E88-CAE6-6FCD-ABB80E387D8B}"/>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EEC962CB-4400-B05F-6528-148CC7453C35}"/>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457A028A-01CC-B1EE-1C20-5E0CF05B5A2D}"/>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309587BF-EA44-6311-D00C-A96D0997A3FC}"/>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62257802-9BA4-4DA9-4D11-F70B90533214}"/>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F0964731-4EA8-052E-30C4-28292043AB1F}"/>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825D3193-F3C9-834B-E167-896760888D81}"/>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08E12B69-E0AD-D051-676C-AFDE95DFE6AE}"/>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7CF773FE-D71C-5B6E-C1F6-DCF9671ECACF}"/>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F51921A2-CFB8-D839-8296-00E0F04784D1}"/>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6B6058D7-76F9-9E5E-C853-E73D238A452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C66EC5F1-EC41-FA23-115C-81720C3FD512}"/>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C1F96122-91DB-602E-64B5-6FF7A27C2CE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68BB2682-71FC-5A42-D3EE-CA33BC3BE0A9}"/>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92D86F46-DC0E-85F7-6302-41C62F0E7354}"/>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335D1C00-8B8C-3E41-BE70-47230BC0A80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Oval 64">
                  <a:extLst>
                    <a:ext uri="{FF2B5EF4-FFF2-40B4-BE49-F238E27FC236}">
                      <a16:creationId xmlns:a16="http://schemas.microsoft.com/office/drawing/2014/main" id="{09ABA8E4-D90D-7247-7F54-4BD59F896E11}"/>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5D9E45E6-1F01-29D3-006D-5AA595FF1788}"/>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65096545-AB53-E3E0-4CA3-9E0CD7DF2292}"/>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017266CE-6DC7-88AE-F71F-9E1AC87E3E51}"/>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7" name="Oval 46">
                <a:extLst>
                  <a:ext uri="{FF2B5EF4-FFF2-40B4-BE49-F238E27FC236}">
                    <a16:creationId xmlns:a16="http://schemas.microsoft.com/office/drawing/2014/main" id="{8C503E77-A12F-0A7B-7091-8C916F764CF4}"/>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125B7D42-850C-1331-B9A6-534B338F495D}"/>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85" name="Rectangle 84">
            <a:extLst>
              <a:ext uri="{FF2B5EF4-FFF2-40B4-BE49-F238E27FC236}">
                <a16:creationId xmlns:a16="http://schemas.microsoft.com/office/drawing/2014/main" id="{459B104B-2167-B834-9DD9-595BE7CED780}"/>
              </a:ext>
            </a:extLst>
          </p:cNvPr>
          <p:cNvSpPr/>
          <p:nvPr/>
        </p:nvSpPr>
        <p:spPr>
          <a:xfrm>
            <a:off x="3144673" y="252686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6" name="Rectangle 85">
            <a:extLst>
              <a:ext uri="{FF2B5EF4-FFF2-40B4-BE49-F238E27FC236}">
                <a16:creationId xmlns:a16="http://schemas.microsoft.com/office/drawing/2014/main" id="{13398571-D0E1-C7C0-659D-B13D9B50B750}"/>
              </a:ext>
            </a:extLst>
          </p:cNvPr>
          <p:cNvSpPr/>
          <p:nvPr/>
        </p:nvSpPr>
        <p:spPr>
          <a:xfrm>
            <a:off x="5636403" y="253321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7" name="Rectangle 86">
            <a:extLst>
              <a:ext uri="{FF2B5EF4-FFF2-40B4-BE49-F238E27FC236}">
                <a16:creationId xmlns:a16="http://schemas.microsoft.com/office/drawing/2014/main" id="{3557077E-34BF-ACD9-7B55-F7ED3493F52C}"/>
              </a:ext>
            </a:extLst>
          </p:cNvPr>
          <p:cNvSpPr/>
          <p:nvPr/>
        </p:nvSpPr>
        <p:spPr>
          <a:xfrm>
            <a:off x="6397497" y="2533213"/>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8" name="Rectangle: Rounded Corners 87">
            <a:extLst>
              <a:ext uri="{FF2B5EF4-FFF2-40B4-BE49-F238E27FC236}">
                <a16:creationId xmlns:a16="http://schemas.microsoft.com/office/drawing/2014/main" id="{BE9C7334-D9D5-E8EB-2C1A-C97F292E00B8}"/>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cxnSp>
        <p:nvCxnSpPr>
          <p:cNvPr id="89" name="Straight Arrow Connector 88">
            <a:extLst>
              <a:ext uri="{FF2B5EF4-FFF2-40B4-BE49-F238E27FC236}">
                <a16:creationId xmlns:a16="http://schemas.microsoft.com/office/drawing/2014/main" id="{9DB7BE07-CA10-8746-4FD9-9C63057DED0D}"/>
              </a:ext>
            </a:extLst>
          </p:cNvPr>
          <p:cNvCxnSpPr>
            <a:cxnSpLocks/>
          </p:cNvCxnSpPr>
          <p:nvPr/>
        </p:nvCxnSpPr>
        <p:spPr>
          <a:xfrm>
            <a:off x="2053932" y="2593726"/>
            <a:ext cx="37029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82B5D14-A4D7-805B-E764-7BCED1D98B90}"/>
              </a:ext>
            </a:extLst>
          </p:cNvPr>
          <p:cNvSpPr/>
          <p:nvPr/>
        </p:nvSpPr>
        <p:spPr>
          <a:xfrm>
            <a:off x="8259925" y="4502564"/>
            <a:ext cx="3664389" cy="2223957"/>
          </a:xfrm>
          <a:prstGeom prst="round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7" name="Group 16">
            <a:extLst>
              <a:ext uri="{FF2B5EF4-FFF2-40B4-BE49-F238E27FC236}">
                <a16:creationId xmlns:a16="http://schemas.microsoft.com/office/drawing/2014/main" id="{4138E268-DFF1-2A4F-4606-24D465A12B2E}"/>
              </a:ext>
            </a:extLst>
          </p:cNvPr>
          <p:cNvGrpSpPr/>
          <p:nvPr/>
        </p:nvGrpSpPr>
        <p:grpSpPr>
          <a:xfrm>
            <a:off x="10164903" y="4586084"/>
            <a:ext cx="1505519" cy="2213001"/>
            <a:chOff x="3090609" y="10155898"/>
            <a:chExt cx="1505519" cy="2213001"/>
          </a:xfrm>
        </p:grpSpPr>
        <p:sp>
          <p:nvSpPr>
            <p:cNvPr id="18" name="TextBox 17">
              <a:extLst>
                <a:ext uri="{FF2B5EF4-FFF2-40B4-BE49-F238E27FC236}">
                  <a16:creationId xmlns:a16="http://schemas.microsoft.com/office/drawing/2014/main" id="{2EA26B37-9557-A618-7EBF-D6D87B4AF819}"/>
                </a:ext>
              </a:extLst>
            </p:cNvPr>
            <p:cNvSpPr txBox="1"/>
            <p:nvPr/>
          </p:nvSpPr>
          <p:spPr>
            <a:xfrm>
              <a:off x="3090609" y="10676128"/>
              <a:ext cx="1505519" cy="1692771"/>
            </a:xfrm>
            <a:prstGeom prst="rect">
              <a:avLst/>
            </a:prstGeom>
            <a:noFill/>
          </p:spPr>
          <p:txBody>
            <a:bodyPr wrap="square" rtlCol="0">
              <a:spAutoFit/>
            </a:bodyPr>
            <a:lstStyle/>
            <a:p>
              <a:pPr algn="ctr"/>
              <a:r>
                <a:rPr lang="en-US" sz="2000" b="1" dirty="0">
                  <a:cs typeface="Arial" panose="020B0604020202020204" pitchFamily="34" charset="0"/>
                </a:rPr>
                <a:t>A  A</a:t>
              </a: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homozygous</a:t>
              </a:r>
            </a:p>
            <a:p>
              <a:pPr algn="ctr"/>
              <a:r>
                <a:rPr lang="en-US" sz="1600" dirty="0">
                  <a:cs typeface="Arial" panose="020B0604020202020204" pitchFamily="34" charset="0"/>
                </a:rPr>
                <a:t>heterozygous</a:t>
              </a:r>
              <a:endParaRPr lang="en-AU" sz="2000" dirty="0">
                <a:cs typeface="Arial" panose="020B0604020202020204" pitchFamily="34" charset="0"/>
              </a:endParaRPr>
            </a:p>
          </p:txBody>
        </p:sp>
        <p:grpSp>
          <p:nvGrpSpPr>
            <p:cNvPr id="19" name="Group 18">
              <a:extLst>
                <a:ext uri="{FF2B5EF4-FFF2-40B4-BE49-F238E27FC236}">
                  <a16:creationId xmlns:a16="http://schemas.microsoft.com/office/drawing/2014/main" id="{BEC05B95-694A-B28C-C01F-C0A0B800FE7B}"/>
                </a:ext>
              </a:extLst>
            </p:cNvPr>
            <p:cNvGrpSpPr/>
            <p:nvPr/>
          </p:nvGrpSpPr>
          <p:grpSpPr>
            <a:xfrm>
              <a:off x="3620986" y="10155898"/>
              <a:ext cx="443249" cy="470872"/>
              <a:chOff x="6557415" y="3083143"/>
              <a:chExt cx="443249" cy="470498"/>
            </a:xfrm>
          </p:grpSpPr>
          <p:sp>
            <p:nvSpPr>
              <p:cNvPr id="20" name="Circle: Hollow 19">
                <a:extLst>
                  <a:ext uri="{FF2B5EF4-FFF2-40B4-BE49-F238E27FC236}">
                    <a16:creationId xmlns:a16="http://schemas.microsoft.com/office/drawing/2014/main" id="{19119450-3C12-C236-1229-95ECC6301F4B}"/>
                  </a:ext>
                </a:extLst>
              </p:cNvPr>
              <p:cNvSpPr/>
              <p:nvPr/>
            </p:nvSpPr>
            <p:spPr>
              <a:xfrm>
                <a:off x="6557415" y="3211641"/>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21" name="Straight Arrow Connector 20">
                <a:extLst>
                  <a:ext uri="{FF2B5EF4-FFF2-40B4-BE49-F238E27FC236}">
                    <a16:creationId xmlns:a16="http://schemas.microsoft.com/office/drawing/2014/main" id="{0650B85C-1A59-E0A7-C214-7BF28406269A}"/>
                  </a:ext>
                </a:extLst>
              </p:cNvPr>
              <p:cNvCxnSpPr>
                <a:cxnSpLocks/>
              </p:cNvCxnSpPr>
              <p:nvPr/>
            </p:nvCxnSpPr>
            <p:spPr>
              <a:xfrm flipV="1">
                <a:off x="6820664" y="3083143"/>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90" name="Oval 89">
            <a:extLst>
              <a:ext uri="{FF2B5EF4-FFF2-40B4-BE49-F238E27FC236}">
                <a16:creationId xmlns:a16="http://schemas.microsoft.com/office/drawing/2014/main" id="{54661DF8-5D04-14CD-6662-C71C55C60CF3}"/>
              </a:ext>
            </a:extLst>
          </p:cNvPr>
          <p:cNvSpPr/>
          <p:nvPr/>
        </p:nvSpPr>
        <p:spPr>
          <a:xfrm rot="16200000">
            <a:off x="5201033" y="5914403"/>
            <a:ext cx="121557" cy="1187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92" name="Group 91">
            <a:extLst>
              <a:ext uri="{FF2B5EF4-FFF2-40B4-BE49-F238E27FC236}">
                <a16:creationId xmlns:a16="http://schemas.microsoft.com/office/drawing/2014/main" id="{509EB60A-2E34-5EEE-BF36-F109E013A222}"/>
              </a:ext>
            </a:extLst>
          </p:cNvPr>
          <p:cNvGrpSpPr/>
          <p:nvPr/>
        </p:nvGrpSpPr>
        <p:grpSpPr>
          <a:xfrm rot="16200000">
            <a:off x="4841523" y="5402256"/>
            <a:ext cx="864734" cy="160095"/>
            <a:chOff x="6865912" y="11456723"/>
            <a:chExt cx="864734" cy="160095"/>
          </a:xfrm>
          <a:solidFill>
            <a:schemeClr val="accent2"/>
          </a:solidFill>
        </p:grpSpPr>
        <p:sp>
          <p:nvSpPr>
            <p:cNvPr id="133" name="Oval 132">
              <a:extLst>
                <a:ext uri="{FF2B5EF4-FFF2-40B4-BE49-F238E27FC236}">
                  <a16:creationId xmlns:a16="http://schemas.microsoft.com/office/drawing/2014/main" id="{C3571C4A-0E47-B752-2F8C-22F5301663F4}"/>
                </a:ext>
              </a:extLst>
            </p:cNvPr>
            <p:cNvSpPr/>
            <p:nvPr/>
          </p:nvSpPr>
          <p:spPr>
            <a:xfrm>
              <a:off x="7080436" y="11469651"/>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4" name="Oval 133">
              <a:extLst>
                <a:ext uri="{FF2B5EF4-FFF2-40B4-BE49-F238E27FC236}">
                  <a16:creationId xmlns:a16="http://schemas.microsoft.com/office/drawing/2014/main" id="{73A6A690-B169-3E0C-A67C-D1B53ABFFACD}"/>
                </a:ext>
              </a:extLst>
            </p:cNvPr>
            <p:cNvSpPr/>
            <p:nvPr/>
          </p:nvSpPr>
          <p:spPr>
            <a:xfrm>
              <a:off x="7486401" y="11456723"/>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5" name="Oval 134">
              <a:extLst>
                <a:ext uri="{FF2B5EF4-FFF2-40B4-BE49-F238E27FC236}">
                  <a16:creationId xmlns:a16="http://schemas.microsoft.com/office/drawing/2014/main" id="{66A68E21-9B34-5D70-801F-B5028086268C}"/>
                </a:ext>
              </a:extLst>
            </p:cNvPr>
            <p:cNvSpPr/>
            <p:nvPr/>
          </p:nvSpPr>
          <p:spPr>
            <a:xfrm>
              <a:off x="7169981" y="11478119"/>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6" name="Oval 135">
              <a:extLst>
                <a:ext uri="{FF2B5EF4-FFF2-40B4-BE49-F238E27FC236}">
                  <a16:creationId xmlns:a16="http://schemas.microsoft.com/office/drawing/2014/main" id="{D2C3FF17-C7FD-4064-EDF4-1FF63AFAEFFF}"/>
                </a:ext>
              </a:extLst>
            </p:cNvPr>
            <p:cNvSpPr/>
            <p:nvPr/>
          </p:nvSpPr>
          <p:spPr>
            <a:xfrm>
              <a:off x="7460629" y="11498056"/>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7" name="Oval 136">
              <a:extLst>
                <a:ext uri="{FF2B5EF4-FFF2-40B4-BE49-F238E27FC236}">
                  <a16:creationId xmlns:a16="http://schemas.microsoft.com/office/drawing/2014/main" id="{214F6BAE-E1A5-8B0E-F6A2-5E0B83FF0C70}"/>
                </a:ext>
              </a:extLst>
            </p:cNvPr>
            <p:cNvSpPr/>
            <p:nvPr/>
          </p:nvSpPr>
          <p:spPr>
            <a:xfrm>
              <a:off x="7609089" y="114791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8" name="Oval 137">
              <a:extLst>
                <a:ext uri="{FF2B5EF4-FFF2-40B4-BE49-F238E27FC236}">
                  <a16:creationId xmlns:a16="http://schemas.microsoft.com/office/drawing/2014/main" id="{15106828-D9CA-F23F-F579-76C63A1FE9B9}"/>
                </a:ext>
              </a:extLst>
            </p:cNvPr>
            <p:cNvSpPr/>
            <p:nvPr/>
          </p:nvSpPr>
          <p:spPr>
            <a:xfrm>
              <a:off x="7330276" y="114875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9" name="Oval 138">
              <a:extLst>
                <a:ext uri="{FF2B5EF4-FFF2-40B4-BE49-F238E27FC236}">
                  <a16:creationId xmlns:a16="http://schemas.microsoft.com/office/drawing/2014/main" id="{1B9B14B8-DEAE-37B4-C352-4547FE228DD7}"/>
                </a:ext>
              </a:extLst>
            </p:cNvPr>
            <p:cNvSpPr/>
            <p:nvPr/>
          </p:nvSpPr>
          <p:spPr>
            <a:xfrm>
              <a:off x="6960741" y="11491795"/>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40" name="Oval 139">
              <a:extLst>
                <a:ext uri="{FF2B5EF4-FFF2-40B4-BE49-F238E27FC236}">
                  <a16:creationId xmlns:a16="http://schemas.microsoft.com/office/drawing/2014/main" id="{BC56F6F1-CA60-ACC7-4163-8D7703942A8D}"/>
                </a:ext>
              </a:extLst>
            </p:cNvPr>
            <p:cNvSpPr/>
            <p:nvPr/>
          </p:nvSpPr>
          <p:spPr>
            <a:xfrm>
              <a:off x="6865912" y="11474348"/>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94" name="Group 93">
            <a:extLst>
              <a:ext uri="{FF2B5EF4-FFF2-40B4-BE49-F238E27FC236}">
                <a16:creationId xmlns:a16="http://schemas.microsoft.com/office/drawing/2014/main" id="{98A5D5B4-F6A0-644F-2384-2DA20EE3FDA2}"/>
              </a:ext>
            </a:extLst>
          </p:cNvPr>
          <p:cNvGrpSpPr/>
          <p:nvPr/>
        </p:nvGrpSpPr>
        <p:grpSpPr>
          <a:xfrm>
            <a:off x="4518327" y="3960834"/>
            <a:ext cx="2908863" cy="2724343"/>
            <a:chOff x="5211035" y="6624914"/>
            <a:chExt cx="2908863" cy="2724343"/>
          </a:xfrm>
        </p:grpSpPr>
        <p:sp>
          <p:nvSpPr>
            <p:cNvPr id="119" name="TextBox 118">
              <a:extLst>
                <a:ext uri="{FF2B5EF4-FFF2-40B4-BE49-F238E27FC236}">
                  <a16:creationId xmlns:a16="http://schemas.microsoft.com/office/drawing/2014/main" id="{50994F76-D2DF-E6BF-9E63-B3A81FEED1F0}"/>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120" name="Straight Connector 119">
              <a:extLst>
                <a:ext uri="{FF2B5EF4-FFF2-40B4-BE49-F238E27FC236}">
                  <a16:creationId xmlns:a16="http://schemas.microsoft.com/office/drawing/2014/main" id="{B40EB030-FDA5-2536-1E8B-67FBF25563B3}"/>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49FD900-F8A5-DF97-AFD1-481CC17E293D}"/>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B7F15052-D47C-9B59-5F6D-E87CCA501526}"/>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123" name="TextBox 122">
              <a:extLst>
                <a:ext uri="{FF2B5EF4-FFF2-40B4-BE49-F238E27FC236}">
                  <a16:creationId xmlns:a16="http://schemas.microsoft.com/office/drawing/2014/main" id="{66D2A24D-3302-5CF9-39C0-A43B0D0EEAB9}"/>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124" name="TextBox 123">
              <a:extLst>
                <a:ext uri="{FF2B5EF4-FFF2-40B4-BE49-F238E27FC236}">
                  <a16:creationId xmlns:a16="http://schemas.microsoft.com/office/drawing/2014/main" id="{4DA661DA-CECC-2336-38AF-0571B62F3213}"/>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91" name="Group 90">
            <a:extLst>
              <a:ext uri="{FF2B5EF4-FFF2-40B4-BE49-F238E27FC236}">
                <a16:creationId xmlns:a16="http://schemas.microsoft.com/office/drawing/2014/main" id="{7C220E1C-F4F6-E39E-D699-F59E9E540A17}"/>
              </a:ext>
            </a:extLst>
          </p:cNvPr>
          <p:cNvGrpSpPr/>
          <p:nvPr/>
        </p:nvGrpSpPr>
        <p:grpSpPr>
          <a:xfrm>
            <a:off x="8492263" y="4597382"/>
            <a:ext cx="1547250" cy="1882918"/>
            <a:chOff x="1417969" y="10167196"/>
            <a:chExt cx="1547250" cy="1882918"/>
          </a:xfrm>
        </p:grpSpPr>
        <p:grpSp>
          <p:nvGrpSpPr>
            <p:cNvPr id="93" name="Group 92">
              <a:extLst>
                <a:ext uri="{FF2B5EF4-FFF2-40B4-BE49-F238E27FC236}">
                  <a16:creationId xmlns:a16="http://schemas.microsoft.com/office/drawing/2014/main" id="{B5906300-C91A-847F-E838-392465964ACD}"/>
                </a:ext>
              </a:extLst>
            </p:cNvPr>
            <p:cNvGrpSpPr/>
            <p:nvPr/>
          </p:nvGrpSpPr>
          <p:grpSpPr>
            <a:xfrm>
              <a:off x="1921187" y="10167196"/>
              <a:ext cx="536542" cy="773531"/>
              <a:chOff x="4050277" y="3070767"/>
              <a:chExt cx="536542" cy="772917"/>
            </a:xfrm>
          </p:grpSpPr>
          <p:sp>
            <p:nvSpPr>
              <p:cNvPr id="96" name="Circle: Hollow 95">
                <a:extLst>
                  <a:ext uri="{FF2B5EF4-FFF2-40B4-BE49-F238E27FC236}">
                    <a16:creationId xmlns:a16="http://schemas.microsoft.com/office/drawing/2014/main" id="{C683EAF9-C2BC-447A-A92B-1CEBF6669B59}"/>
                  </a:ext>
                </a:extLst>
              </p:cNvPr>
              <p:cNvSpPr/>
              <p:nvPr/>
            </p:nvSpPr>
            <p:spPr>
              <a:xfrm>
                <a:off x="4146999" y="307076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97" name="TextBox 96">
                <a:extLst>
                  <a:ext uri="{FF2B5EF4-FFF2-40B4-BE49-F238E27FC236}">
                    <a16:creationId xmlns:a16="http://schemas.microsoft.com/office/drawing/2014/main" id="{B0E5135C-5740-E046-76B0-97126E4F9A92}"/>
                  </a:ext>
                </a:extLst>
              </p:cNvPr>
              <p:cNvSpPr txBox="1"/>
              <p:nvPr/>
            </p:nvSpPr>
            <p:spPr>
              <a:xfrm>
                <a:off x="4050277" y="3135798"/>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95" name="TextBox 94">
              <a:extLst>
                <a:ext uri="{FF2B5EF4-FFF2-40B4-BE49-F238E27FC236}">
                  <a16:creationId xmlns:a16="http://schemas.microsoft.com/office/drawing/2014/main" id="{084D3C8C-154C-1478-2CDB-080C75D9364D}"/>
                </a:ext>
              </a:extLst>
            </p:cNvPr>
            <p:cNvSpPr txBox="1"/>
            <p:nvPr/>
          </p:nvSpPr>
          <p:spPr>
            <a:xfrm>
              <a:off x="1417969" y="10849785"/>
              <a:ext cx="1547250" cy="1200329"/>
            </a:xfrm>
            <a:prstGeom prst="rect">
              <a:avLst/>
            </a:prstGeom>
            <a:noFill/>
          </p:spPr>
          <p:txBody>
            <a:bodyPr wrap="square" rtlCol="0">
              <a:spAutoFit/>
            </a:bodyPr>
            <a:lstStyle/>
            <a:p>
              <a:pPr algn="ctr"/>
              <a:r>
                <a:rPr lang="en-US" sz="2000" b="1" dirty="0">
                  <a:cs typeface="Arial" panose="020B0604020202020204" pitchFamily="34" charset="0"/>
                </a:rPr>
                <a:t>A  –</a:t>
              </a:r>
            </a:p>
            <a:p>
              <a:pPr algn="ctr"/>
              <a:r>
                <a:rPr lang="en-US" sz="2000" b="1" dirty="0">
                  <a:cs typeface="Arial" panose="020B0604020202020204" pitchFamily="34" charset="0"/>
                </a:rPr>
                <a:t>a  –</a:t>
              </a:r>
            </a:p>
            <a:p>
              <a:pPr algn="ctr"/>
              <a:endParaRPr lang="en-US" sz="1600" b="1" dirty="0">
                <a:cs typeface="Arial" panose="020B0604020202020204" pitchFamily="34" charset="0"/>
              </a:endParaRPr>
            </a:p>
            <a:p>
              <a:pPr algn="ctr"/>
              <a:r>
                <a:rPr lang="en-US" sz="1600" dirty="0">
                  <a:cs typeface="Arial" panose="020B0604020202020204" pitchFamily="34" charset="0"/>
                </a:rPr>
                <a:t>homozygous</a:t>
              </a:r>
            </a:p>
          </p:txBody>
        </p:sp>
      </p:grpSp>
    </p:spTree>
    <p:extLst>
      <p:ext uri="{BB962C8B-B14F-4D97-AF65-F5344CB8AC3E}">
        <p14:creationId xmlns:p14="http://schemas.microsoft.com/office/powerpoint/2010/main" val="3591173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9" name="Rectangle: Rounded Corners 28">
            <a:extLst>
              <a:ext uri="{FF2B5EF4-FFF2-40B4-BE49-F238E27FC236}">
                <a16:creationId xmlns:a16="http://schemas.microsoft.com/office/drawing/2014/main" id="{096E3511-65D7-D7E0-BFAB-09936D072F0E}"/>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9EAC001F-D0EF-F973-66B5-BF2ADA36B954}"/>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 name="Rectangle: Rounded Corners 1">
            <a:extLst>
              <a:ext uri="{FF2B5EF4-FFF2-40B4-BE49-F238E27FC236}">
                <a16:creationId xmlns:a16="http://schemas.microsoft.com/office/drawing/2014/main" id="{7A159375-EE93-A15A-6126-16029A448D4A}"/>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4" name="Rectangle: Rounded Corners 23">
            <a:extLst>
              <a:ext uri="{FF2B5EF4-FFF2-40B4-BE49-F238E27FC236}">
                <a16:creationId xmlns:a16="http://schemas.microsoft.com/office/drawing/2014/main" id="{0DDE1E2A-E279-539C-B4A6-27416D6014F2}"/>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5" name="Group 24">
            <a:extLst>
              <a:ext uri="{FF2B5EF4-FFF2-40B4-BE49-F238E27FC236}">
                <a16:creationId xmlns:a16="http://schemas.microsoft.com/office/drawing/2014/main" id="{FFBD6427-1A4A-E116-250A-C6BF5C6D1AB1}"/>
              </a:ext>
            </a:extLst>
          </p:cNvPr>
          <p:cNvGrpSpPr/>
          <p:nvPr/>
        </p:nvGrpSpPr>
        <p:grpSpPr>
          <a:xfrm>
            <a:off x="8560503" y="240417"/>
            <a:ext cx="1328427" cy="1876736"/>
            <a:chOff x="1201552" y="4057586"/>
            <a:chExt cx="1328427" cy="1875242"/>
          </a:xfrm>
        </p:grpSpPr>
        <p:grpSp>
          <p:nvGrpSpPr>
            <p:cNvPr id="26" name="Group 25">
              <a:extLst>
                <a:ext uri="{FF2B5EF4-FFF2-40B4-BE49-F238E27FC236}">
                  <a16:creationId xmlns:a16="http://schemas.microsoft.com/office/drawing/2014/main" id="{5DCD9DA7-FB14-728C-7A88-DC06E43337F1}"/>
                </a:ext>
              </a:extLst>
            </p:cNvPr>
            <p:cNvGrpSpPr/>
            <p:nvPr/>
          </p:nvGrpSpPr>
          <p:grpSpPr>
            <a:xfrm>
              <a:off x="1607644" y="4057586"/>
              <a:ext cx="536542" cy="772946"/>
              <a:chOff x="4050277" y="3042797"/>
              <a:chExt cx="536542" cy="772946"/>
            </a:xfrm>
          </p:grpSpPr>
          <p:sp>
            <p:nvSpPr>
              <p:cNvPr id="36" name="Circle: Hollow 35">
                <a:extLst>
                  <a:ext uri="{FF2B5EF4-FFF2-40B4-BE49-F238E27FC236}">
                    <a16:creationId xmlns:a16="http://schemas.microsoft.com/office/drawing/2014/main" id="{6139CF9E-3408-5A11-AD96-6220F15574FA}"/>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7" name="TextBox 36">
                <a:extLst>
                  <a:ext uri="{FF2B5EF4-FFF2-40B4-BE49-F238E27FC236}">
                    <a16:creationId xmlns:a16="http://schemas.microsoft.com/office/drawing/2014/main" id="{F7ACC34D-1CD0-D3A2-12D5-832D9C1C05ED}"/>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35" name="TextBox 34">
              <a:extLst>
                <a:ext uri="{FF2B5EF4-FFF2-40B4-BE49-F238E27FC236}">
                  <a16:creationId xmlns:a16="http://schemas.microsoft.com/office/drawing/2014/main" id="{87A58F71-DDF4-6FAC-4591-983DB62E0A8D}"/>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38" name="Group 37">
            <a:extLst>
              <a:ext uri="{FF2B5EF4-FFF2-40B4-BE49-F238E27FC236}">
                <a16:creationId xmlns:a16="http://schemas.microsoft.com/office/drawing/2014/main" id="{733AADCD-C4D7-8410-8A4B-2D925D89DCAF}"/>
              </a:ext>
            </a:extLst>
          </p:cNvPr>
          <p:cNvGrpSpPr/>
          <p:nvPr/>
        </p:nvGrpSpPr>
        <p:grpSpPr>
          <a:xfrm>
            <a:off x="10333680" y="299310"/>
            <a:ext cx="1001269" cy="1816915"/>
            <a:chOff x="3017064" y="4116432"/>
            <a:chExt cx="1001269" cy="1815469"/>
          </a:xfrm>
        </p:grpSpPr>
        <p:grpSp>
          <p:nvGrpSpPr>
            <p:cNvPr id="39" name="Group 38">
              <a:extLst>
                <a:ext uri="{FF2B5EF4-FFF2-40B4-BE49-F238E27FC236}">
                  <a16:creationId xmlns:a16="http://schemas.microsoft.com/office/drawing/2014/main" id="{4C44E872-A2D8-AD9C-E9B3-611EAD744CEA}"/>
                </a:ext>
              </a:extLst>
            </p:cNvPr>
            <p:cNvGrpSpPr/>
            <p:nvPr/>
          </p:nvGrpSpPr>
          <p:grpSpPr>
            <a:xfrm>
              <a:off x="3349868" y="4116432"/>
              <a:ext cx="443249" cy="470520"/>
              <a:chOff x="6557415" y="3129736"/>
              <a:chExt cx="443249" cy="470520"/>
            </a:xfrm>
          </p:grpSpPr>
          <p:sp>
            <p:nvSpPr>
              <p:cNvPr id="41" name="Circle: Hollow 40">
                <a:extLst>
                  <a:ext uri="{FF2B5EF4-FFF2-40B4-BE49-F238E27FC236}">
                    <a16:creationId xmlns:a16="http://schemas.microsoft.com/office/drawing/2014/main" id="{7B27F418-3124-0F15-8193-1E5A4C300CE6}"/>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42" name="Straight Arrow Connector 41">
                <a:extLst>
                  <a:ext uri="{FF2B5EF4-FFF2-40B4-BE49-F238E27FC236}">
                    <a16:creationId xmlns:a16="http://schemas.microsoft.com/office/drawing/2014/main" id="{9809F654-94E5-102A-C67D-ADACF4F7902F}"/>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4946C599-7704-EDF6-EE5C-970756E1E51F}"/>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grpSp>
        <p:nvGrpSpPr>
          <p:cNvPr id="43" name="Group 42">
            <a:extLst>
              <a:ext uri="{FF2B5EF4-FFF2-40B4-BE49-F238E27FC236}">
                <a16:creationId xmlns:a16="http://schemas.microsoft.com/office/drawing/2014/main" id="{2F54E84A-2C14-006B-DBE5-412D31D3DA83}"/>
              </a:ext>
            </a:extLst>
          </p:cNvPr>
          <p:cNvGrpSpPr/>
          <p:nvPr/>
        </p:nvGrpSpPr>
        <p:grpSpPr>
          <a:xfrm>
            <a:off x="501144" y="4101128"/>
            <a:ext cx="2655212" cy="2600595"/>
            <a:chOff x="483017" y="3895834"/>
            <a:chExt cx="2655212" cy="2600595"/>
          </a:xfrm>
        </p:grpSpPr>
        <p:grpSp>
          <p:nvGrpSpPr>
            <p:cNvPr id="44" name="Group 43">
              <a:extLst>
                <a:ext uri="{FF2B5EF4-FFF2-40B4-BE49-F238E27FC236}">
                  <a16:creationId xmlns:a16="http://schemas.microsoft.com/office/drawing/2014/main" id="{83F1967D-E561-DD6F-266B-B661A7D66607}"/>
                </a:ext>
              </a:extLst>
            </p:cNvPr>
            <p:cNvGrpSpPr/>
            <p:nvPr/>
          </p:nvGrpSpPr>
          <p:grpSpPr>
            <a:xfrm>
              <a:off x="483017" y="3895834"/>
              <a:ext cx="2655212" cy="2600595"/>
              <a:chOff x="5147538" y="4100204"/>
              <a:chExt cx="2655212" cy="2598533"/>
            </a:xfrm>
          </p:grpSpPr>
          <p:sp>
            <p:nvSpPr>
              <p:cNvPr id="69" name="TextBox 68">
                <a:extLst>
                  <a:ext uri="{FF2B5EF4-FFF2-40B4-BE49-F238E27FC236}">
                    <a16:creationId xmlns:a16="http://schemas.microsoft.com/office/drawing/2014/main" id="{C26CC498-59E0-E102-91DC-BB5C0B8D820A}"/>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70" name="Straight Connector 69">
                <a:extLst>
                  <a:ext uri="{FF2B5EF4-FFF2-40B4-BE49-F238E27FC236}">
                    <a16:creationId xmlns:a16="http://schemas.microsoft.com/office/drawing/2014/main" id="{17AE9576-43CB-9949-4315-E2BD55AA24C4}"/>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3858F6C-7BAE-C0FE-3B6E-B8E5416BEA98}"/>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4BE94278-3333-37A6-6EDA-95F4C2CB600E}"/>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51C97BF2-F56B-F316-221E-F731C382B84E}"/>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74" name="TextBox 73">
                <a:extLst>
                  <a:ext uri="{FF2B5EF4-FFF2-40B4-BE49-F238E27FC236}">
                    <a16:creationId xmlns:a16="http://schemas.microsoft.com/office/drawing/2014/main" id="{6286E75A-3B9F-62D5-D77C-A177A616D28B}"/>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75" name="Oval 74">
                <a:extLst>
                  <a:ext uri="{FF2B5EF4-FFF2-40B4-BE49-F238E27FC236}">
                    <a16:creationId xmlns:a16="http://schemas.microsoft.com/office/drawing/2014/main" id="{6916A6B1-8659-D47E-CF00-13129A9E30BC}"/>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6" name="Oval 75">
                <a:extLst>
                  <a:ext uri="{FF2B5EF4-FFF2-40B4-BE49-F238E27FC236}">
                    <a16:creationId xmlns:a16="http://schemas.microsoft.com/office/drawing/2014/main" id="{06810BE0-1574-BD50-AD26-2A760DB5114A}"/>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7" name="Oval 76">
                <a:extLst>
                  <a:ext uri="{FF2B5EF4-FFF2-40B4-BE49-F238E27FC236}">
                    <a16:creationId xmlns:a16="http://schemas.microsoft.com/office/drawing/2014/main" id="{33A0E530-0270-6D3B-F3FA-D54EACCDC5E6}"/>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8" name="Oval 77">
                <a:extLst>
                  <a:ext uri="{FF2B5EF4-FFF2-40B4-BE49-F238E27FC236}">
                    <a16:creationId xmlns:a16="http://schemas.microsoft.com/office/drawing/2014/main" id="{16329BD4-FBB1-289B-41A5-6E8E9FB59890}"/>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9" name="Oval 78">
                <a:extLst>
                  <a:ext uri="{FF2B5EF4-FFF2-40B4-BE49-F238E27FC236}">
                    <a16:creationId xmlns:a16="http://schemas.microsoft.com/office/drawing/2014/main" id="{306C9511-9E6F-5314-B3BF-A851F9D220F5}"/>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0" name="Oval 79">
                <a:extLst>
                  <a:ext uri="{FF2B5EF4-FFF2-40B4-BE49-F238E27FC236}">
                    <a16:creationId xmlns:a16="http://schemas.microsoft.com/office/drawing/2014/main" id="{D6501C8E-E8A9-C58A-706A-C82E0572B363}"/>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45" name="Group 44">
              <a:extLst>
                <a:ext uri="{FF2B5EF4-FFF2-40B4-BE49-F238E27FC236}">
                  <a16:creationId xmlns:a16="http://schemas.microsoft.com/office/drawing/2014/main" id="{AB0D055E-7AD1-DA8D-884D-698E211DF818}"/>
                </a:ext>
              </a:extLst>
            </p:cNvPr>
            <p:cNvGrpSpPr/>
            <p:nvPr/>
          </p:nvGrpSpPr>
          <p:grpSpPr>
            <a:xfrm>
              <a:off x="1163568" y="3985390"/>
              <a:ext cx="1814747" cy="1814575"/>
              <a:chOff x="1163568" y="3985390"/>
              <a:chExt cx="1814747" cy="1814575"/>
            </a:xfrm>
          </p:grpSpPr>
          <p:grpSp>
            <p:nvGrpSpPr>
              <p:cNvPr id="46" name="Group 45">
                <a:extLst>
                  <a:ext uri="{FF2B5EF4-FFF2-40B4-BE49-F238E27FC236}">
                    <a16:creationId xmlns:a16="http://schemas.microsoft.com/office/drawing/2014/main" id="{418DCB9F-9188-9948-0BA1-73DD00497E10}"/>
                  </a:ext>
                </a:extLst>
              </p:cNvPr>
              <p:cNvGrpSpPr/>
              <p:nvPr/>
            </p:nvGrpSpPr>
            <p:grpSpPr>
              <a:xfrm>
                <a:off x="1163568" y="4271527"/>
                <a:ext cx="1662347" cy="1528438"/>
                <a:chOff x="6379819" y="2766508"/>
                <a:chExt cx="1662347" cy="1528438"/>
              </a:xfrm>
            </p:grpSpPr>
            <p:sp>
              <p:nvSpPr>
                <p:cNvPr id="49" name="Oval 48">
                  <a:extLst>
                    <a:ext uri="{FF2B5EF4-FFF2-40B4-BE49-F238E27FC236}">
                      <a16:creationId xmlns:a16="http://schemas.microsoft.com/office/drawing/2014/main" id="{B4BEB1B1-7E88-CAE6-6FCD-ABB80E387D8B}"/>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EEC962CB-4400-B05F-6528-148CC7453C35}"/>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457A028A-01CC-B1EE-1C20-5E0CF05B5A2D}"/>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309587BF-EA44-6311-D00C-A96D0997A3FC}"/>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62257802-9BA4-4DA9-4D11-F70B90533214}"/>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F0964731-4EA8-052E-30C4-28292043AB1F}"/>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825D3193-F3C9-834B-E167-896760888D81}"/>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08E12B69-E0AD-D051-676C-AFDE95DFE6AE}"/>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7CF773FE-D71C-5B6E-C1F6-DCF9671ECACF}"/>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F51921A2-CFB8-D839-8296-00E0F04784D1}"/>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6B6058D7-76F9-9E5E-C853-E73D238A452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C66EC5F1-EC41-FA23-115C-81720C3FD512}"/>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C1F96122-91DB-602E-64B5-6FF7A27C2CE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68BB2682-71FC-5A42-D3EE-CA33BC3BE0A9}"/>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92D86F46-DC0E-85F7-6302-41C62F0E7354}"/>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335D1C00-8B8C-3E41-BE70-47230BC0A80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Oval 64">
                  <a:extLst>
                    <a:ext uri="{FF2B5EF4-FFF2-40B4-BE49-F238E27FC236}">
                      <a16:creationId xmlns:a16="http://schemas.microsoft.com/office/drawing/2014/main" id="{09ABA8E4-D90D-7247-7F54-4BD59F896E11}"/>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5D9E45E6-1F01-29D3-006D-5AA595FF1788}"/>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65096545-AB53-E3E0-4CA3-9E0CD7DF2292}"/>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017266CE-6DC7-88AE-F71F-9E1AC87E3E51}"/>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7" name="Oval 46">
                <a:extLst>
                  <a:ext uri="{FF2B5EF4-FFF2-40B4-BE49-F238E27FC236}">
                    <a16:creationId xmlns:a16="http://schemas.microsoft.com/office/drawing/2014/main" id="{8C503E77-A12F-0A7B-7091-8C916F764CF4}"/>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125B7D42-850C-1331-B9A6-534B338F495D}"/>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85" name="Rectangle 84">
            <a:extLst>
              <a:ext uri="{FF2B5EF4-FFF2-40B4-BE49-F238E27FC236}">
                <a16:creationId xmlns:a16="http://schemas.microsoft.com/office/drawing/2014/main" id="{459B104B-2167-B834-9DD9-595BE7CED780}"/>
              </a:ext>
            </a:extLst>
          </p:cNvPr>
          <p:cNvSpPr/>
          <p:nvPr/>
        </p:nvSpPr>
        <p:spPr>
          <a:xfrm>
            <a:off x="3144673" y="252686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6" name="Rectangle 85">
            <a:extLst>
              <a:ext uri="{FF2B5EF4-FFF2-40B4-BE49-F238E27FC236}">
                <a16:creationId xmlns:a16="http://schemas.microsoft.com/office/drawing/2014/main" id="{13398571-D0E1-C7C0-659D-B13D9B50B750}"/>
              </a:ext>
            </a:extLst>
          </p:cNvPr>
          <p:cNvSpPr/>
          <p:nvPr/>
        </p:nvSpPr>
        <p:spPr>
          <a:xfrm>
            <a:off x="5636403" y="253321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7" name="Rectangle 86">
            <a:extLst>
              <a:ext uri="{FF2B5EF4-FFF2-40B4-BE49-F238E27FC236}">
                <a16:creationId xmlns:a16="http://schemas.microsoft.com/office/drawing/2014/main" id="{3557077E-34BF-ACD9-7B55-F7ED3493F52C}"/>
              </a:ext>
            </a:extLst>
          </p:cNvPr>
          <p:cNvSpPr/>
          <p:nvPr/>
        </p:nvSpPr>
        <p:spPr>
          <a:xfrm>
            <a:off x="6397497" y="2533213"/>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8" name="Rectangle: Rounded Corners 87">
            <a:extLst>
              <a:ext uri="{FF2B5EF4-FFF2-40B4-BE49-F238E27FC236}">
                <a16:creationId xmlns:a16="http://schemas.microsoft.com/office/drawing/2014/main" id="{BE9C7334-D9D5-E8EB-2C1A-C97F292E00B8}"/>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cxnSp>
        <p:nvCxnSpPr>
          <p:cNvPr id="89" name="Straight Arrow Connector 88">
            <a:extLst>
              <a:ext uri="{FF2B5EF4-FFF2-40B4-BE49-F238E27FC236}">
                <a16:creationId xmlns:a16="http://schemas.microsoft.com/office/drawing/2014/main" id="{9DB7BE07-CA10-8746-4FD9-9C63057DED0D}"/>
              </a:ext>
            </a:extLst>
          </p:cNvPr>
          <p:cNvCxnSpPr>
            <a:cxnSpLocks/>
          </p:cNvCxnSpPr>
          <p:nvPr/>
        </p:nvCxnSpPr>
        <p:spPr>
          <a:xfrm>
            <a:off x="2053932" y="2593726"/>
            <a:ext cx="37029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82B5D14-A4D7-805B-E764-7BCED1D98B90}"/>
              </a:ext>
            </a:extLst>
          </p:cNvPr>
          <p:cNvSpPr/>
          <p:nvPr/>
        </p:nvSpPr>
        <p:spPr>
          <a:xfrm>
            <a:off x="8259925" y="4502564"/>
            <a:ext cx="3664389" cy="2223957"/>
          </a:xfrm>
          <a:prstGeom prst="round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7" name="Group 16">
            <a:extLst>
              <a:ext uri="{FF2B5EF4-FFF2-40B4-BE49-F238E27FC236}">
                <a16:creationId xmlns:a16="http://schemas.microsoft.com/office/drawing/2014/main" id="{4138E268-DFF1-2A4F-4606-24D465A12B2E}"/>
              </a:ext>
            </a:extLst>
          </p:cNvPr>
          <p:cNvGrpSpPr/>
          <p:nvPr/>
        </p:nvGrpSpPr>
        <p:grpSpPr>
          <a:xfrm>
            <a:off x="10164903" y="4586084"/>
            <a:ext cx="1505519" cy="2213001"/>
            <a:chOff x="3090609" y="10155898"/>
            <a:chExt cx="1505519" cy="2213001"/>
          </a:xfrm>
        </p:grpSpPr>
        <p:sp>
          <p:nvSpPr>
            <p:cNvPr id="18" name="TextBox 17">
              <a:extLst>
                <a:ext uri="{FF2B5EF4-FFF2-40B4-BE49-F238E27FC236}">
                  <a16:creationId xmlns:a16="http://schemas.microsoft.com/office/drawing/2014/main" id="{2EA26B37-9557-A618-7EBF-D6D87B4AF819}"/>
                </a:ext>
              </a:extLst>
            </p:cNvPr>
            <p:cNvSpPr txBox="1"/>
            <p:nvPr/>
          </p:nvSpPr>
          <p:spPr>
            <a:xfrm>
              <a:off x="3090609" y="10676128"/>
              <a:ext cx="1505519" cy="1692771"/>
            </a:xfrm>
            <a:prstGeom prst="rect">
              <a:avLst/>
            </a:prstGeom>
            <a:noFill/>
          </p:spPr>
          <p:txBody>
            <a:bodyPr wrap="square" rtlCol="0">
              <a:spAutoFit/>
            </a:bodyPr>
            <a:lstStyle/>
            <a:p>
              <a:pPr algn="ctr"/>
              <a:r>
                <a:rPr lang="en-US" sz="2000" b="1" dirty="0">
                  <a:cs typeface="Arial" panose="020B0604020202020204" pitchFamily="34" charset="0"/>
                </a:rPr>
                <a:t>A  A</a:t>
              </a: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homozygous</a:t>
              </a:r>
            </a:p>
            <a:p>
              <a:pPr algn="ctr"/>
              <a:r>
                <a:rPr lang="en-US" sz="1600" dirty="0">
                  <a:cs typeface="Arial" panose="020B0604020202020204" pitchFamily="34" charset="0"/>
                </a:rPr>
                <a:t>heterozygous</a:t>
              </a:r>
              <a:endParaRPr lang="en-AU" sz="2000" dirty="0">
                <a:cs typeface="Arial" panose="020B0604020202020204" pitchFamily="34" charset="0"/>
              </a:endParaRPr>
            </a:p>
          </p:txBody>
        </p:sp>
        <p:grpSp>
          <p:nvGrpSpPr>
            <p:cNvPr id="19" name="Group 18">
              <a:extLst>
                <a:ext uri="{FF2B5EF4-FFF2-40B4-BE49-F238E27FC236}">
                  <a16:creationId xmlns:a16="http://schemas.microsoft.com/office/drawing/2014/main" id="{BEC05B95-694A-B28C-C01F-C0A0B800FE7B}"/>
                </a:ext>
              </a:extLst>
            </p:cNvPr>
            <p:cNvGrpSpPr/>
            <p:nvPr/>
          </p:nvGrpSpPr>
          <p:grpSpPr>
            <a:xfrm>
              <a:off x="3620986" y="10155898"/>
              <a:ext cx="443249" cy="470872"/>
              <a:chOff x="6557415" y="3083143"/>
              <a:chExt cx="443249" cy="470498"/>
            </a:xfrm>
          </p:grpSpPr>
          <p:sp>
            <p:nvSpPr>
              <p:cNvPr id="20" name="Circle: Hollow 19">
                <a:extLst>
                  <a:ext uri="{FF2B5EF4-FFF2-40B4-BE49-F238E27FC236}">
                    <a16:creationId xmlns:a16="http://schemas.microsoft.com/office/drawing/2014/main" id="{19119450-3C12-C236-1229-95ECC6301F4B}"/>
                  </a:ext>
                </a:extLst>
              </p:cNvPr>
              <p:cNvSpPr/>
              <p:nvPr/>
            </p:nvSpPr>
            <p:spPr>
              <a:xfrm>
                <a:off x="6557415" y="3211641"/>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21" name="Straight Arrow Connector 20">
                <a:extLst>
                  <a:ext uri="{FF2B5EF4-FFF2-40B4-BE49-F238E27FC236}">
                    <a16:creationId xmlns:a16="http://schemas.microsoft.com/office/drawing/2014/main" id="{0650B85C-1A59-E0A7-C214-7BF28406269A}"/>
                  </a:ext>
                </a:extLst>
              </p:cNvPr>
              <p:cNvCxnSpPr>
                <a:cxnSpLocks/>
              </p:cNvCxnSpPr>
              <p:nvPr/>
            </p:nvCxnSpPr>
            <p:spPr>
              <a:xfrm flipV="1">
                <a:off x="6820664" y="3083143"/>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90" name="Oval 89">
            <a:extLst>
              <a:ext uri="{FF2B5EF4-FFF2-40B4-BE49-F238E27FC236}">
                <a16:creationId xmlns:a16="http://schemas.microsoft.com/office/drawing/2014/main" id="{54661DF8-5D04-14CD-6662-C71C55C60CF3}"/>
              </a:ext>
            </a:extLst>
          </p:cNvPr>
          <p:cNvSpPr/>
          <p:nvPr/>
        </p:nvSpPr>
        <p:spPr>
          <a:xfrm rot="16200000">
            <a:off x="5201033" y="5914403"/>
            <a:ext cx="121557" cy="1187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92" name="Group 91">
            <a:extLst>
              <a:ext uri="{FF2B5EF4-FFF2-40B4-BE49-F238E27FC236}">
                <a16:creationId xmlns:a16="http://schemas.microsoft.com/office/drawing/2014/main" id="{509EB60A-2E34-5EEE-BF36-F109E013A222}"/>
              </a:ext>
            </a:extLst>
          </p:cNvPr>
          <p:cNvGrpSpPr/>
          <p:nvPr/>
        </p:nvGrpSpPr>
        <p:grpSpPr>
          <a:xfrm rot="16200000">
            <a:off x="4841523" y="5402256"/>
            <a:ext cx="864734" cy="160095"/>
            <a:chOff x="6865912" y="11456723"/>
            <a:chExt cx="864734" cy="160095"/>
          </a:xfrm>
          <a:solidFill>
            <a:schemeClr val="accent2"/>
          </a:solidFill>
        </p:grpSpPr>
        <p:sp>
          <p:nvSpPr>
            <p:cNvPr id="133" name="Oval 132">
              <a:extLst>
                <a:ext uri="{FF2B5EF4-FFF2-40B4-BE49-F238E27FC236}">
                  <a16:creationId xmlns:a16="http://schemas.microsoft.com/office/drawing/2014/main" id="{C3571C4A-0E47-B752-2F8C-22F5301663F4}"/>
                </a:ext>
              </a:extLst>
            </p:cNvPr>
            <p:cNvSpPr/>
            <p:nvPr/>
          </p:nvSpPr>
          <p:spPr>
            <a:xfrm>
              <a:off x="7080436" y="11469651"/>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4" name="Oval 133">
              <a:extLst>
                <a:ext uri="{FF2B5EF4-FFF2-40B4-BE49-F238E27FC236}">
                  <a16:creationId xmlns:a16="http://schemas.microsoft.com/office/drawing/2014/main" id="{73A6A690-B169-3E0C-A67C-D1B53ABFFACD}"/>
                </a:ext>
              </a:extLst>
            </p:cNvPr>
            <p:cNvSpPr/>
            <p:nvPr/>
          </p:nvSpPr>
          <p:spPr>
            <a:xfrm>
              <a:off x="7486401" y="11456723"/>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5" name="Oval 134">
              <a:extLst>
                <a:ext uri="{FF2B5EF4-FFF2-40B4-BE49-F238E27FC236}">
                  <a16:creationId xmlns:a16="http://schemas.microsoft.com/office/drawing/2014/main" id="{66A68E21-9B34-5D70-801F-B5028086268C}"/>
                </a:ext>
              </a:extLst>
            </p:cNvPr>
            <p:cNvSpPr/>
            <p:nvPr/>
          </p:nvSpPr>
          <p:spPr>
            <a:xfrm>
              <a:off x="7169981" y="11478119"/>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6" name="Oval 135">
              <a:extLst>
                <a:ext uri="{FF2B5EF4-FFF2-40B4-BE49-F238E27FC236}">
                  <a16:creationId xmlns:a16="http://schemas.microsoft.com/office/drawing/2014/main" id="{D2C3FF17-C7FD-4064-EDF4-1FF63AFAEFFF}"/>
                </a:ext>
              </a:extLst>
            </p:cNvPr>
            <p:cNvSpPr/>
            <p:nvPr/>
          </p:nvSpPr>
          <p:spPr>
            <a:xfrm>
              <a:off x="7460629" y="11498056"/>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7" name="Oval 136">
              <a:extLst>
                <a:ext uri="{FF2B5EF4-FFF2-40B4-BE49-F238E27FC236}">
                  <a16:creationId xmlns:a16="http://schemas.microsoft.com/office/drawing/2014/main" id="{214F6BAE-E1A5-8B0E-F6A2-5E0B83FF0C70}"/>
                </a:ext>
              </a:extLst>
            </p:cNvPr>
            <p:cNvSpPr/>
            <p:nvPr/>
          </p:nvSpPr>
          <p:spPr>
            <a:xfrm>
              <a:off x="7609089" y="114791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8" name="Oval 137">
              <a:extLst>
                <a:ext uri="{FF2B5EF4-FFF2-40B4-BE49-F238E27FC236}">
                  <a16:creationId xmlns:a16="http://schemas.microsoft.com/office/drawing/2014/main" id="{15106828-D9CA-F23F-F579-76C63A1FE9B9}"/>
                </a:ext>
              </a:extLst>
            </p:cNvPr>
            <p:cNvSpPr/>
            <p:nvPr/>
          </p:nvSpPr>
          <p:spPr>
            <a:xfrm>
              <a:off x="7330276" y="114875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9" name="Oval 138">
              <a:extLst>
                <a:ext uri="{FF2B5EF4-FFF2-40B4-BE49-F238E27FC236}">
                  <a16:creationId xmlns:a16="http://schemas.microsoft.com/office/drawing/2014/main" id="{1B9B14B8-DEAE-37B4-C352-4547FE228DD7}"/>
                </a:ext>
              </a:extLst>
            </p:cNvPr>
            <p:cNvSpPr/>
            <p:nvPr/>
          </p:nvSpPr>
          <p:spPr>
            <a:xfrm>
              <a:off x="6960741" y="11491795"/>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40" name="Oval 139">
              <a:extLst>
                <a:ext uri="{FF2B5EF4-FFF2-40B4-BE49-F238E27FC236}">
                  <a16:creationId xmlns:a16="http://schemas.microsoft.com/office/drawing/2014/main" id="{BC56F6F1-CA60-ACC7-4163-8D7703942A8D}"/>
                </a:ext>
              </a:extLst>
            </p:cNvPr>
            <p:cNvSpPr/>
            <p:nvPr/>
          </p:nvSpPr>
          <p:spPr>
            <a:xfrm>
              <a:off x="6865912" y="11474348"/>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94" name="Group 93">
            <a:extLst>
              <a:ext uri="{FF2B5EF4-FFF2-40B4-BE49-F238E27FC236}">
                <a16:creationId xmlns:a16="http://schemas.microsoft.com/office/drawing/2014/main" id="{98A5D5B4-F6A0-644F-2384-2DA20EE3FDA2}"/>
              </a:ext>
            </a:extLst>
          </p:cNvPr>
          <p:cNvGrpSpPr/>
          <p:nvPr/>
        </p:nvGrpSpPr>
        <p:grpSpPr>
          <a:xfrm>
            <a:off x="4518327" y="3960834"/>
            <a:ext cx="2908863" cy="2724343"/>
            <a:chOff x="5211035" y="6624914"/>
            <a:chExt cx="2908863" cy="2724343"/>
          </a:xfrm>
        </p:grpSpPr>
        <p:sp>
          <p:nvSpPr>
            <p:cNvPr id="119" name="TextBox 118">
              <a:extLst>
                <a:ext uri="{FF2B5EF4-FFF2-40B4-BE49-F238E27FC236}">
                  <a16:creationId xmlns:a16="http://schemas.microsoft.com/office/drawing/2014/main" id="{50994F76-D2DF-E6BF-9E63-B3A81FEED1F0}"/>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120" name="Straight Connector 119">
              <a:extLst>
                <a:ext uri="{FF2B5EF4-FFF2-40B4-BE49-F238E27FC236}">
                  <a16:creationId xmlns:a16="http://schemas.microsoft.com/office/drawing/2014/main" id="{B40EB030-FDA5-2536-1E8B-67FBF25563B3}"/>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49FD900-F8A5-DF97-AFD1-481CC17E293D}"/>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B7F15052-D47C-9B59-5F6D-E87CCA501526}"/>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123" name="TextBox 122">
              <a:extLst>
                <a:ext uri="{FF2B5EF4-FFF2-40B4-BE49-F238E27FC236}">
                  <a16:creationId xmlns:a16="http://schemas.microsoft.com/office/drawing/2014/main" id="{66D2A24D-3302-5CF9-39C0-A43B0D0EEAB9}"/>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124" name="TextBox 123">
              <a:extLst>
                <a:ext uri="{FF2B5EF4-FFF2-40B4-BE49-F238E27FC236}">
                  <a16:creationId xmlns:a16="http://schemas.microsoft.com/office/drawing/2014/main" id="{4DA661DA-CECC-2336-38AF-0571B62F3213}"/>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84" name="Group 83">
            <a:extLst>
              <a:ext uri="{FF2B5EF4-FFF2-40B4-BE49-F238E27FC236}">
                <a16:creationId xmlns:a16="http://schemas.microsoft.com/office/drawing/2014/main" id="{8227E5F6-3043-9194-60D2-8D73E6CDABE1}"/>
              </a:ext>
            </a:extLst>
          </p:cNvPr>
          <p:cNvGrpSpPr/>
          <p:nvPr/>
        </p:nvGrpSpPr>
        <p:grpSpPr>
          <a:xfrm>
            <a:off x="5272821" y="4193494"/>
            <a:ext cx="1814747" cy="1796295"/>
            <a:chOff x="1163568" y="4022714"/>
            <a:chExt cx="1814747" cy="1796295"/>
          </a:xfrm>
        </p:grpSpPr>
        <p:grpSp>
          <p:nvGrpSpPr>
            <p:cNvPr id="91" name="Group 90">
              <a:extLst>
                <a:ext uri="{FF2B5EF4-FFF2-40B4-BE49-F238E27FC236}">
                  <a16:creationId xmlns:a16="http://schemas.microsoft.com/office/drawing/2014/main" id="{3E117A3A-ABE5-C7DF-EEAC-FDF548632557}"/>
                </a:ext>
              </a:extLst>
            </p:cNvPr>
            <p:cNvGrpSpPr/>
            <p:nvPr/>
          </p:nvGrpSpPr>
          <p:grpSpPr>
            <a:xfrm>
              <a:off x="1163568" y="4224872"/>
              <a:ext cx="1662347" cy="1594137"/>
              <a:chOff x="6379819" y="2719853"/>
              <a:chExt cx="1662347" cy="1594137"/>
            </a:xfrm>
          </p:grpSpPr>
          <p:sp>
            <p:nvSpPr>
              <p:cNvPr id="96" name="Oval 95">
                <a:extLst>
                  <a:ext uri="{FF2B5EF4-FFF2-40B4-BE49-F238E27FC236}">
                    <a16:creationId xmlns:a16="http://schemas.microsoft.com/office/drawing/2014/main" id="{E8C0681F-B2F6-2026-980D-CB1FAD1E4A9F}"/>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Oval 96">
                <a:extLst>
                  <a:ext uri="{FF2B5EF4-FFF2-40B4-BE49-F238E27FC236}">
                    <a16:creationId xmlns:a16="http://schemas.microsoft.com/office/drawing/2014/main" id="{A8B48022-1546-4D08-BD25-9C0D60283BFB}"/>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Oval 97">
                <a:extLst>
                  <a:ext uri="{FF2B5EF4-FFF2-40B4-BE49-F238E27FC236}">
                    <a16:creationId xmlns:a16="http://schemas.microsoft.com/office/drawing/2014/main" id="{7E62D85A-3F0E-B67D-34C1-96FDD74E09B8}"/>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Oval 98">
                <a:extLst>
                  <a:ext uri="{FF2B5EF4-FFF2-40B4-BE49-F238E27FC236}">
                    <a16:creationId xmlns:a16="http://schemas.microsoft.com/office/drawing/2014/main" id="{6AAE1DD0-B7F2-0768-6FE1-F77A2C1366CD}"/>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Oval 99">
                <a:extLst>
                  <a:ext uri="{FF2B5EF4-FFF2-40B4-BE49-F238E27FC236}">
                    <a16:creationId xmlns:a16="http://schemas.microsoft.com/office/drawing/2014/main" id="{52E54360-2517-5F8E-AB71-856433DCE3AF}"/>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Oval 100">
                <a:extLst>
                  <a:ext uri="{FF2B5EF4-FFF2-40B4-BE49-F238E27FC236}">
                    <a16:creationId xmlns:a16="http://schemas.microsoft.com/office/drawing/2014/main" id="{59C51107-DF13-FF5C-2637-960C6D4A79F0}"/>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Oval 101">
                <a:extLst>
                  <a:ext uri="{FF2B5EF4-FFF2-40B4-BE49-F238E27FC236}">
                    <a16:creationId xmlns:a16="http://schemas.microsoft.com/office/drawing/2014/main" id="{5EE90E30-AB7C-98EC-9BF5-F43CB9586D85}"/>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Oval 102">
                <a:extLst>
                  <a:ext uri="{FF2B5EF4-FFF2-40B4-BE49-F238E27FC236}">
                    <a16:creationId xmlns:a16="http://schemas.microsoft.com/office/drawing/2014/main" id="{5FC0CB36-DF92-4284-BCEB-6D15D5615067}"/>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Oval 103">
                <a:extLst>
                  <a:ext uri="{FF2B5EF4-FFF2-40B4-BE49-F238E27FC236}">
                    <a16:creationId xmlns:a16="http://schemas.microsoft.com/office/drawing/2014/main" id="{FD9E8F34-20AA-EE2C-0016-A223E4611772}"/>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Oval 104">
                <a:extLst>
                  <a:ext uri="{FF2B5EF4-FFF2-40B4-BE49-F238E27FC236}">
                    <a16:creationId xmlns:a16="http://schemas.microsoft.com/office/drawing/2014/main" id="{B6466675-C5BB-48CB-B0C9-9AF8D7374237}"/>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Oval 105">
                <a:extLst>
                  <a:ext uri="{FF2B5EF4-FFF2-40B4-BE49-F238E27FC236}">
                    <a16:creationId xmlns:a16="http://schemas.microsoft.com/office/drawing/2014/main" id="{784C1792-9BCE-2845-9D90-1E6B74010E53}"/>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Oval 106">
                <a:extLst>
                  <a:ext uri="{FF2B5EF4-FFF2-40B4-BE49-F238E27FC236}">
                    <a16:creationId xmlns:a16="http://schemas.microsoft.com/office/drawing/2014/main" id="{E6DF47B8-12D7-CD12-A5BC-1ACD3323C09A}"/>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Oval 107">
                <a:extLst>
                  <a:ext uri="{FF2B5EF4-FFF2-40B4-BE49-F238E27FC236}">
                    <a16:creationId xmlns:a16="http://schemas.microsoft.com/office/drawing/2014/main" id="{059292E9-9354-567A-FEE7-37EC0FA1132B}"/>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Oval 108">
                <a:extLst>
                  <a:ext uri="{FF2B5EF4-FFF2-40B4-BE49-F238E27FC236}">
                    <a16:creationId xmlns:a16="http://schemas.microsoft.com/office/drawing/2014/main" id="{C7CAC3E3-365B-B891-6992-37A00E71F99A}"/>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Oval 109">
                <a:extLst>
                  <a:ext uri="{FF2B5EF4-FFF2-40B4-BE49-F238E27FC236}">
                    <a16:creationId xmlns:a16="http://schemas.microsoft.com/office/drawing/2014/main" id="{BFA94DCB-EC44-2ADE-9907-90C6E788CDF0}"/>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 name="Oval 110">
                <a:extLst>
                  <a:ext uri="{FF2B5EF4-FFF2-40B4-BE49-F238E27FC236}">
                    <a16:creationId xmlns:a16="http://schemas.microsoft.com/office/drawing/2014/main" id="{EC00E460-9DB4-7BC8-DABD-A53FC2A5FE08}"/>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2" name="Oval 111">
                <a:extLst>
                  <a:ext uri="{FF2B5EF4-FFF2-40B4-BE49-F238E27FC236}">
                    <a16:creationId xmlns:a16="http://schemas.microsoft.com/office/drawing/2014/main" id="{BCC8489F-E9EB-CFCE-3840-DAD78673BCF9}"/>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Oval 112">
                <a:extLst>
                  <a:ext uri="{FF2B5EF4-FFF2-40B4-BE49-F238E27FC236}">
                    <a16:creationId xmlns:a16="http://schemas.microsoft.com/office/drawing/2014/main" id="{7E3125BD-3DB0-C568-599E-D775A1DD6FB3}"/>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Oval 113">
                <a:extLst>
                  <a:ext uri="{FF2B5EF4-FFF2-40B4-BE49-F238E27FC236}">
                    <a16:creationId xmlns:a16="http://schemas.microsoft.com/office/drawing/2014/main" id="{70F11608-B251-B8BF-1ED9-BB29C74C9CBD}"/>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Oval 114">
                <a:extLst>
                  <a:ext uri="{FF2B5EF4-FFF2-40B4-BE49-F238E27FC236}">
                    <a16:creationId xmlns:a16="http://schemas.microsoft.com/office/drawing/2014/main" id="{DDB29ECF-E15B-0A27-AC08-64D0408BC6CE}"/>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3" name="Oval 92">
              <a:extLst>
                <a:ext uri="{FF2B5EF4-FFF2-40B4-BE49-F238E27FC236}">
                  <a16:creationId xmlns:a16="http://schemas.microsoft.com/office/drawing/2014/main" id="{37468068-6148-CE00-EA46-9910963E2AD0}"/>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Oval 94">
              <a:extLst>
                <a:ext uri="{FF2B5EF4-FFF2-40B4-BE49-F238E27FC236}">
                  <a16:creationId xmlns:a16="http://schemas.microsoft.com/office/drawing/2014/main" id="{A5088E31-C71F-5E40-BBD3-EAA4E778E205}"/>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17" name="Group 116">
            <a:extLst>
              <a:ext uri="{FF2B5EF4-FFF2-40B4-BE49-F238E27FC236}">
                <a16:creationId xmlns:a16="http://schemas.microsoft.com/office/drawing/2014/main" id="{68A4906C-4B01-3350-FF0F-4D348240B6D0}"/>
              </a:ext>
            </a:extLst>
          </p:cNvPr>
          <p:cNvGrpSpPr/>
          <p:nvPr/>
        </p:nvGrpSpPr>
        <p:grpSpPr>
          <a:xfrm>
            <a:off x="8492263" y="4597382"/>
            <a:ext cx="1547250" cy="1882918"/>
            <a:chOff x="1417969" y="10167196"/>
            <a:chExt cx="1547250" cy="1882918"/>
          </a:xfrm>
        </p:grpSpPr>
        <p:grpSp>
          <p:nvGrpSpPr>
            <p:cNvPr id="118" name="Group 117">
              <a:extLst>
                <a:ext uri="{FF2B5EF4-FFF2-40B4-BE49-F238E27FC236}">
                  <a16:creationId xmlns:a16="http://schemas.microsoft.com/office/drawing/2014/main" id="{D186528C-D039-B89A-CB38-3BCF60C04771}"/>
                </a:ext>
              </a:extLst>
            </p:cNvPr>
            <p:cNvGrpSpPr/>
            <p:nvPr/>
          </p:nvGrpSpPr>
          <p:grpSpPr>
            <a:xfrm>
              <a:off x="1921187" y="10167196"/>
              <a:ext cx="536542" cy="773531"/>
              <a:chOff x="4050277" y="3070767"/>
              <a:chExt cx="536542" cy="772917"/>
            </a:xfrm>
          </p:grpSpPr>
          <p:sp>
            <p:nvSpPr>
              <p:cNvPr id="126" name="Circle: Hollow 125">
                <a:extLst>
                  <a:ext uri="{FF2B5EF4-FFF2-40B4-BE49-F238E27FC236}">
                    <a16:creationId xmlns:a16="http://schemas.microsoft.com/office/drawing/2014/main" id="{8304A04E-9169-172A-B472-196087E9DB4D}"/>
                  </a:ext>
                </a:extLst>
              </p:cNvPr>
              <p:cNvSpPr/>
              <p:nvPr/>
            </p:nvSpPr>
            <p:spPr>
              <a:xfrm>
                <a:off x="4146999" y="307076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127" name="TextBox 126">
                <a:extLst>
                  <a:ext uri="{FF2B5EF4-FFF2-40B4-BE49-F238E27FC236}">
                    <a16:creationId xmlns:a16="http://schemas.microsoft.com/office/drawing/2014/main" id="{DBC4F790-8643-0C19-3A28-1EEEA41F6B01}"/>
                  </a:ext>
                </a:extLst>
              </p:cNvPr>
              <p:cNvSpPr txBox="1"/>
              <p:nvPr/>
            </p:nvSpPr>
            <p:spPr>
              <a:xfrm>
                <a:off x="4050277" y="3135798"/>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125" name="TextBox 124">
              <a:extLst>
                <a:ext uri="{FF2B5EF4-FFF2-40B4-BE49-F238E27FC236}">
                  <a16:creationId xmlns:a16="http://schemas.microsoft.com/office/drawing/2014/main" id="{D76A695E-F0C2-552D-E98E-454F3FE991E6}"/>
                </a:ext>
              </a:extLst>
            </p:cNvPr>
            <p:cNvSpPr txBox="1"/>
            <p:nvPr/>
          </p:nvSpPr>
          <p:spPr>
            <a:xfrm>
              <a:off x="1417969" y="10849785"/>
              <a:ext cx="1547250" cy="1200329"/>
            </a:xfrm>
            <a:prstGeom prst="rect">
              <a:avLst/>
            </a:prstGeom>
            <a:noFill/>
          </p:spPr>
          <p:txBody>
            <a:bodyPr wrap="square" rtlCol="0">
              <a:spAutoFit/>
            </a:bodyPr>
            <a:lstStyle/>
            <a:p>
              <a:pPr algn="ctr"/>
              <a:r>
                <a:rPr lang="en-US" sz="2000" b="1" dirty="0">
                  <a:cs typeface="Arial" panose="020B0604020202020204" pitchFamily="34" charset="0"/>
                </a:rPr>
                <a:t>A  –</a:t>
              </a:r>
            </a:p>
            <a:p>
              <a:pPr algn="ctr"/>
              <a:r>
                <a:rPr lang="en-US" sz="2000" b="1" dirty="0">
                  <a:cs typeface="Arial" panose="020B0604020202020204" pitchFamily="34" charset="0"/>
                </a:rPr>
                <a:t>a  –</a:t>
              </a:r>
            </a:p>
            <a:p>
              <a:pPr algn="ctr"/>
              <a:endParaRPr lang="en-US" sz="1600" b="1" dirty="0">
                <a:cs typeface="Arial" panose="020B0604020202020204" pitchFamily="34" charset="0"/>
              </a:endParaRPr>
            </a:p>
            <a:p>
              <a:pPr algn="ctr"/>
              <a:r>
                <a:rPr lang="en-US" sz="1600" dirty="0">
                  <a:cs typeface="Arial" panose="020B0604020202020204" pitchFamily="34" charset="0"/>
                </a:rPr>
                <a:t>homozygous</a:t>
              </a:r>
            </a:p>
          </p:txBody>
        </p:sp>
      </p:grpSp>
      <p:sp>
        <p:nvSpPr>
          <p:cNvPr id="22" name="TextBox 21">
            <a:extLst>
              <a:ext uri="{FF2B5EF4-FFF2-40B4-BE49-F238E27FC236}">
                <a16:creationId xmlns:a16="http://schemas.microsoft.com/office/drawing/2014/main" id="{8EDEB0C0-5E7E-8044-4E95-1CCCD2C150B3}"/>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
        <p:nvSpPr>
          <p:cNvPr id="30" name="TextBox 29">
            <a:extLst>
              <a:ext uri="{FF2B5EF4-FFF2-40B4-BE49-F238E27FC236}">
                <a16:creationId xmlns:a16="http://schemas.microsoft.com/office/drawing/2014/main" id="{C0E1BFC8-5E6F-DA12-6737-7F59A041FF8E}"/>
              </a:ext>
            </a:extLst>
          </p:cNvPr>
          <p:cNvSpPr txBox="1"/>
          <p:nvPr/>
        </p:nvSpPr>
        <p:spPr>
          <a:xfrm rot="18763975">
            <a:off x="5842595" y="4541705"/>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Tree>
    <p:extLst>
      <p:ext uri="{BB962C8B-B14F-4D97-AF65-F5344CB8AC3E}">
        <p14:creationId xmlns:p14="http://schemas.microsoft.com/office/powerpoint/2010/main" val="877876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34325"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1928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85512" y="177285"/>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795907" y="177285"/>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3448298" y="3032395"/>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5955436" y="3138384"/>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9" name="Rectangle: Rounded Corners 28">
            <a:extLst>
              <a:ext uri="{FF2B5EF4-FFF2-40B4-BE49-F238E27FC236}">
                <a16:creationId xmlns:a16="http://schemas.microsoft.com/office/drawing/2014/main" id="{096E3511-65D7-D7E0-BFAB-09936D072F0E}"/>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9EAC001F-D0EF-F973-66B5-BF2ADA36B954}"/>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 name="Rectangle: Rounded Corners 1">
            <a:extLst>
              <a:ext uri="{FF2B5EF4-FFF2-40B4-BE49-F238E27FC236}">
                <a16:creationId xmlns:a16="http://schemas.microsoft.com/office/drawing/2014/main" id="{7A159375-EE93-A15A-6126-16029A448D4A}"/>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4" name="Rectangle: Rounded Corners 23">
            <a:extLst>
              <a:ext uri="{FF2B5EF4-FFF2-40B4-BE49-F238E27FC236}">
                <a16:creationId xmlns:a16="http://schemas.microsoft.com/office/drawing/2014/main" id="{0DDE1E2A-E279-539C-B4A6-27416D6014F2}"/>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5" name="Group 24">
            <a:extLst>
              <a:ext uri="{FF2B5EF4-FFF2-40B4-BE49-F238E27FC236}">
                <a16:creationId xmlns:a16="http://schemas.microsoft.com/office/drawing/2014/main" id="{FFBD6427-1A4A-E116-250A-C6BF5C6D1AB1}"/>
              </a:ext>
            </a:extLst>
          </p:cNvPr>
          <p:cNvGrpSpPr/>
          <p:nvPr/>
        </p:nvGrpSpPr>
        <p:grpSpPr>
          <a:xfrm>
            <a:off x="8560503" y="240417"/>
            <a:ext cx="1328427" cy="1876736"/>
            <a:chOff x="1201552" y="4057586"/>
            <a:chExt cx="1328427" cy="1875242"/>
          </a:xfrm>
        </p:grpSpPr>
        <p:grpSp>
          <p:nvGrpSpPr>
            <p:cNvPr id="26" name="Group 25">
              <a:extLst>
                <a:ext uri="{FF2B5EF4-FFF2-40B4-BE49-F238E27FC236}">
                  <a16:creationId xmlns:a16="http://schemas.microsoft.com/office/drawing/2014/main" id="{5DCD9DA7-FB14-728C-7A88-DC06E43337F1}"/>
                </a:ext>
              </a:extLst>
            </p:cNvPr>
            <p:cNvGrpSpPr/>
            <p:nvPr/>
          </p:nvGrpSpPr>
          <p:grpSpPr>
            <a:xfrm>
              <a:off x="1607644" y="4057586"/>
              <a:ext cx="536542" cy="772946"/>
              <a:chOff x="4050277" y="3042797"/>
              <a:chExt cx="536542" cy="772946"/>
            </a:xfrm>
          </p:grpSpPr>
          <p:sp>
            <p:nvSpPr>
              <p:cNvPr id="36" name="Circle: Hollow 35">
                <a:extLst>
                  <a:ext uri="{FF2B5EF4-FFF2-40B4-BE49-F238E27FC236}">
                    <a16:creationId xmlns:a16="http://schemas.microsoft.com/office/drawing/2014/main" id="{6139CF9E-3408-5A11-AD96-6220F15574FA}"/>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7" name="TextBox 36">
                <a:extLst>
                  <a:ext uri="{FF2B5EF4-FFF2-40B4-BE49-F238E27FC236}">
                    <a16:creationId xmlns:a16="http://schemas.microsoft.com/office/drawing/2014/main" id="{F7ACC34D-1CD0-D3A2-12D5-832D9C1C05ED}"/>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35" name="TextBox 34">
              <a:extLst>
                <a:ext uri="{FF2B5EF4-FFF2-40B4-BE49-F238E27FC236}">
                  <a16:creationId xmlns:a16="http://schemas.microsoft.com/office/drawing/2014/main" id="{87A58F71-DDF4-6FAC-4591-983DB62E0A8D}"/>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38" name="Group 37">
            <a:extLst>
              <a:ext uri="{FF2B5EF4-FFF2-40B4-BE49-F238E27FC236}">
                <a16:creationId xmlns:a16="http://schemas.microsoft.com/office/drawing/2014/main" id="{733AADCD-C4D7-8410-8A4B-2D925D89DCAF}"/>
              </a:ext>
            </a:extLst>
          </p:cNvPr>
          <p:cNvGrpSpPr/>
          <p:nvPr/>
        </p:nvGrpSpPr>
        <p:grpSpPr>
          <a:xfrm>
            <a:off x="10333680" y="299310"/>
            <a:ext cx="1001269" cy="1816915"/>
            <a:chOff x="3017064" y="4116432"/>
            <a:chExt cx="1001269" cy="1815469"/>
          </a:xfrm>
        </p:grpSpPr>
        <p:grpSp>
          <p:nvGrpSpPr>
            <p:cNvPr id="39" name="Group 38">
              <a:extLst>
                <a:ext uri="{FF2B5EF4-FFF2-40B4-BE49-F238E27FC236}">
                  <a16:creationId xmlns:a16="http://schemas.microsoft.com/office/drawing/2014/main" id="{4C44E872-A2D8-AD9C-E9B3-611EAD744CEA}"/>
                </a:ext>
              </a:extLst>
            </p:cNvPr>
            <p:cNvGrpSpPr/>
            <p:nvPr/>
          </p:nvGrpSpPr>
          <p:grpSpPr>
            <a:xfrm>
              <a:off x="3349868" y="4116432"/>
              <a:ext cx="443249" cy="470520"/>
              <a:chOff x="6557415" y="3129736"/>
              <a:chExt cx="443249" cy="470520"/>
            </a:xfrm>
          </p:grpSpPr>
          <p:sp>
            <p:nvSpPr>
              <p:cNvPr id="41" name="Circle: Hollow 40">
                <a:extLst>
                  <a:ext uri="{FF2B5EF4-FFF2-40B4-BE49-F238E27FC236}">
                    <a16:creationId xmlns:a16="http://schemas.microsoft.com/office/drawing/2014/main" id="{7B27F418-3124-0F15-8193-1E5A4C300CE6}"/>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42" name="Straight Arrow Connector 41">
                <a:extLst>
                  <a:ext uri="{FF2B5EF4-FFF2-40B4-BE49-F238E27FC236}">
                    <a16:creationId xmlns:a16="http://schemas.microsoft.com/office/drawing/2014/main" id="{9809F654-94E5-102A-C67D-ADACF4F7902F}"/>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4946C599-7704-EDF6-EE5C-970756E1E51F}"/>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grpSp>
        <p:nvGrpSpPr>
          <p:cNvPr id="43" name="Group 42">
            <a:extLst>
              <a:ext uri="{FF2B5EF4-FFF2-40B4-BE49-F238E27FC236}">
                <a16:creationId xmlns:a16="http://schemas.microsoft.com/office/drawing/2014/main" id="{2F54E84A-2C14-006B-DBE5-412D31D3DA83}"/>
              </a:ext>
            </a:extLst>
          </p:cNvPr>
          <p:cNvGrpSpPr/>
          <p:nvPr/>
        </p:nvGrpSpPr>
        <p:grpSpPr>
          <a:xfrm>
            <a:off x="501144" y="4101128"/>
            <a:ext cx="2655212" cy="2600595"/>
            <a:chOff x="483017" y="3895834"/>
            <a:chExt cx="2655212" cy="2600595"/>
          </a:xfrm>
        </p:grpSpPr>
        <p:grpSp>
          <p:nvGrpSpPr>
            <p:cNvPr id="44" name="Group 43">
              <a:extLst>
                <a:ext uri="{FF2B5EF4-FFF2-40B4-BE49-F238E27FC236}">
                  <a16:creationId xmlns:a16="http://schemas.microsoft.com/office/drawing/2014/main" id="{83F1967D-E561-DD6F-266B-B661A7D66607}"/>
                </a:ext>
              </a:extLst>
            </p:cNvPr>
            <p:cNvGrpSpPr/>
            <p:nvPr/>
          </p:nvGrpSpPr>
          <p:grpSpPr>
            <a:xfrm>
              <a:off x="483017" y="3895834"/>
              <a:ext cx="2655212" cy="2600595"/>
              <a:chOff x="5147538" y="4100204"/>
              <a:chExt cx="2655212" cy="2598533"/>
            </a:xfrm>
          </p:grpSpPr>
          <p:sp>
            <p:nvSpPr>
              <p:cNvPr id="69" name="TextBox 68">
                <a:extLst>
                  <a:ext uri="{FF2B5EF4-FFF2-40B4-BE49-F238E27FC236}">
                    <a16:creationId xmlns:a16="http://schemas.microsoft.com/office/drawing/2014/main" id="{C26CC498-59E0-E102-91DC-BB5C0B8D820A}"/>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70" name="Straight Connector 69">
                <a:extLst>
                  <a:ext uri="{FF2B5EF4-FFF2-40B4-BE49-F238E27FC236}">
                    <a16:creationId xmlns:a16="http://schemas.microsoft.com/office/drawing/2014/main" id="{17AE9576-43CB-9949-4315-E2BD55AA24C4}"/>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3858F6C-7BAE-C0FE-3B6E-B8E5416BEA98}"/>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4BE94278-3333-37A6-6EDA-95F4C2CB600E}"/>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51C97BF2-F56B-F316-221E-F731C382B84E}"/>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74" name="TextBox 73">
                <a:extLst>
                  <a:ext uri="{FF2B5EF4-FFF2-40B4-BE49-F238E27FC236}">
                    <a16:creationId xmlns:a16="http://schemas.microsoft.com/office/drawing/2014/main" id="{6286E75A-3B9F-62D5-D77C-A177A616D28B}"/>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75" name="Oval 74">
                <a:extLst>
                  <a:ext uri="{FF2B5EF4-FFF2-40B4-BE49-F238E27FC236}">
                    <a16:creationId xmlns:a16="http://schemas.microsoft.com/office/drawing/2014/main" id="{6916A6B1-8659-D47E-CF00-13129A9E30BC}"/>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6" name="Oval 75">
                <a:extLst>
                  <a:ext uri="{FF2B5EF4-FFF2-40B4-BE49-F238E27FC236}">
                    <a16:creationId xmlns:a16="http://schemas.microsoft.com/office/drawing/2014/main" id="{06810BE0-1574-BD50-AD26-2A760DB5114A}"/>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7" name="Oval 76">
                <a:extLst>
                  <a:ext uri="{FF2B5EF4-FFF2-40B4-BE49-F238E27FC236}">
                    <a16:creationId xmlns:a16="http://schemas.microsoft.com/office/drawing/2014/main" id="{33A0E530-0270-6D3B-F3FA-D54EACCDC5E6}"/>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8" name="Oval 77">
                <a:extLst>
                  <a:ext uri="{FF2B5EF4-FFF2-40B4-BE49-F238E27FC236}">
                    <a16:creationId xmlns:a16="http://schemas.microsoft.com/office/drawing/2014/main" id="{16329BD4-FBB1-289B-41A5-6E8E9FB59890}"/>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9" name="Oval 78">
                <a:extLst>
                  <a:ext uri="{FF2B5EF4-FFF2-40B4-BE49-F238E27FC236}">
                    <a16:creationId xmlns:a16="http://schemas.microsoft.com/office/drawing/2014/main" id="{306C9511-9E6F-5314-B3BF-A851F9D220F5}"/>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0" name="Oval 79">
                <a:extLst>
                  <a:ext uri="{FF2B5EF4-FFF2-40B4-BE49-F238E27FC236}">
                    <a16:creationId xmlns:a16="http://schemas.microsoft.com/office/drawing/2014/main" id="{D6501C8E-E8A9-C58A-706A-C82E0572B363}"/>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45" name="Group 44">
              <a:extLst>
                <a:ext uri="{FF2B5EF4-FFF2-40B4-BE49-F238E27FC236}">
                  <a16:creationId xmlns:a16="http://schemas.microsoft.com/office/drawing/2014/main" id="{AB0D055E-7AD1-DA8D-884D-698E211DF818}"/>
                </a:ext>
              </a:extLst>
            </p:cNvPr>
            <p:cNvGrpSpPr/>
            <p:nvPr/>
          </p:nvGrpSpPr>
          <p:grpSpPr>
            <a:xfrm>
              <a:off x="1163568" y="3985390"/>
              <a:ext cx="1814747" cy="1814575"/>
              <a:chOff x="1163568" y="3985390"/>
              <a:chExt cx="1814747" cy="1814575"/>
            </a:xfrm>
          </p:grpSpPr>
          <p:grpSp>
            <p:nvGrpSpPr>
              <p:cNvPr id="46" name="Group 45">
                <a:extLst>
                  <a:ext uri="{FF2B5EF4-FFF2-40B4-BE49-F238E27FC236}">
                    <a16:creationId xmlns:a16="http://schemas.microsoft.com/office/drawing/2014/main" id="{418DCB9F-9188-9948-0BA1-73DD00497E10}"/>
                  </a:ext>
                </a:extLst>
              </p:cNvPr>
              <p:cNvGrpSpPr/>
              <p:nvPr/>
            </p:nvGrpSpPr>
            <p:grpSpPr>
              <a:xfrm>
                <a:off x="1163568" y="4271527"/>
                <a:ext cx="1662347" cy="1528438"/>
                <a:chOff x="6379819" y="2766508"/>
                <a:chExt cx="1662347" cy="1528438"/>
              </a:xfrm>
            </p:grpSpPr>
            <p:sp>
              <p:nvSpPr>
                <p:cNvPr id="49" name="Oval 48">
                  <a:extLst>
                    <a:ext uri="{FF2B5EF4-FFF2-40B4-BE49-F238E27FC236}">
                      <a16:creationId xmlns:a16="http://schemas.microsoft.com/office/drawing/2014/main" id="{B4BEB1B1-7E88-CAE6-6FCD-ABB80E387D8B}"/>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EEC962CB-4400-B05F-6528-148CC7453C35}"/>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457A028A-01CC-B1EE-1C20-5E0CF05B5A2D}"/>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309587BF-EA44-6311-D00C-A96D0997A3FC}"/>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62257802-9BA4-4DA9-4D11-F70B90533214}"/>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F0964731-4EA8-052E-30C4-28292043AB1F}"/>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825D3193-F3C9-834B-E167-896760888D81}"/>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08E12B69-E0AD-D051-676C-AFDE95DFE6AE}"/>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7CF773FE-D71C-5B6E-C1F6-DCF9671ECACF}"/>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F51921A2-CFB8-D839-8296-00E0F04784D1}"/>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6B6058D7-76F9-9E5E-C853-E73D238A452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C66EC5F1-EC41-FA23-115C-81720C3FD512}"/>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C1F96122-91DB-602E-64B5-6FF7A27C2CE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68BB2682-71FC-5A42-D3EE-CA33BC3BE0A9}"/>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92D86F46-DC0E-85F7-6302-41C62F0E7354}"/>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335D1C00-8B8C-3E41-BE70-47230BC0A80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Oval 64">
                  <a:extLst>
                    <a:ext uri="{FF2B5EF4-FFF2-40B4-BE49-F238E27FC236}">
                      <a16:creationId xmlns:a16="http://schemas.microsoft.com/office/drawing/2014/main" id="{09ABA8E4-D90D-7247-7F54-4BD59F896E11}"/>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5D9E45E6-1F01-29D3-006D-5AA595FF1788}"/>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65096545-AB53-E3E0-4CA3-9E0CD7DF2292}"/>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017266CE-6DC7-88AE-F71F-9E1AC87E3E51}"/>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7" name="Oval 46">
                <a:extLst>
                  <a:ext uri="{FF2B5EF4-FFF2-40B4-BE49-F238E27FC236}">
                    <a16:creationId xmlns:a16="http://schemas.microsoft.com/office/drawing/2014/main" id="{8C503E77-A12F-0A7B-7091-8C916F764CF4}"/>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125B7D42-850C-1331-B9A6-534B338F495D}"/>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85" name="Rectangle 84">
            <a:extLst>
              <a:ext uri="{FF2B5EF4-FFF2-40B4-BE49-F238E27FC236}">
                <a16:creationId xmlns:a16="http://schemas.microsoft.com/office/drawing/2014/main" id="{459B104B-2167-B834-9DD9-595BE7CED780}"/>
              </a:ext>
            </a:extLst>
          </p:cNvPr>
          <p:cNvSpPr/>
          <p:nvPr/>
        </p:nvSpPr>
        <p:spPr>
          <a:xfrm>
            <a:off x="3144673" y="252686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6" name="Rectangle 85">
            <a:extLst>
              <a:ext uri="{FF2B5EF4-FFF2-40B4-BE49-F238E27FC236}">
                <a16:creationId xmlns:a16="http://schemas.microsoft.com/office/drawing/2014/main" id="{13398571-D0E1-C7C0-659D-B13D9B50B750}"/>
              </a:ext>
            </a:extLst>
          </p:cNvPr>
          <p:cNvSpPr/>
          <p:nvPr/>
        </p:nvSpPr>
        <p:spPr>
          <a:xfrm>
            <a:off x="5636403" y="253321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7" name="Rectangle 86">
            <a:extLst>
              <a:ext uri="{FF2B5EF4-FFF2-40B4-BE49-F238E27FC236}">
                <a16:creationId xmlns:a16="http://schemas.microsoft.com/office/drawing/2014/main" id="{3557077E-34BF-ACD9-7B55-F7ED3493F52C}"/>
              </a:ext>
            </a:extLst>
          </p:cNvPr>
          <p:cNvSpPr/>
          <p:nvPr/>
        </p:nvSpPr>
        <p:spPr>
          <a:xfrm>
            <a:off x="6397497" y="2533213"/>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8" name="Rectangle: Rounded Corners 87">
            <a:extLst>
              <a:ext uri="{FF2B5EF4-FFF2-40B4-BE49-F238E27FC236}">
                <a16:creationId xmlns:a16="http://schemas.microsoft.com/office/drawing/2014/main" id="{BE9C7334-D9D5-E8EB-2C1A-C97F292E00B8}"/>
              </a:ext>
            </a:extLst>
          </p:cNvPr>
          <p:cNvSpPr/>
          <p:nvPr/>
        </p:nvSpPr>
        <p:spPr>
          <a:xfrm>
            <a:off x="439421" y="2364798"/>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cxnSp>
        <p:nvCxnSpPr>
          <p:cNvPr id="89" name="Straight Arrow Connector 88">
            <a:extLst>
              <a:ext uri="{FF2B5EF4-FFF2-40B4-BE49-F238E27FC236}">
                <a16:creationId xmlns:a16="http://schemas.microsoft.com/office/drawing/2014/main" id="{9DB7BE07-CA10-8746-4FD9-9C63057DED0D}"/>
              </a:ext>
            </a:extLst>
          </p:cNvPr>
          <p:cNvCxnSpPr>
            <a:cxnSpLocks/>
          </p:cNvCxnSpPr>
          <p:nvPr/>
        </p:nvCxnSpPr>
        <p:spPr>
          <a:xfrm>
            <a:off x="2053932" y="2593726"/>
            <a:ext cx="370294"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D82B5D14-A4D7-805B-E764-7BCED1D98B90}"/>
              </a:ext>
            </a:extLst>
          </p:cNvPr>
          <p:cNvSpPr/>
          <p:nvPr/>
        </p:nvSpPr>
        <p:spPr>
          <a:xfrm>
            <a:off x="8259925" y="4502564"/>
            <a:ext cx="3664389" cy="2223957"/>
          </a:xfrm>
          <a:prstGeom prst="round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7" name="Group 16">
            <a:extLst>
              <a:ext uri="{FF2B5EF4-FFF2-40B4-BE49-F238E27FC236}">
                <a16:creationId xmlns:a16="http://schemas.microsoft.com/office/drawing/2014/main" id="{4138E268-DFF1-2A4F-4606-24D465A12B2E}"/>
              </a:ext>
            </a:extLst>
          </p:cNvPr>
          <p:cNvGrpSpPr/>
          <p:nvPr/>
        </p:nvGrpSpPr>
        <p:grpSpPr>
          <a:xfrm>
            <a:off x="10164903" y="4586084"/>
            <a:ext cx="1505519" cy="2213001"/>
            <a:chOff x="3090609" y="10155898"/>
            <a:chExt cx="1505519" cy="2213001"/>
          </a:xfrm>
        </p:grpSpPr>
        <p:sp>
          <p:nvSpPr>
            <p:cNvPr id="18" name="TextBox 17">
              <a:extLst>
                <a:ext uri="{FF2B5EF4-FFF2-40B4-BE49-F238E27FC236}">
                  <a16:creationId xmlns:a16="http://schemas.microsoft.com/office/drawing/2014/main" id="{2EA26B37-9557-A618-7EBF-D6D87B4AF819}"/>
                </a:ext>
              </a:extLst>
            </p:cNvPr>
            <p:cNvSpPr txBox="1"/>
            <p:nvPr/>
          </p:nvSpPr>
          <p:spPr>
            <a:xfrm>
              <a:off x="3090609" y="10676128"/>
              <a:ext cx="1505519" cy="1692771"/>
            </a:xfrm>
            <a:prstGeom prst="rect">
              <a:avLst/>
            </a:prstGeom>
            <a:noFill/>
          </p:spPr>
          <p:txBody>
            <a:bodyPr wrap="square" rtlCol="0">
              <a:spAutoFit/>
            </a:bodyPr>
            <a:lstStyle/>
            <a:p>
              <a:pPr algn="ctr"/>
              <a:r>
                <a:rPr lang="en-US" sz="2000" b="1" dirty="0">
                  <a:cs typeface="Arial" panose="020B0604020202020204" pitchFamily="34" charset="0"/>
                </a:rPr>
                <a:t>A  A</a:t>
              </a: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homozygous</a:t>
              </a:r>
            </a:p>
            <a:p>
              <a:pPr algn="ctr"/>
              <a:r>
                <a:rPr lang="en-US" sz="1600" dirty="0">
                  <a:cs typeface="Arial" panose="020B0604020202020204" pitchFamily="34" charset="0"/>
                </a:rPr>
                <a:t>heterozygous</a:t>
              </a:r>
              <a:endParaRPr lang="en-AU" sz="2000" dirty="0">
                <a:cs typeface="Arial" panose="020B0604020202020204" pitchFamily="34" charset="0"/>
              </a:endParaRPr>
            </a:p>
          </p:txBody>
        </p:sp>
        <p:grpSp>
          <p:nvGrpSpPr>
            <p:cNvPr id="19" name="Group 18">
              <a:extLst>
                <a:ext uri="{FF2B5EF4-FFF2-40B4-BE49-F238E27FC236}">
                  <a16:creationId xmlns:a16="http://schemas.microsoft.com/office/drawing/2014/main" id="{BEC05B95-694A-B28C-C01F-C0A0B800FE7B}"/>
                </a:ext>
              </a:extLst>
            </p:cNvPr>
            <p:cNvGrpSpPr/>
            <p:nvPr/>
          </p:nvGrpSpPr>
          <p:grpSpPr>
            <a:xfrm>
              <a:off x="3620986" y="10155898"/>
              <a:ext cx="443249" cy="470872"/>
              <a:chOff x="6557415" y="3083143"/>
              <a:chExt cx="443249" cy="470498"/>
            </a:xfrm>
          </p:grpSpPr>
          <p:sp>
            <p:nvSpPr>
              <p:cNvPr id="20" name="Circle: Hollow 19">
                <a:extLst>
                  <a:ext uri="{FF2B5EF4-FFF2-40B4-BE49-F238E27FC236}">
                    <a16:creationId xmlns:a16="http://schemas.microsoft.com/office/drawing/2014/main" id="{19119450-3C12-C236-1229-95ECC6301F4B}"/>
                  </a:ext>
                </a:extLst>
              </p:cNvPr>
              <p:cNvSpPr/>
              <p:nvPr/>
            </p:nvSpPr>
            <p:spPr>
              <a:xfrm>
                <a:off x="6557415" y="3211641"/>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21" name="Straight Arrow Connector 20">
                <a:extLst>
                  <a:ext uri="{FF2B5EF4-FFF2-40B4-BE49-F238E27FC236}">
                    <a16:creationId xmlns:a16="http://schemas.microsoft.com/office/drawing/2014/main" id="{0650B85C-1A59-E0A7-C214-7BF28406269A}"/>
                  </a:ext>
                </a:extLst>
              </p:cNvPr>
              <p:cNvCxnSpPr>
                <a:cxnSpLocks/>
              </p:cNvCxnSpPr>
              <p:nvPr/>
            </p:nvCxnSpPr>
            <p:spPr>
              <a:xfrm flipV="1">
                <a:off x="6820664" y="3083143"/>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sp>
        <p:nvSpPr>
          <p:cNvPr id="90" name="Oval 89">
            <a:extLst>
              <a:ext uri="{FF2B5EF4-FFF2-40B4-BE49-F238E27FC236}">
                <a16:creationId xmlns:a16="http://schemas.microsoft.com/office/drawing/2014/main" id="{54661DF8-5D04-14CD-6662-C71C55C60CF3}"/>
              </a:ext>
            </a:extLst>
          </p:cNvPr>
          <p:cNvSpPr/>
          <p:nvPr/>
        </p:nvSpPr>
        <p:spPr>
          <a:xfrm rot="16200000">
            <a:off x="5201033" y="5914403"/>
            <a:ext cx="121557" cy="1187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92" name="Group 91">
            <a:extLst>
              <a:ext uri="{FF2B5EF4-FFF2-40B4-BE49-F238E27FC236}">
                <a16:creationId xmlns:a16="http://schemas.microsoft.com/office/drawing/2014/main" id="{509EB60A-2E34-5EEE-BF36-F109E013A222}"/>
              </a:ext>
            </a:extLst>
          </p:cNvPr>
          <p:cNvGrpSpPr/>
          <p:nvPr/>
        </p:nvGrpSpPr>
        <p:grpSpPr>
          <a:xfrm rot="16200000">
            <a:off x="4841523" y="5402256"/>
            <a:ext cx="864734" cy="160095"/>
            <a:chOff x="6865912" y="11456723"/>
            <a:chExt cx="864734" cy="160095"/>
          </a:xfrm>
          <a:solidFill>
            <a:schemeClr val="accent2"/>
          </a:solidFill>
        </p:grpSpPr>
        <p:sp>
          <p:nvSpPr>
            <p:cNvPr id="133" name="Oval 132">
              <a:extLst>
                <a:ext uri="{FF2B5EF4-FFF2-40B4-BE49-F238E27FC236}">
                  <a16:creationId xmlns:a16="http://schemas.microsoft.com/office/drawing/2014/main" id="{C3571C4A-0E47-B752-2F8C-22F5301663F4}"/>
                </a:ext>
              </a:extLst>
            </p:cNvPr>
            <p:cNvSpPr/>
            <p:nvPr/>
          </p:nvSpPr>
          <p:spPr>
            <a:xfrm>
              <a:off x="7080436" y="11469651"/>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4" name="Oval 133">
              <a:extLst>
                <a:ext uri="{FF2B5EF4-FFF2-40B4-BE49-F238E27FC236}">
                  <a16:creationId xmlns:a16="http://schemas.microsoft.com/office/drawing/2014/main" id="{73A6A690-B169-3E0C-A67C-D1B53ABFFACD}"/>
                </a:ext>
              </a:extLst>
            </p:cNvPr>
            <p:cNvSpPr/>
            <p:nvPr/>
          </p:nvSpPr>
          <p:spPr>
            <a:xfrm>
              <a:off x="7486401" y="11456723"/>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5" name="Oval 134">
              <a:extLst>
                <a:ext uri="{FF2B5EF4-FFF2-40B4-BE49-F238E27FC236}">
                  <a16:creationId xmlns:a16="http://schemas.microsoft.com/office/drawing/2014/main" id="{66A68E21-9B34-5D70-801F-B5028086268C}"/>
                </a:ext>
              </a:extLst>
            </p:cNvPr>
            <p:cNvSpPr/>
            <p:nvPr/>
          </p:nvSpPr>
          <p:spPr>
            <a:xfrm>
              <a:off x="7169981" y="11478119"/>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6" name="Oval 135">
              <a:extLst>
                <a:ext uri="{FF2B5EF4-FFF2-40B4-BE49-F238E27FC236}">
                  <a16:creationId xmlns:a16="http://schemas.microsoft.com/office/drawing/2014/main" id="{D2C3FF17-C7FD-4064-EDF4-1FF63AFAEFFF}"/>
                </a:ext>
              </a:extLst>
            </p:cNvPr>
            <p:cNvSpPr/>
            <p:nvPr/>
          </p:nvSpPr>
          <p:spPr>
            <a:xfrm>
              <a:off x="7460629" y="11498056"/>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7" name="Oval 136">
              <a:extLst>
                <a:ext uri="{FF2B5EF4-FFF2-40B4-BE49-F238E27FC236}">
                  <a16:creationId xmlns:a16="http://schemas.microsoft.com/office/drawing/2014/main" id="{214F6BAE-E1A5-8B0E-F6A2-5E0B83FF0C70}"/>
                </a:ext>
              </a:extLst>
            </p:cNvPr>
            <p:cNvSpPr/>
            <p:nvPr/>
          </p:nvSpPr>
          <p:spPr>
            <a:xfrm>
              <a:off x="7609089" y="114791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8" name="Oval 137">
              <a:extLst>
                <a:ext uri="{FF2B5EF4-FFF2-40B4-BE49-F238E27FC236}">
                  <a16:creationId xmlns:a16="http://schemas.microsoft.com/office/drawing/2014/main" id="{15106828-D9CA-F23F-F579-76C63A1FE9B9}"/>
                </a:ext>
              </a:extLst>
            </p:cNvPr>
            <p:cNvSpPr/>
            <p:nvPr/>
          </p:nvSpPr>
          <p:spPr>
            <a:xfrm>
              <a:off x="7330276" y="114875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9" name="Oval 138">
              <a:extLst>
                <a:ext uri="{FF2B5EF4-FFF2-40B4-BE49-F238E27FC236}">
                  <a16:creationId xmlns:a16="http://schemas.microsoft.com/office/drawing/2014/main" id="{1B9B14B8-DEAE-37B4-C352-4547FE228DD7}"/>
                </a:ext>
              </a:extLst>
            </p:cNvPr>
            <p:cNvSpPr/>
            <p:nvPr/>
          </p:nvSpPr>
          <p:spPr>
            <a:xfrm>
              <a:off x="6960741" y="11491795"/>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40" name="Oval 139">
              <a:extLst>
                <a:ext uri="{FF2B5EF4-FFF2-40B4-BE49-F238E27FC236}">
                  <a16:creationId xmlns:a16="http://schemas.microsoft.com/office/drawing/2014/main" id="{BC56F6F1-CA60-ACC7-4163-8D7703942A8D}"/>
                </a:ext>
              </a:extLst>
            </p:cNvPr>
            <p:cNvSpPr/>
            <p:nvPr/>
          </p:nvSpPr>
          <p:spPr>
            <a:xfrm>
              <a:off x="6865912" y="11474348"/>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94" name="Group 93">
            <a:extLst>
              <a:ext uri="{FF2B5EF4-FFF2-40B4-BE49-F238E27FC236}">
                <a16:creationId xmlns:a16="http://schemas.microsoft.com/office/drawing/2014/main" id="{98A5D5B4-F6A0-644F-2384-2DA20EE3FDA2}"/>
              </a:ext>
            </a:extLst>
          </p:cNvPr>
          <p:cNvGrpSpPr/>
          <p:nvPr/>
        </p:nvGrpSpPr>
        <p:grpSpPr>
          <a:xfrm>
            <a:off x="4518327" y="3960834"/>
            <a:ext cx="2908863" cy="2724343"/>
            <a:chOff x="5211035" y="6624914"/>
            <a:chExt cx="2908863" cy="2724343"/>
          </a:xfrm>
        </p:grpSpPr>
        <p:sp>
          <p:nvSpPr>
            <p:cNvPr id="119" name="TextBox 118">
              <a:extLst>
                <a:ext uri="{FF2B5EF4-FFF2-40B4-BE49-F238E27FC236}">
                  <a16:creationId xmlns:a16="http://schemas.microsoft.com/office/drawing/2014/main" id="{50994F76-D2DF-E6BF-9E63-B3A81FEED1F0}"/>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120" name="Straight Connector 119">
              <a:extLst>
                <a:ext uri="{FF2B5EF4-FFF2-40B4-BE49-F238E27FC236}">
                  <a16:creationId xmlns:a16="http://schemas.microsoft.com/office/drawing/2014/main" id="{B40EB030-FDA5-2536-1E8B-67FBF25563B3}"/>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49FD900-F8A5-DF97-AFD1-481CC17E293D}"/>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B7F15052-D47C-9B59-5F6D-E87CCA501526}"/>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123" name="TextBox 122">
              <a:extLst>
                <a:ext uri="{FF2B5EF4-FFF2-40B4-BE49-F238E27FC236}">
                  <a16:creationId xmlns:a16="http://schemas.microsoft.com/office/drawing/2014/main" id="{66D2A24D-3302-5CF9-39C0-A43B0D0EEAB9}"/>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124" name="TextBox 123">
              <a:extLst>
                <a:ext uri="{FF2B5EF4-FFF2-40B4-BE49-F238E27FC236}">
                  <a16:creationId xmlns:a16="http://schemas.microsoft.com/office/drawing/2014/main" id="{4DA661DA-CECC-2336-38AF-0571B62F3213}"/>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84" name="Group 83">
            <a:extLst>
              <a:ext uri="{FF2B5EF4-FFF2-40B4-BE49-F238E27FC236}">
                <a16:creationId xmlns:a16="http://schemas.microsoft.com/office/drawing/2014/main" id="{8227E5F6-3043-9194-60D2-8D73E6CDABE1}"/>
              </a:ext>
            </a:extLst>
          </p:cNvPr>
          <p:cNvGrpSpPr/>
          <p:nvPr/>
        </p:nvGrpSpPr>
        <p:grpSpPr>
          <a:xfrm>
            <a:off x="5272821" y="4193494"/>
            <a:ext cx="1814747" cy="1796295"/>
            <a:chOff x="1163568" y="4022714"/>
            <a:chExt cx="1814747" cy="1796295"/>
          </a:xfrm>
        </p:grpSpPr>
        <p:grpSp>
          <p:nvGrpSpPr>
            <p:cNvPr id="91" name="Group 90">
              <a:extLst>
                <a:ext uri="{FF2B5EF4-FFF2-40B4-BE49-F238E27FC236}">
                  <a16:creationId xmlns:a16="http://schemas.microsoft.com/office/drawing/2014/main" id="{3E117A3A-ABE5-C7DF-EEAC-FDF548632557}"/>
                </a:ext>
              </a:extLst>
            </p:cNvPr>
            <p:cNvGrpSpPr/>
            <p:nvPr/>
          </p:nvGrpSpPr>
          <p:grpSpPr>
            <a:xfrm>
              <a:off x="1163568" y="4224872"/>
              <a:ext cx="1662347" cy="1594137"/>
              <a:chOff x="6379819" y="2719853"/>
              <a:chExt cx="1662347" cy="1594137"/>
            </a:xfrm>
          </p:grpSpPr>
          <p:sp>
            <p:nvSpPr>
              <p:cNvPr id="96" name="Oval 95">
                <a:extLst>
                  <a:ext uri="{FF2B5EF4-FFF2-40B4-BE49-F238E27FC236}">
                    <a16:creationId xmlns:a16="http://schemas.microsoft.com/office/drawing/2014/main" id="{E8C0681F-B2F6-2026-980D-CB1FAD1E4A9F}"/>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Oval 96">
                <a:extLst>
                  <a:ext uri="{FF2B5EF4-FFF2-40B4-BE49-F238E27FC236}">
                    <a16:creationId xmlns:a16="http://schemas.microsoft.com/office/drawing/2014/main" id="{A8B48022-1546-4D08-BD25-9C0D60283BFB}"/>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Oval 97">
                <a:extLst>
                  <a:ext uri="{FF2B5EF4-FFF2-40B4-BE49-F238E27FC236}">
                    <a16:creationId xmlns:a16="http://schemas.microsoft.com/office/drawing/2014/main" id="{7E62D85A-3F0E-B67D-34C1-96FDD74E09B8}"/>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Oval 98">
                <a:extLst>
                  <a:ext uri="{FF2B5EF4-FFF2-40B4-BE49-F238E27FC236}">
                    <a16:creationId xmlns:a16="http://schemas.microsoft.com/office/drawing/2014/main" id="{6AAE1DD0-B7F2-0768-6FE1-F77A2C1366CD}"/>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Oval 99">
                <a:extLst>
                  <a:ext uri="{FF2B5EF4-FFF2-40B4-BE49-F238E27FC236}">
                    <a16:creationId xmlns:a16="http://schemas.microsoft.com/office/drawing/2014/main" id="{52E54360-2517-5F8E-AB71-856433DCE3AF}"/>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Oval 100">
                <a:extLst>
                  <a:ext uri="{FF2B5EF4-FFF2-40B4-BE49-F238E27FC236}">
                    <a16:creationId xmlns:a16="http://schemas.microsoft.com/office/drawing/2014/main" id="{59C51107-DF13-FF5C-2637-960C6D4A79F0}"/>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Oval 101">
                <a:extLst>
                  <a:ext uri="{FF2B5EF4-FFF2-40B4-BE49-F238E27FC236}">
                    <a16:creationId xmlns:a16="http://schemas.microsoft.com/office/drawing/2014/main" id="{5EE90E30-AB7C-98EC-9BF5-F43CB9586D85}"/>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Oval 102">
                <a:extLst>
                  <a:ext uri="{FF2B5EF4-FFF2-40B4-BE49-F238E27FC236}">
                    <a16:creationId xmlns:a16="http://schemas.microsoft.com/office/drawing/2014/main" id="{5FC0CB36-DF92-4284-BCEB-6D15D5615067}"/>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Oval 103">
                <a:extLst>
                  <a:ext uri="{FF2B5EF4-FFF2-40B4-BE49-F238E27FC236}">
                    <a16:creationId xmlns:a16="http://schemas.microsoft.com/office/drawing/2014/main" id="{FD9E8F34-20AA-EE2C-0016-A223E4611772}"/>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Oval 104">
                <a:extLst>
                  <a:ext uri="{FF2B5EF4-FFF2-40B4-BE49-F238E27FC236}">
                    <a16:creationId xmlns:a16="http://schemas.microsoft.com/office/drawing/2014/main" id="{B6466675-C5BB-48CB-B0C9-9AF8D7374237}"/>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Oval 105">
                <a:extLst>
                  <a:ext uri="{FF2B5EF4-FFF2-40B4-BE49-F238E27FC236}">
                    <a16:creationId xmlns:a16="http://schemas.microsoft.com/office/drawing/2014/main" id="{784C1792-9BCE-2845-9D90-1E6B74010E53}"/>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Oval 106">
                <a:extLst>
                  <a:ext uri="{FF2B5EF4-FFF2-40B4-BE49-F238E27FC236}">
                    <a16:creationId xmlns:a16="http://schemas.microsoft.com/office/drawing/2014/main" id="{E6DF47B8-12D7-CD12-A5BC-1ACD3323C09A}"/>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Oval 107">
                <a:extLst>
                  <a:ext uri="{FF2B5EF4-FFF2-40B4-BE49-F238E27FC236}">
                    <a16:creationId xmlns:a16="http://schemas.microsoft.com/office/drawing/2014/main" id="{059292E9-9354-567A-FEE7-37EC0FA1132B}"/>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Oval 108">
                <a:extLst>
                  <a:ext uri="{FF2B5EF4-FFF2-40B4-BE49-F238E27FC236}">
                    <a16:creationId xmlns:a16="http://schemas.microsoft.com/office/drawing/2014/main" id="{C7CAC3E3-365B-B891-6992-37A00E71F99A}"/>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Oval 109">
                <a:extLst>
                  <a:ext uri="{FF2B5EF4-FFF2-40B4-BE49-F238E27FC236}">
                    <a16:creationId xmlns:a16="http://schemas.microsoft.com/office/drawing/2014/main" id="{BFA94DCB-EC44-2ADE-9907-90C6E788CDF0}"/>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 name="Oval 110">
                <a:extLst>
                  <a:ext uri="{FF2B5EF4-FFF2-40B4-BE49-F238E27FC236}">
                    <a16:creationId xmlns:a16="http://schemas.microsoft.com/office/drawing/2014/main" id="{EC00E460-9DB4-7BC8-DABD-A53FC2A5FE08}"/>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2" name="Oval 111">
                <a:extLst>
                  <a:ext uri="{FF2B5EF4-FFF2-40B4-BE49-F238E27FC236}">
                    <a16:creationId xmlns:a16="http://schemas.microsoft.com/office/drawing/2014/main" id="{BCC8489F-E9EB-CFCE-3840-DAD78673BCF9}"/>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Oval 112">
                <a:extLst>
                  <a:ext uri="{FF2B5EF4-FFF2-40B4-BE49-F238E27FC236}">
                    <a16:creationId xmlns:a16="http://schemas.microsoft.com/office/drawing/2014/main" id="{7E3125BD-3DB0-C568-599E-D775A1DD6FB3}"/>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Oval 113">
                <a:extLst>
                  <a:ext uri="{FF2B5EF4-FFF2-40B4-BE49-F238E27FC236}">
                    <a16:creationId xmlns:a16="http://schemas.microsoft.com/office/drawing/2014/main" id="{70F11608-B251-B8BF-1ED9-BB29C74C9CBD}"/>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Oval 114">
                <a:extLst>
                  <a:ext uri="{FF2B5EF4-FFF2-40B4-BE49-F238E27FC236}">
                    <a16:creationId xmlns:a16="http://schemas.microsoft.com/office/drawing/2014/main" id="{DDB29ECF-E15B-0A27-AC08-64D0408BC6CE}"/>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3" name="Oval 92">
              <a:extLst>
                <a:ext uri="{FF2B5EF4-FFF2-40B4-BE49-F238E27FC236}">
                  <a16:creationId xmlns:a16="http://schemas.microsoft.com/office/drawing/2014/main" id="{37468068-6148-CE00-EA46-9910963E2AD0}"/>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Oval 94">
              <a:extLst>
                <a:ext uri="{FF2B5EF4-FFF2-40B4-BE49-F238E27FC236}">
                  <a16:creationId xmlns:a16="http://schemas.microsoft.com/office/drawing/2014/main" id="{A5088E31-C71F-5E40-BBD3-EAA4E778E205}"/>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16" name="Rectangle 115">
            <a:extLst>
              <a:ext uri="{FF2B5EF4-FFF2-40B4-BE49-F238E27FC236}">
                <a16:creationId xmlns:a16="http://schemas.microsoft.com/office/drawing/2014/main" id="{1EB27AD1-EEC5-3884-81F2-3056960332AF}"/>
              </a:ext>
            </a:extLst>
          </p:cNvPr>
          <p:cNvSpPr/>
          <p:nvPr/>
        </p:nvSpPr>
        <p:spPr>
          <a:xfrm>
            <a:off x="3908969" y="1425505"/>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17" name="Rectangle 116">
            <a:extLst>
              <a:ext uri="{FF2B5EF4-FFF2-40B4-BE49-F238E27FC236}">
                <a16:creationId xmlns:a16="http://schemas.microsoft.com/office/drawing/2014/main" id="{E3F8BD57-80CA-91CB-0178-0B7F706D632B}"/>
              </a:ext>
            </a:extLst>
          </p:cNvPr>
          <p:cNvSpPr/>
          <p:nvPr/>
        </p:nvSpPr>
        <p:spPr>
          <a:xfrm>
            <a:off x="3144669" y="1426358"/>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18" name="Rectangle 117">
            <a:extLst>
              <a:ext uri="{FF2B5EF4-FFF2-40B4-BE49-F238E27FC236}">
                <a16:creationId xmlns:a16="http://schemas.microsoft.com/office/drawing/2014/main" id="{4C9934F4-FB45-5F4D-3DB0-D98A83033231}"/>
              </a:ext>
            </a:extLst>
          </p:cNvPr>
          <p:cNvSpPr/>
          <p:nvPr/>
        </p:nvSpPr>
        <p:spPr>
          <a:xfrm>
            <a:off x="5636399" y="1432708"/>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25" name="Rectangle 124">
            <a:extLst>
              <a:ext uri="{FF2B5EF4-FFF2-40B4-BE49-F238E27FC236}">
                <a16:creationId xmlns:a16="http://schemas.microsoft.com/office/drawing/2014/main" id="{9D5AE34B-F21B-FD9A-3C43-E031D26318B9}"/>
              </a:ext>
            </a:extLst>
          </p:cNvPr>
          <p:cNvSpPr/>
          <p:nvPr/>
        </p:nvSpPr>
        <p:spPr>
          <a:xfrm>
            <a:off x="6395799" y="1432702"/>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26" name="Rectangle: Rounded Corners 125">
            <a:extLst>
              <a:ext uri="{FF2B5EF4-FFF2-40B4-BE49-F238E27FC236}">
                <a16:creationId xmlns:a16="http://schemas.microsoft.com/office/drawing/2014/main" id="{9701BC2B-D8DF-387E-549E-55E4A795FCEC}"/>
              </a:ext>
            </a:extLst>
          </p:cNvPr>
          <p:cNvSpPr/>
          <p:nvPr/>
        </p:nvSpPr>
        <p:spPr>
          <a:xfrm>
            <a:off x="439421" y="1270631"/>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127" name="Straight Arrow Connector 126">
            <a:extLst>
              <a:ext uri="{FF2B5EF4-FFF2-40B4-BE49-F238E27FC236}">
                <a16:creationId xmlns:a16="http://schemas.microsoft.com/office/drawing/2014/main" id="{B1E1D0AC-62AD-AF77-13BB-2938D137D97E}"/>
              </a:ext>
            </a:extLst>
          </p:cNvPr>
          <p:cNvCxnSpPr>
            <a:cxnSpLocks/>
          </p:cNvCxnSpPr>
          <p:nvPr/>
        </p:nvCxnSpPr>
        <p:spPr>
          <a:xfrm>
            <a:off x="2053932" y="1499559"/>
            <a:ext cx="370294"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4E5E08B6-93A2-72F0-08E1-826F976B0279}"/>
              </a:ext>
            </a:extLst>
          </p:cNvPr>
          <p:cNvGrpSpPr/>
          <p:nvPr/>
        </p:nvGrpSpPr>
        <p:grpSpPr>
          <a:xfrm>
            <a:off x="8492263" y="4597382"/>
            <a:ext cx="1547250" cy="1882918"/>
            <a:chOff x="1417969" y="10167196"/>
            <a:chExt cx="1547250" cy="1882918"/>
          </a:xfrm>
        </p:grpSpPr>
        <p:grpSp>
          <p:nvGrpSpPr>
            <p:cNvPr id="130" name="Group 129">
              <a:extLst>
                <a:ext uri="{FF2B5EF4-FFF2-40B4-BE49-F238E27FC236}">
                  <a16:creationId xmlns:a16="http://schemas.microsoft.com/office/drawing/2014/main" id="{EA793B6F-64C0-896B-8380-3C2E5157C9F1}"/>
                </a:ext>
              </a:extLst>
            </p:cNvPr>
            <p:cNvGrpSpPr/>
            <p:nvPr/>
          </p:nvGrpSpPr>
          <p:grpSpPr>
            <a:xfrm>
              <a:off x="1921187" y="10167196"/>
              <a:ext cx="536542" cy="773531"/>
              <a:chOff x="4050277" y="3070767"/>
              <a:chExt cx="536542" cy="772917"/>
            </a:xfrm>
          </p:grpSpPr>
          <p:sp>
            <p:nvSpPr>
              <p:cNvPr id="132" name="Circle: Hollow 131">
                <a:extLst>
                  <a:ext uri="{FF2B5EF4-FFF2-40B4-BE49-F238E27FC236}">
                    <a16:creationId xmlns:a16="http://schemas.microsoft.com/office/drawing/2014/main" id="{DB60039D-5A26-4B49-FB25-0F681E2DCEDA}"/>
                  </a:ext>
                </a:extLst>
              </p:cNvPr>
              <p:cNvSpPr/>
              <p:nvPr/>
            </p:nvSpPr>
            <p:spPr>
              <a:xfrm>
                <a:off x="4146999" y="307076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141" name="TextBox 140">
                <a:extLst>
                  <a:ext uri="{FF2B5EF4-FFF2-40B4-BE49-F238E27FC236}">
                    <a16:creationId xmlns:a16="http://schemas.microsoft.com/office/drawing/2014/main" id="{1046774D-5C53-74B1-394D-3DAA7F2C7AF5}"/>
                  </a:ext>
                </a:extLst>
              </p:cNvPr>
              <p:cNvSpPr txBox="1"/>
              <p:nvPr/>
            </p:nvSpPr>
            <p:spPr>
              <a:xfrm>
                <a:off x="4050277" y="3135798"/>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131" name="TextBox 130">
              <a:extLst>
                <a:ext uri="{FF2B5EF4-FFF2-40B4-BE49-F238E27FC236}">
                  <a16:creationId xmlns:a16="http://schemas.microsoft.com/office/drawing/2014/main" id="{0640FF1C-C395-EEC5-E3C9-357EF94B7390}"/>
                </a:ext>
              </a:extLst>
            </p:cNvPr>
            <p:cNvSpPr txBox="1"/>
            <p:nvPr/>
          </p:nvSpPr>
          <p:spPr>
            <a:xfrm>
              <a:off x="1417969" y="10849785"/>
              <a:ext cx="1547250" cy="1200329"/>
            </a:xfrm>
            <a:prstGeom prst="rect">
              <a:avLst/>
            </a:prstGeom>
            <a:noFill/>
          </p:spPr>
          <p:txBody>
            <a:bodyPr wrap="square" rtlCol="0">
              <a:spAutoFit/>
            </a:bodyPr>
            <a:lstStyle/>
            <a:p>
              <a:pPr algn="ctr"/>
              <a:r>
                <a:rPr lang="en-US" sz="2000" b="1" dirty="0">
                  <a:cs typeface="Arial" panose="020B0604020202020204" pitchFamily="34" charset="0"/>
                </a:rPr>
                <a:t>A  –</a:t>
              </a:r>
            </a:p>
            <a:p>
              <a:pPr algn="ctr"/>
              <a:r>
                <a:rPr lang="en-US" sz="2000" b="1" dirty="0">
                  <a:cs typeface="Arial" panose="020B0604020202020204" pitchFamily="34" charset="0"/>
                </a:rPr>
                <a:t>a  –</a:t>
              </a:r>
            </a:p>
            <a:p>
              <a:pPr algn="ctr"/>
              <a:endParaRPr lang="en-US" sz="1600" b="1" dirty="0">
                <a:cs typeface="Arial" panose="020B0604020202020204" pitchFamily="34" charset="0"/>
              </a:endParaRPr>
            </a:p>
            <a:p>
              <a:pPr algn="ctr"/>
              <a:r>
                <a:rPr lang="en-US" sz="1600" dirty="0">
                  <a:cs typeface="Arial" panose="020B0604020202020204" pitchFamily="34" charset="0"/>
                </a:rPr>
                <a:t>homozygous</a:t>
              </a:r>
            </a:p>
          </p:txBody>
        </p:sp>
      </p:grpSp>
      <p:sp>
        <p:nvSpPr>
          <p:cNvPr id="22" name="TextBox 21">
            <a:extLst>
              <a:ext uri="{FF2B5EF4-FFF2-40B4-BE49-F238E27FC236}">
                <a16:creationId xmlns:a16="http://schemas.microsoft.com/office/drawing/2014/main" id="{2007D40C-B687-BD80-A6DF-78AE98BD1C16}"/>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
        <p:nvSpPr>
          <p:cNvPr id="30" name="TextBox 29">
            <a:extLst>
              <a:ext uri="{FF2B5EF4-FFF2-40B4-BE49-F238E27FC236}">
                <a16:creationId xmlns:a16="http://schemas.microsoft.com/office/drawing/2014/main" id="{73A3CBD0-A0DA-3325-F53D-DDF0F65086C1}"/>
              </a:ext>
            </a:extLst>
          </p:cNvPr>
          <p:cNvSpPr txBox="1"/>
          <p:nvPr/>
        </p:nvSpPr>
        <p:spPr>
          <a:xfrm rot="18763975">
            <a:off x="5842595" y="4541705"/>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Tree>
    <p:extLst>
      <p:ext uri="{BB962C8B-B14F-4D97-AF65-F5344CB8AC3E}">
        <p14:creationId xmlns:p14="http://schemas.microsoft.com/office/powerpoint/2010/main" val="508265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grpSp>
        <p:nvGrpSpPr>
          <p:cNvPr id="2" name="Group 1">
            <a:extLst>
              <a:ext uri="{FF2B5EF4-FFF2-40B4-BE49-F238E27FC236}">
                <a16:creationId xmlns:a16="http://schemas.microsoft.com/office/drawing/2014/main" id="{7BF7EB9F-07E8-3625-31D1-9AC48DCEC0F8}"/>
              </a:ext>
            </a:extLst>
          </p:cNvPr>
          <p:cNvGrpSpPr/>
          <p:nvPr/>
        </p:nvGrpSpPr>
        <p:grpSpPr>
          <a:xfrm>
            <a:off x="439421" y="177285"/>
            <a:ext cx="6326323" cy="3628669"/>
            <a:chOff x="1041400" y="0"/>
            <a:chExt cx="6326323" cy="3628669"/>
          </a:xfrm>
        </p:grpSpPr>
        <p:sp>
          <p:nvSpPr>
            <p:cNvPr id="3" name="Rectangle: Rounded Corners 2">
              <a:extLst>
                <a:ext uri="{FF2B5EF4-FFF2-40B4-BE49-F238E27FC236}">
                  <a16:creationId xmlns:a16="http://schemas.microsoft.com/office/drawing/2014/main" id="{77B39D89-1773-8DC2-ADA1-5DD58AA50E32}"/>
                </a:ext>
              </a:extLst>
            </p:cNvPr>
            <p:cNvSpPr/>
            <p:nvPr/>
          </p:nvSpPr>
          <p:spPr>
            <a:xfrm>
              <a:off x="3750737" y="1013899"/>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6235694" y="1013899"/>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7001924" y="1013899"/>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4508500" y="637143"/>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736304" y="0"/>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6221261" y="0"/>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987491" y="0"/>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4397886" y="0"/>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4050277" y="2855110"/>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6557415" y="2961099"/>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4508500" y="749878"/>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5" name="Rectangle 14">
              <a:extLst>
                <a:ext uri="{FF2B5EF4-FFF2-40B4-BE49-F238E27FC236}">
                  <a16:creationId xmlns:a16="http://schemas.microsoft.com/office/drawing/2014/main" id="{C32FD1B0-C029-CEE5-E53E-F517AF1B1B61}"/>
                </a:ext>
              </a:extLst>
            </p:cNvPr>
            <p:cNvSpPr/>
            <p:nvPr/>
          </p:nvSpPr>
          <p:spPr>
            <a:xfrm>
              <a:off x="3746652" y="2349584"/>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6" name="Rectangle 15">
              <a:extLst>
                <a:ext uri="{FF2B5EF4-FFF2-40B4-BE49-F238E27FC236}">
                  <a16:creationId xmlns:a16="http://schemas.microsoft.com/office/drawing/2014/main" id="{D6C99D36-E72A-D45F-0A7C-5942E228479E}"/>
                </a:ext>
              </a:extLst>
            </p:cNvPr>
            <p:cNvSpPr/>
            <p:nvPr/>
          </p:nvSpPr>
          <p:spPr>
            <a:xfrm>
              <a:off x="6238382" y="2355934"/>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7" name="Rectangle 16">
              <a:extLst>
                <a:ext uri="{FF2B5EF4-FFF2-40B4-BE49-F238E27FC236}">
                  <a16:creationId xmlns:a16="http://schemas.microsoft.com/office/drawing/2014/main" id="{182EA92F-26F5-CDD4-AC62-6755E1D369C4}"/>
                </a:ext>
              </a:extLst>
            </p:cNvPr>
            <p:cNvSpPr/>
            <p:nvPr/>
          </p:nvSpPr>
          <p:spPr>
            <a:xfrm>
              <a:off x="6999476" y="2355928"/>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8" name="Rectangle 17">
              <a:extLst>
                <a:ext uri="{FF2B5EF4-FFF2-40B4-BE49-F238E27FC236}">
                  <a16:creationId xmlns:a16="http://schemas.microsoft.com/office/drawing/2014/main" id="{8D20E2C7-010A-127C-4C53-C06D233E8E1C}"/>
                </a:ext>
              </a:extLst>
            </p:cNvPr>
            <p:cNvSpPr/>
            <p:nvPr/>
          </p:nvSpPr>
          <p:spPr>
            <a:xfrm>
              <a:off x="4510948" y="1248220"/>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9" name="Rectangle 18">
              <a:extLst>
                <a:ext uri="{FF2B5EF4-FFF2-40B4-BE49-F238E27FC236}">
                  <a16:creationId xmlns:a16="http://schemas.microsoft.com/office/drawing/2014/main" id="{FECB9C4E-2072-2304-871C-88E2174BB393}"/>
                </a:ext>
              </a:extLst>
            </p:cNvPr>
            <p:cNvSpPr/>
            <p:nvPr/>
          </p:nvSpPr>
          <p:spPr>
            <a:xfrm>
              <a:off x="3746648" y="1249073"/>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0" name="Rectangle 19">
              <a:extLst>
                <a:ext uri="{FF2B5EF4-FFF2-40B4-BE49-F238E27FC236}">
                  <a16:creationId xmlns:a16="http://schemas.microsoft.com/office/drawing/2014/main" id="{78228AA3-B589-7A17-DBDE-3FEE8E22BEF1}"/>
                </a:ext>
              </a:extLst>
            </p:cNvPr>
            <p:cNvSpPr/>
            <p:nvPr/>
          </p:nvSpPr>
          <p:spPr>
            <a:xfrm>
              <a:off x="6238378" y="1255423"/>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1" name="Rectangle 20">
              <a:extLst>
                <a:ext uri="{FF2B5EF4-FFF2-40B4-BE49-F238E27FC236}">
                  <a16:creationId xmlns:a16="http://schemas.microsoft.com/office/drawing/2014/main" id="{0F202A9A-4C3B-018F-4199-3CFA0B095106}"/>
                </a:ext>
              </a:extLst>
            </p:cNvPr>
            <p:cNvSpPr/>
            <p:nvPr/>
          </p:nvSpPr>
          <p:spPr>
            <a:xfrm>
              <a:off x="6997778" y="1255417"/>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2" name="Group 21">
              <a:extLst>
                <a:ext uri="{FF2B5EF4-FFF2-40B4-BE49-F238E27FC236}">
                  <a16:creationId xmlns:a16="http://schemas.microsoft.com/office/drawing/2014/main" id="{67263BA8-CC52-29E3-9E4A-1DC2464FCDAD}"/>
                </a:ext>
              </a:extLst>
            </p:cNvPr>
            <p:cNvGrpSpPr/>
            <p:nvPr/>
          </p:nvGrpSpPr>
          <p:grpSpPr>
            <a:xfrm>
              <a:off x="1041400" y="1093346"/>
              <a:ext cx="1984805" cy="457854"/>
              <a:chOff x="148311" y="1635205"/>
              <a:chExt cx="1929627" cy="457491"/>
            </a:xfrm>
          </p:grpSpPr>
          <p:sp>
            <p:nvSpPr>
              <p:cNvPr id="29" name="Rectangle: Rounded Corners 28">
                <a:extLst>
                  <a:ext uri="{FF2B5EF4-FFF2-40B4-BE49-F238E27FC236}">
                    <a16:creationId xmlns:a16="http://schemas.microsoft.com/office/drawing/2014/main" id="{096E3511-65D7-D7E0-BFAB-09936D072F0E}"/>
                  </a:ext>
                </a:extLst>
              </p:cNvPr>
              <p:cNvSpPr/>
              <p:nvPr/>
            </p:nvSpPr>
            <p:spPr>
              <a:xfrm>
                <a:off x="148311" y="1635205"/>
                <a:ext cx="1586561" cy="45749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30" name="Straight Arrow Connector 29">
                <a:extLst>
                  <a:ext uri="{FF2B5EF4-FFF2-40B4-BE49-F238E27FC236}">
                    <a16:creationId xmlns:a16="http://schemas.microsoft.com/office/drawing/2014/main" id="{FCC53B9B-A003-816A-3F56-C3A3AB10F509}"/>
                  </a:ext>
                </a:extLst>
              </p:cNvPr>
              <p:cNvCxnSpPr>
                <a:cxnSpLocks/>
              </p:cNvCxnSpPr>
              <p:nvPr/>
            </p:nvCxnSpPr>
            <p:spPr>
              <a:xfrm>
                <a:off x="1717938" y="1863951"/>
                <a:ext cx="360000"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75A5F24-AAD2-F659-9346-CF1536177D37}"/>
                </a:ext>
              </a:extLst>
            </p:cNvPr>
            <p:cNvGrpSpPr/>
            <p:nvPr/>
          </p:nvGrpSpPr>
          <p:grpSpPr>
            <a:xfrm>
              <a:off x="1041400" y="556408"/>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88BD019-765C-B67C-B982-25FDDF19EE0F}"/>
                </a:ext>
              </a:extLst>
            </p:cNvPr>
            <p:cNvGrpSpPr/>
            <p:nvPr/>
          </p:nvGrpSpPr>
          <p:grpSpPr>
            <a:xfrm>
              <a:off x="1041400" y="2187513"/>
              <a:ext cx="1984805" cy="457854"/>
              <a:chOff x="148311" y="1635205"/>
              <a:chExt cx="1929627" cy="457491"/>
            </a:xfrm>
          </p:grpSpPr>
          <p:sp>
            <p:nvSpPr>
              <p:cNvPr id="25" name="Rectangle: Rounded Corners 24">
                <a:extLst>
                  <a:ext uri="{FF2B5EF4-FFF2-40B4-BE49-F238E27FC236}">
                    <a16:creationId xmlns:a16="http://schemas.microsoft.com/office/drawing/2014/main" id="{05E34AE6-ECE6-D055-4755-632BB9986AF6}"/>
                  </a:ext>
                </a:extLst>
              </p:cNvPr>
              <p:cNvSpPr/>
              <p:nvPr/>
            </p:nvSpPr>
            <p:spPr>
              <a:xfrm>
                <a:off x="148311" y="1635205"/>
                <a:ext cx="1586561" cy="45749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cxnSp>
            <p:nvCxnSpPr>
              <p:cNvPr id="26" name="Straight Arrow Connector 25">
                <a:extLst>
                  <a:ext uri="{FF2B5EF4-FFF2-40B4-BE49-F238E27FC236}">
                    <a16:creationId xmlns:a16="http://schemas.microsoft.com/office/drawing/2014/main" id="{2D7AB4CA-ADAF-C0CA-257E-F4D6B5350847}"/>
                  </a:ext>
                </a:extLst>
              </p:cNvPr>
              <p:cNvCxnSpPr>
                <a:cxnSpLocks/>
              </p:cNvCxnSpPr>
              <p:nvPr/>
            </p:nvCxnSpPr>
            <p:spPr>
              <a:xfrm>
                <a:off x="1717938" y="1863951"/>
                <a:ext cx="3600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7" name="Rectangle: Rounded Corners 36">
            <a:extLst>
              <a:ext uri="{FF2B5EF4-FFF2-40B4-BE49-F238E27FC236}">
                <a16:creationId xmlns:a16="http://schemas.microsoft.com/office/drawing/2014/main" id="{7CF351E6-2A00-63D2-0B3E-884E2382275E}"/>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39" name="Group 38">
            <a:extLst>
              <a:ext uri="{FF2B5EF4-FFF2-40B4-BE49-F238E27FC236}">
                <a16:creationId xmlns:a16="http://schemas.microsoft.com/office/drawing/2014/main" id="{10827395-1BDF-7C21-05E9-C1343A0A04B9}"/>
              </a:ext>
            </a:extLst>
          </p:cNvPr>
          <p:cNvGrpSpPr/>
          <p:nvPr/>
        </p:nvGrpSpPr>
        <p:grpSpPr>
          <a:xfrm>
            <a:off x="8560503" y="240417"/>
            <a:ext cx="1328427" cy="1876736"/>
            <a:chOff x="1201552" y="4057586"/>
            <a:chExt cx="1328427" cy="1875242"/>
          </a:xfrm>
        </p:grpSpPr>
        <p:grpSp>
          <p:nvGrpSpPr>
            <p:cNvPr id="45" name="Group 44">
              <a:extLst>
                <a:ext uri="{FF2B5EF4-FFF2-40B4-BE49-F238E27FC236}">
                  <a16:creationId xmlns:a16="http://schemas.microsoft.com/office/drawing/2014/main" id="{15584218-7563-CE39-F9CB-826838C43BF1}"/>
                </a:ext>
              </a:extLst>
            </p:cNvPr>
            <p:cNvGrpSpPr/>
            <p:nvPr/>
          </p:nvGrpSpPr>
          <p:grpSpPr>
            <a:xfrm>
              <a:off x="1607644" y="4057586"/>
              <a:ext cx="536542" cy="772946"/>
              <a:chOff x="4050277" y="3042797"/>
              <a:chExt cx="536542" cy="772946"/>
            </a:xfrm>
          </p:grpSpPr>
          <p:sp>
            <p:nvSpPr>
              <p:cNvPr id="47" name="Circle: Hollow 46">
                <a:extLst>
                  <a:ext uri="{FF2B5EF4-FFF2-40B4-BE49-F238E27FC236}">
                    <a16:creationId xmlns:a16="http://schemas.microsoft.com/office/drawing/2014/main" id="{747B787D-08D9-E034-3213-7867FFFCF18E}"/>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48" name="TextBox 47">
                <a:extLst>
                  <a:ext uri="{FF2B5EF4-FFF2-40B4-BE49-F238E27FC236}">
                    <a16:creationId xmlns:a16="http://schemas.microsoft.com/office/drawing/2014/main" id="{E92D414C-CEAE-F613-1F45-BB3B0F022B16}"/>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46" name="TextBox 45">
              <a:extLst>
                <a:ext uri="{FF2B5EF4-FFF2-40B4-BE49-F238E27FC236}">
                  <a16:creationId xmlns:a16="http://schemas.microsoft.com/office/drawing/2014/main" id="{A87F3713-9E92-BD7B-8487-70126684C749}"/>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40" name="Group 39">
            <a:extLst>
              <a:ext uri="{FF2B5EF4-FFF2-40B4-BE49-F238E27FC236}">
                <a16:creationId xmlns:a16="http://schemas.microsoft.com/office/drawing/2014/main" id="{5815EC3C-2ABA-5B00-E3B7-C09B30A2BBD1}"/>
              </a:ext>
            </a:extLst>
          </p:cNvPr>
          <p:cNvGrpSpPr/>
          <p:nvPr/>
        </p:nvGrpSpPr>
        <p:grpSpPr>
          <a:xfrm>
            <a:off x="10333680" y="299310"/>
            <a:ext cx="1001269" cy="1816915"/>
            <a:chOff x="3017064" y="4116432"/>
            <a:chExt cx="1001269" cy="1815469"/>
          </a:xfrm>
        </p:grpSpPr>
        <p:grpSp>
          <p:nvGrpSpPr>
            <p:cNvPr id="41" name="Group 40">
              <a:extLst>
                <a:ext uri="{FF2B5EF4-FFF2-40B4-BE49-F238E27FC236}">
                  <a16:creationId xmlns:a16="http://schemas.microsoft.com/office/drawing/2014/main" id="{8562BE4E-6490-C359-859A-52CCC2BD1342}"/>
                </a:ext>
              </a:extLst>
            </p:cNvPr>
            <p:cNvGrpSpPr/>
            <p:nvPr/>
          </p:nvGrpSpPr>
          <p:grpSpPr>
            <a:xfrm>
              <a:off x="3349868" y="4116432"/>
              <a:ext cx="443249" cy="470520"/>
              <a:chOff x="6557415" y="3129736"/>
              <a:chExt cx="443249" cy="470520"/>
            </a:xfrm>
          </p:grpSpPr>
          <p:sp>
            <p:nvSpPr>
              <p:cNvPr id="43" name="Circle: Hollow 42">
                <a:extLst>
                  <a:ext uri="{FF2B5EF4-FFF2-40B4-BE49-F238E27FC236}">
                    <a16:creationId xmlns:a16="http://schemas.microsoft.com/office/drawing/2014/main" id="{F519388F-BEE5-04D1-8DC6-9DAB450851B8}"/>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44" name="Straight Arrow Connector 43">
                <a:extLst>
                  <a:ext uri="{FF2B5EF4-FFF2-40B4-BE49-F238E27FC236}">
                    <a16:creationId xmlns:a16="http://schemas.microsoft.com/office/drawing/2014/main" id="{A50379BC-1DE3-B34D-2E79-48251842D9CE}"/>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CB178B97-D55F-3E5B-D48C-37FFDCFB159B}"/>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sp>
        <p:nvSpPr>
          <p:cNvPr id="95" name="Rectangle: Rounded Corners 94">
            <a:extLst>
              <a:ext uri="{FF2B5EF4-FFF2-40B4-BE49-F238E27FC236}">
                <a16:creationId xmlns:a16="http://schemas.microsoft.com/office/drawing/2014/main" id="{A427A0C9-8193-F249-F3D8-E8CB314BB3AD}"/>
              </a:ext>
            </a:extLst>
          </p:cNvPr>
          <p:cNvSpPr/>
          <p:nvPr/>
        </p:nvSpPr>
        <p:spPr>
          <a:xfrm>
            <a:off x="8259924" y="2326625"/>
            <a:ext cx="3664389" cy="2050851"/>
          </a:xfrm>
          <a:prstGeom prst="roundRect">
            <a:avLst/>
          </a:prstGeom>
          <a:noFill/>
          <a:ln w="4445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66" name="Group 65">
            <a:extLst>
              <a:ext uri="{FF2B5EF4-FFF2-40B4-BE49-F238E27FC236}">
                <a16:creationId xmlns:a16="http://schemas.microsoft.com/office/drawing/2014/main" id="{513BA776-6506-AA67-2B14-6651025699E5}"/>
              </a:ext>
            </a:extLst>
          </p:cNvPr>
          <p:cNvGrpSpPr/>
          <p:nvPr/>
        </p:nvGrpSpPr>
        <p:grpSpPr>
          <a:xfrm>
            <a:off x="10173510" y="2512378"/>
            <a:ext cx="1547250" cy="1610696"/>
            <a:chOff x="2806323" y="4107108"/>
            <a:chExt cx="1547250" cy="1609410"/>
          </a:xfrm>
        </p:grpSpPr>
        <p:grpSp>
          <p:nvGrpSpPr>
            <p:cNvPr id="86" name="Group 85">
              <a:extLst>
                <a:ext uri="{FF2B5EF4-FFF2-40B4-BE49-F238E27FC236}">
                  <a16:creationId xmlns:a16="http://schemas.microsoft.com/office/drawing/2014/main" id="{CACB1ABA-F9D2-9067-678B-FEBE3F8B675A}"/>
                </a:ext>
              </a:extLst>
            </p:cNvPr>
            <p:cNvGrpSpPr/>
            <p:nvPr/>
          </p:nvGrpSpPr>
          <p:grpSpPr>
            <a:xfrm>
              <a:off x="3349868" y="4107108"/>
              <a:ext cx="443249" cy="470524"/>
              <a:chOff x="6557415" y="3120412"/>
              <a:chExt cx="443249" cy="470524"/>
            </a:xfrm>
          </p:grpSpPr>
          <p:sp>
            <p:nvSpPr>
              <p:cNvPr id="88" name="Circle: Hollow 87">
                <a:extLst>
                  <a:ext uri="{FF2B5EF4-FFF2-40B4-BE49-F238E27FC236}">
                    <a16:creationId xmlns:a16="http://schemas.microsoft.com/office/drawing/2014/main" id="{445D92F5-6B01-61F1-4BB6-03F96B20DD01}"/>
                  </a:ext>
                </a:extLst>
              </p:cNvPr>
              <p:cNvSpPr/>
              <p:nvPr/>
            </p:nvSpPr>
            <p:spPr>
              <a:xfrm>
                <a:off x="6557415" y="324893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89" name="Straight Arrow Connector 88">
                <a:extLst>
                  <a:ext uri="{FF2B5EF4-FFF2-40B4-BE49-F238E27FC236}">
                    <a16:creationId xmlns:a16="http://schemas.microsoft.com/office/drawing/2014/main" id="{F1A43EC0-C94F-1F5C-19E0-1D2A496BCD6A}"/>
                  </a:ext>
                </a:extLst>
              </p:cNvPr>
              <p:cNvCxnSpPr>
                <a:cxnSpLocks/>
              </p:cNvCxnSpPr>
              <p:nvPr/>
            </p:nvCxnSpPr>
            <p:spPr>
              <a:xfrm flipV="1">
                <a:off x="6820664" y="3120412"/>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DCF7F833-6FEF-3799-4E90-63BC72F24CB9}"/>
                </a:ext>
              </a:extLst>
            </p:cNvPr>
            <p:cNvSpPr txBox="1"/>
            <p:nvPr/>
          </p:nvSpPr>
          <p:spPr>
            <a:xfrm>
              <a:off x="2806323" y="4763170"/>
              <a:ext cx="1547250" cy="953348"/>
            </a:xfrm>
            <a:prstGeom prst="rect">
              <a:avLst/>
            </a:prstGeom>
            <a:noFill/>
          </p:spPr>
          <p:txBody>
            <a:bodyPr wrap="square" rtlCol="0">
              <a:spAutoFit/>
            </a:bodyPr>
            <a:lstStyle/>
            <a:p>
              <a:pPr algn="ctr"/>
              <a:r>
                <a:rPr lang="en-US" sz="2000" b="1" dirty="0">
                  <a:cs typeface="Arial" panose="020B0604020202020204" pitchFamily="34" charset="0"/>
                </a:rPr>
                <a:t>A  A</a:t>
              </a:r>
            </a:p>
            <a:p>
              <a:pPr algn="ctr"/>
              <a:endParaRPr lang="en-US" sz="2000" b="1" dirty="0">
                <a:cs typeface="Arial" panose="020B0604020202020204" pitchFamily="34" charset="0"/>
              </a:endParaRPr>
            </a:p>
            <a:p>
              <a:pPr algn="ctr"/>
              <a:r>
                <a:rPr lang="en-US" sz="1600" dirty="0">
                  <a:cs typeface="Arial" panose="020B0604020202020204" pitchFamily="34" charset="0"/>
                </a:rPr>
                <a:t>homozygous</a:t>
              </a:r>
            </a:p>
          </p:txBody>
        </p:sp>
      </p:grpSp>
      <p:sp>
        <p:nvSpPr>
          <p:cNvPr id="98" name="Rectangle: Rounded Corners 97">
            <a:extLst>
              <a:ext uri="{FF2B5EF4-FFF2-40B4-BE49-F238E27FC236}">
                <a16:creationId xmlns:a16="http://schemas.microsoft.com/office/drawing/2014/main" id="{B71DF4A0-A762-2BDC-3371-EC006ED2BC03}"/>
              </a:ext>
            </a:extLst>
          </p:cNvPr>
          <p:cNvSpPr/>
          <p:nvPr/>
        </p:nvSpPr>
        <p:spPr>
          <a:xfrm>
            <a:off x="8259925" y="4502564"/>
            <a:ext cx="3664389" cy="2223957"/>
          </a:xfrm>
          <a:prstGeom prst="round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00" name="Group 99">
            <a:extLst>
              <a:ext uri="{FF2B5EF4-FFF2-40B4-BE49-F238E27FC236}">
                <a16:creationId xmlns:a16="http://schemas.microsoft.com/office/drawing/2014/main" id="{DBB60225-4F1F-F0E3-B825-3ECC9F949291}"/>
              </a:ext>
            </a:extLst>
          </p:cNvPr>
          <p:cNvGrpSpPr/>
          <p:nvPr/>
        </p:nvGrpSpPr>
        <p:grpSpPr>
          <a:xfrm>
            <a:off x="10164903" y="4586084"/>
            <a:ext cx="1505519" cy="2213001"/>
            <a:chOff x="3090609" y="10155898"/>
            <a:chExt cx="1505519" cy="2213001"/>
          </a:xfrm>
        </p:grpSpPr>
        <p:sp>
          <p:nvSpPr>
            <p:cNvPr id="122" name="TextBox 121">
              <a:extLst>
                <a:ext uri="{FF2B5EF4-FFF2-40B4-BE49-F238E27FC236}">
                  <a16:creationId xmlns:a16="http://schemas.microsoft.com/office/drawing/2014/main" id="{6A0C0140-535C-C455-1415-349AA55DC2D2}"/>
                </a:ext>
              </a:extLst>
            </p:cNvPr>
            <p:cNvSpPr txBox="1"/>
            <p:nvPr/>
          </p:nvSpPr>
          <p:spPr>
            <a:xfrm>
              <a:off x="3090609" y="10676128"/>
              <a:ext cx="1505519" cy="1692771"/>
            </a:xfrm>
            <a:prstGeom prst="rect">
              <a:avLst/>
            </a:prstGeom>
            <a:noFill/>
          </p:spPr>
          <p:txBody>
            <a:bodyPr wrap="square" rtlCol="0">
              <a:spAutoFit/>
            </a:bodyPr>
            <a:lstStyle/>
            <a:p>
              <a:pPr algn="ctr"/>
              <a:r>
                <a:rPr lang="en-US" sz="2000" b="1" dirty="0">
                  <a:cs typeface="Arial" panose="020B0604020202020204" pitchFamily="34" charset="0"/>
                </a:rPr>
                <a:t>A  A</a:t>
              </a: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homozygous</a:t>
              </a:r>
            </a:p>
            <a:p>
              <a:pPr algn="ctr"/>
              <a:r>
                <a:rPr lang="en-US" sz="1600" dirty="0">
                  <a:cs typeface="Arial" panose="020B0604020202020204" pitchFamily="34" charset="0"/>
                </a:rPr>
                <a:t>heterozygous</a:t>
              </a:r>
              <a:endParaRPr lang="en-AU" sz="2000" dirty="0">
                <a:cs typeface="Arial" panose="020B0604020202020204" pitchFamily="34" charset="0"/>
              </a:endParaRPr>
            </a:p>
          </p:txBody>
        </p:sp>
        <p:grpSp>
          <p:nvGrpSpPr>
            <p:cNvPr id="123" name="Group 122">
              <a:extLst>
                <a:ext uri="{FF2B5EF4-FFF2-40B4-BE49-F238E27FC236}">
                  <a16:creationId xmlns:a16="http://schemas.microsoft.com/office/drawing/2014/main" id="{91A4DB2E-1F29-D0D5-7E71-A2EE8F6EB31B}"/>
                </a:ext>
              </a:extLst>
            </p:cNvPr>
            <p:cNvGrpSpPr/>
            <p:nvPr/>
          </p:nvGrpSpPr>
          <p:grpSpPr>
            <a:xfrm>
              <a:off x="3620986" y="10155898"/>
              <a:ext cx="443249" cy="470872"/>
              <a:chOff x="6557415" y="3083143"/>
              <a:chExt cx="443249" cy="470498"/>
            </a:xfrm>
          </p:grpSpPr>
          <p:sp>
            <p:nvSpPr>
              <p:cNvPr id="124" name="Circle: Hollow 123">
                <a:extLst>
                  <a:ext uri="{FF2B5EF4-FFF2-40B4-BE49-F238E27FC236}">
                    <a16:creationId xmlns:a16="http://schemas.microsoft.com/office/drawing/2014/main" id="{E741BF2A-C467-80DD-AAC9-992A1E22175F}"/>
                  </a:ext>
                </a:extLst>
              </p:cNvPr>
              <p:cNvSpPr/>
              <p:nvPr/>
            </p:nvSpPr>
            <p:spPr>
              <a:xfrm>
                <a:off x="6557415" y="3211641"/>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125" name="Straight Arrow Connector 124">
                <a:extLst>
                  <a:ext uri="{FF2B5EF4-FFF2-40B4-BE49-F238E27FC236}">
                    <a16:creationId xmlns:a16="http://schemas.microsoft.com/office/drawing/2014/main" id="{3DFE3607-6A1E-73D0-EC09-2E5EFEE4CAA1}"/>
                  </a:ext>
                </a:extLst>
              </p:cNvPr>
              <p:cNvCxnSpPr>
                <a:cxnSpLocks/>
              </p:cNvCxnSpPr>
              <p:nvPr/>
            </p:nvCxnSpPr>
            <p:spPr>
              <a:xfrm flipV="1">
                <a:off x="6820664" y="3083143"/>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A0531312-193B-8A5E-1D25-D5F55E8582EB}"/>
              </a:ext>
            </a:extLst>
          </p:cNvPr>
          <p:cNvGrpSpPr/>
          <p:nvPr/>
        </p:nvGrpSpPr>
        <p:grpSpPr>
          <a:xfrm>
            <a:off x="501144" y="4101128"/>
            <a:ext cx="2655212" cy="2600595"/>
            <a:chOff x="483017" y="3895834"/>
            <a:chExt cx="2655212" cy="2600595"/>
          </a:xfrm>
        </p:grpSpPr>
        <p:grpSp>
          <p:nvGrpSpPr>
            <p:cNvPr id="36" name="Group 35">
              <a:extLst>
                <a:ext uri="{FF2B5EF4-FFF2-40B4-BE49-F238E27FC236}">
                  <a16:creationId xmlns:a16="http://schemas.microsoft.com/office/drawing/2014/main" id="{73AA7808-B68E-23DC-08BF-AC98827AD186}"/>
                </a:ext>
              </a:extLst>
            </p:cNvPr>
            <p:cNvGrpSpPr/>
            <p:nvPr/>
          </p:nvGrpSpPr>
          <p:grpSpPr>
            <a:xfrm>
              <a:off x="483017" y="3895834"/>
              <a:ext cx="2655212" cy="2600595"/>
              <a:chOff x="5147538" y="4100204"/>
              <a:chExt cx="2655212" cy="2598533"/>
            </a:xfrm>
          </p:grpSpPr>
          <p:sp>
            <p:nvSpPr>
              <p:cNvPr id="49" name="TextBox 48">
                <a:extLst>
                  <a:ext uri="{FF2B5EF4-FFF2-40B4-BE49-F238E27FC236}">
                    <a16:creationId xmlns:a16="http://schemas.microsoft.com/office/drawing/2014/main" id="{CC2ACC11-BC3A-C8E4-EEF4-1AF77A8AC729}"/>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50" name="Straight Connector 49">
                <a:extLst>
                  <a:ext uri="{FF2B5EF4-FFF2-40B4-BE49-F238E27FC236}">
                    <a16:creationId xmlns:a16="http://schemas.microsoft.com/office/drawing/2014/main" id="{47B22227-910F-2E01-337F-5AAC807D48B3}"/>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F3D88D-2EFF-8A22-4EFE-C2B1D5F8FCFA}"/>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267A47A-CB1D-0A5D-FEF1-DA8956F98EF4}"/>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53" name="TextBox 52">
                <a:extLst>
                  <a:ext uri="{FF2B5EF4-FFF2-40B4-BE49-F238E27FC236}">
                    <a16:creationId xmlns:a16="http://schemas.microsoft.com/office/drawing/2014/main" id="{342E5049-778B-7097-8710-730F94452CBC}"/>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54" name="TextBox 53">
                <a:extLst>
                  <a:ext uri="{FF2B5EF4-FFF2-40B4-BE49-F238E27FC236}">
                    <a16:creationId xmlns:a16="http://schemas.microsoft.com/office/drawing/2014/main" id="{9ED7C6C4-A6D4-3A28-9BB9-C45879F2EA0E}"/>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55" name="Oval 54">
                <a:extLst>
                  <a:ext uri="{FF2B5EF4-FFF2-40B4-BE49-F238E27FC236}">
                    <a16:creationId xmlns:a16="http://schemas.microsoft.com/office/drawing/2014/main" id="{0488A99B-5802-C6D8-E90D-51BC6C78EFD5}"/>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6" name="Oval 55">
                <a:extLst>
                  <a:ext uri="{FF2B5EF4-FFF2-40B4-BE49-F238E27FC236}">
                    <a16:creationId xmlns:a16="http://schemas.microsoft.com/office/drawing/2014/main" id="{242874E4-41D2-17E8-80FA-E7434623C09D}"/>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7" name="Oval 56">
                <a:extLst>
                  <a:ext uri="{FF2B5EF4-FFF2-40B4-BE49-F238E27FC236}">
                    <a16:creationId xmlns:a16="http://schemas.microsoft.com/office/drawing/2014/main" id="{38500717-B6CE-0229-DCE1-662CE97EDBB8}"/>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8" name="Oval 57">
                <a:extLst>
                  <a:ext uri="{FF2B5EF4-FFF2-40B4-BE49-F238E27FC236}">
                    <a16:creationId xmlns:a16="http://schemas.microsoft.com/office/drawing/2014/main" id="{35F54FF3-CFB7-640B-5325-7BFC4EC09FDC}"/>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9" name="Oval 58">
                <a:extLst>
                  <a:ext uri="{FF2B5EF4-FFF2-40B4-BE49-F238E27FC236}">
                    <a16:creationId xmlns:a16="http://schemas.microsoft.com/office/drawing/2014/main" id="{4211C79F-04FC-8B25-FAC1-6940538A4F9E}"/>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0" name="Oval 59">
                <a:extLst>
                  <a:ext uri="{FF2B5EF4-FFF2-40B4-BE49-F238E27FC236}">
                    <a16:creationId xmlns:a16="http://schemas.microsoft.com/office/drawing/2014/main" id="{C18A90C8-56A0-9B85-E350-6B1389FB761D}"/>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181" name="Group 180">
              <a:extLst>
                <a:ext uri="{FF2B5EF4-FFF2-40B4-BE49-F238E27FC236}">
                  <a16:creationId xmlns:a16="http://schemas.microsoft.com/office/drawing/2014/main" id="{BE38EA89-A409-CC96-866C-F327845648AB}"/>
                </a:ext>
              </a:extLst>
            </p:cNvPr>
            <p:cNvGrpSpPr/>
            <p:nvPr/>
          </p:nvGrpSpPr>
          <p:grpSpPr>
            <a:xfrm>
              <a:off x="1163568" y="3985390"/>
              <a:ext cx="1814747" cy="1814575"/>
              <a:chOff x="1163568" y="3985390"/>
              <a:chExt cx="1814747" cy="1814575"/>
            </a:xfrm>
          </p:grpSpPr>
          <p:grpSp>
            <p:nvGrpSpPr>
              <p:cNvPr id="157" name="Group 156">
                <a:extLst>
                  <a:ext uri="{FF2B5EF4-FFF2-40B4-BE49-F238E27FC236}">
                    <a16:creationId xmlns:a16="http://schemas.microsoft.com/office/drawing/2014/main" id="{EF47BEFE-C067-A8A7-02B9-CAC5ABD2B50A}"/>
                  </a:ext>
                </a:extLst>
              </p:cNvPr>
              <p:cNvGrpSpPr/>
              <p:nvPr/>
            </p:nvGrpSpPr>
            <p:grpSpPr>
              <a:xfrm>
                <a:off x="1163568" y="4271527"/>
                <a:ext cx="1662347" cy="1528438"/>
                <a:chOff x="6379819" y="2766508"/>
                <a:chExt cx="1662347" cy="1528438"/>
              </a:xfrm>
            </p:grpSpPr>
            <p:sp>
              <p:nvSpPr>
                <p:cNvPr id="137" name="Oval 136">
                  <a:extLst>
                    <a:ext uri="{FF2B5EF4-FFF2-40B4-BE49-F238E27FC236}">
                      <a16:creationId xmlns:a16="http://schemas.microsoft.com/office/drawing/2014/main" id="{7D72D324-5C01-8197-9289-830892140725}"/>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Oval 137">
                  <a:extLst>
                    <a:ext uri="{FF2B5EF4-FFF2-40B4-BE49-F238E27FC236}">
                      <a16:creationId xmlns:a16="http://schemas.microsoft.com/office/drawing/2014/main" id="{5FD704CD-2697-99AD-4543-C0194C2E9EF4}"/>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Oval 138">
                  <a:extLst>
                    <a:ext uri="{FF2B5EF4-FFF2-40B4-BE49-F238E27FC236}">
                      <a16:creationId xmlns:a16="http://schemas.microsoft.com/office/drawing/2014/main" id="{4AD0CE59-1DE8-BA81-AA72-25CA227B95D7}"/>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Oval 139">
                  <a:extLst>
                    <a:ext uri="{FF2B5EF4-FFF2-40B4-BE49-F238E27FC236}">
                      <a16:creationId xmlns:a16="http://schemas.microsoft.com/office/drawing/2014/main" id="{D569ADCE-9F0C-CA43-E4C4-6610B1DDF6B6}"/>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Oval 140">
                  <a:extLst>
                    <a:ext uri="{FF2B5EF4-FFF2-40B4-BE49-F238E27FC236}">
                      <a16:creationId xmlns:a16="http://schemas.microsoft.com/office/drawing/2014/main" id="{D52EC031-2FD9-56C5-4101-7485224EC516}"/>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2" name="Oval 141">
                  <a:extLst>
                    <a:ext uri="{FF2B5EF4-FFF2-40B4-BE49-F238E27FC236}">
                      <a16:creationId xmlns:a16="http://schemas.microsoft.com/office/drawing/2014/main" id="{7E8B811E-30F8-C537-2407-880A52CF6921}"/>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3" name="Oval 142">
                  <a:extLst>
                    <a:ext uri="{FF2B5EF4-FFF2-40B4-BE49-F238E27FC236}">
                      <a16:creationId xmlns:a16="http://schemas.microsoft.com/office/drawing/2014/main" id="{C64A01BC-548B-DFA2-2C9F-3517D66BDDF5}"/>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Oval 143">
                  <a:extLst>
                    <a:ext uri="{FF2B5EF4-FFF2-40B4-BE49-F238E27FC236}">
                      <a16:creationId xmlns:a16="http://schemas.microsoft.com/office/drawing/2014/main" id="{94CA98BB-4AEC-6742-ECDC-FFA22EBF3BEF}"/>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Oval 144">
                  <a:extLst>
                    <a:ext uri="{FF2B5EF4-FFF2-40B4-BE49-F238E27FC236}">
                      <a16:creationId xmlns:a16="http://schemas.microsoft.com/office/drawing/2014/main" id="{36868E09-8126-F546-8961-DDABA2A9DF6A}"/>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Oval 145">
                  <a:extLst>
                    <a:ext uri="{FF2B5EF4-FFF2-40B4-BE49-F238E27FC236}">
                      <a16:creationId xmlns:a16="http://schemas.microsoft.com/office/drawing/2014/main" id="{3B089DAA-875B-7C11-E2F8-EA673ECB8068}"/>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Oval 146">
                  <a:extLst>
                    <a:ext uri="{FF2B5EF4-FFF2-40B4-BE49-F238E27FC236}">
                      <a16:creationId xmlns:a16="http://schemas.microsoft.com/office/drawing/2014/main" id="{BDC96221-D76C-6C86-FBD7-AEFB26F91E4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Oval 147">
                  <a:extLst>
                    <a:ext uri="{FF2B5EF4-FFF2-40B4-BE49-F238E27FC236}">
                      <a16:creationId xmlns:a16="http://schemas.microsoft.com/office/drawing/2014/main" id="{9C7DFB2E-9340-396C-5190-A621D58B9B0F}"/>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Oval 148">
                  <a:extLst>
                    <a:ext uri="{FF2B5EF4-FFF2-40B4-BE49-F238E27FC236}">
                      <a16:creationId xmlns:a16="http://schemas.microsoft.com/office/drawing/2014/main" id="{6946CAE3-CAFE-ADB5-A0FE-9397E1906ED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Oval 149">
                  <a:extLst>
                    <a:ext uri="{FF2B5EF4-FFF2-40B4-BE49-F238E27FC236}">
                      <a16:creationId xmlns:a16="http://schemas.microsoft.com/office/drawing/2014/main" id="{9F189185-BD56-4A2D-B09A-879AF3F6F570}"/>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Oval 150">
                  <a:extLst>
                    <a:ext uri="{FF2B5EF4-FFF2-40B4-BE49-F238E27FC236}">
                      <a16:creationId xmlns:a16="http://schemas.microsoft.com/office/drawing/2014/main" id="{765215C7-F854-57DA-57A3-DE124179340E}"/>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Oval 151">
                  <a:extLst>
                    <a:ext uri="{FF2B5EF4-FFF2-40B4-BE49-F238E27FC236}">
                      <a16:creationId xmlns:a16="http://schemas.microsoft.com/office/drawing/2014/main" id="{FA52BCFD-2B90-6F3C-D90D-F1EA1E046319}"/>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Oval 152">
                  <a:extLst>
                    <a:ext uri="{FF2B5EF4-FFF2-40B4-BE49-F238E27FC236}">
                      <a16:creationId xmlns:a16="http://schemas.microsoft.com/office/drawing/2014/main" id="{8D56A4AC-DCC6-2019-8748-C0BF701FAB0A}"/>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Oval 153">
                  <a:extLst>
                    <a:ext uri="{FF2B5EF4-FFF2-40B4-BE49-F238E27FC236}">
                      <a16:creationId xmlns:a16="http://schemas.microsoft.com/office/drawing/2014/main" id="{24747154-A143-4D02-463C-DB5EE3A3AF1E}"/>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Oval 154">
                  <a:extLst>
                    <a:ext uri="{FF2B5EF4-FFF2-40B4-BE49-F238E27FC236}">
                      <a16:creationId xmlns:a16="http://schemas.microsoft.com/office/drawing/2014/main" id="{7D9987F7-6DDF-E217-D529-94C53C8C84A8}"/>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Oval 155">
                  <a:extLst>
                    <a:ext uri="{FF2B5EF4-FFF2-40B4-BE49-F238E27FC236}">
                      <a16:creationId xmlns:a16="http://schemas.microsoft.com/office/drawing/2014/main" id="{39C7B7DF-9364-2B47-8CE6-DBD76D5B78C3}"/>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8" name="Oval 157">
                <a:extLst>
                  <a:ext uri="{FF2B5EF4-FFF2-40B4-BE49-F238E27FC236}">
                    <a16:creationId xmlns:a16="http://schemas.microsoft.com/office/drawing/2014/main" id="{9B7071AF-B7E7-88C2-78E4-26DB8F279009}"/>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9" name="Oval 158">
                <a:extLst>
                  <a:ext uri="{FF2B5EF4-FFF2-40B4-BE49-F238E27FC236}">
                    <a16:creationId xmlns:a16="http://schemas.microsoft.com/office/drawing/2014/main" id="{658CD86F-8732-7D2B-C1DC-6B02564E7475}"/>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109" name="Oval 108">
            <a:extLst>
              <a:ext uri="{FF2B5EF4-FFF2-40B4-BE49-F238E27FC236}">
                <a16:creationId xmlns:a16="http://schemas.microsoft.com/office/drawing/2014/main" id="{A08843CE-54F1-2EC5-AF7C-00AE9A3D1977}"/>
              </a:ext>
            </a:extLst>
          </p:cNvPr>
          <p:cNvSpPr/>
          <p:nvPr/>
        </p:nvSpPr>
        <p:spPr>
          <a:xfrm rot="16200000">
            <a:off x="5201033" y="5914403"/>
            <a:ext cx="121557" cy="1187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27" name="Group 126">
            <a:extLst>
              <a:ext uri="{FF2B5EF4-FFF2-40B4-BE49-F238E27FC236}">
                <a16:creationId xmlns:a16="http://schemas.microsoft.com/office/drawing/2014/main" id="{3113769E-49B5-FFB4-D434-84912E32752D}"/>
              </a:ext>
            </a:extLst>
          </p:cNvPr>
          <p:cNvGrpSpPr/>
          <p:nvPr/>
        </p:nvGrpSpPr>
        <p:grpSpPr>
          <a:xfrm rot="16200000">
            <a:off x="4841523" y="5402256"/>
            <a:ext cx="864734" cy="160095"/>
            <a:chOff x="6865912" y="11456723"/>
            <a:chExt cx="864734" cy="160095"/>
          </a:xfrm>
          <a:solidFill>
            <a:schemeClr val="accent2"/>
          </a:solidFill>
        </p:grpSpPr>
        <p:sp>
          <p:nvSpPr>
            <p:cNvPr id="128" name="Oval 127">
              <a:extLst>
                <a:ext uri="{FF2B5EF4-FFF2-40B4-BE49-F238E27FC236}">
                  <a16:creationId xmlns:a16="http://schemas.microsoft.com/office/drawing/2014/main" id="{11333EBE-45E0-83B1-A215-2709FBE6E250}"/>
                </a:ext>
              </a:extLst>
            </p:cNvPr>
            <p:cNvSpPr/>
            <p:nvPr/>
          </p:nvSpPr>
          <p:spPr>
            <a:xfrm>
              <a:off x="7080436" y="11469651"/>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29" name="Oval 128">
              <a:extLst>
                <a:ext uri="{FF2B5EF4-FFF2-40B4-BE49-F238E27FC236}">
                  <a16:creationId xmlns:a16="http://schemas.microsoft.com/office/drawing/2014/main" id="{38CC4A4F-BE52-4DCA-7F4A-DD60F968C6E4}"/>
                </a:ext>
              </a:extLst>
            </p:cNvPr>
            <p:cNvSpPr/>
            <p:nvPr/>
          </p:nvSpPr>
          <p:spPr>
            <a:xfrm>
              <a:off x="7486401" y="11456723"/>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0" name="Oval 129">
              <a:extLst>
                <a:ext uri="{FF2B5EF4-FFF2-40B4-BE49-F238E27FC236}">
                  <a16:creationId xmlns:a16="http://schemas.microsoft.com/office/drawing/2014/main" id="{FFD5BD23-A3EE-0DD4-4EAD-AF9082037056}"/>
                </a:ext>
              </a:extLst>
            </p:cNvPr>
            <p:cNvSpPr/>
            <p:nvPr/>
          </p:nvSpPr>
          <p:spPr>
            <a:xfrm>
              <a:off x="7169981" y="11478119"/>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1" name="Oval 130">
              <a:extLst>
                <a:ext uri="{FF2B5EF4-FFF2-40B4-BE49-F238E27FC236}">
                  <a16:creationId xmlns:a16="http://schemas.microsoft.com/office/drawing/2014/main" id="{B04929C9-7EFA-BC7E-EC21-CA099D60244D}"/>
                </a:ext>
              </a:extLst>
            </p:cNvPr>
            <p:cNvSpPr/>
            <p:nvPr/>
          </p:nvSpPr>
          <p:spPr>
            <a:xfrm>
              <a:off x="7460629" y="11498056"/>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2" name="Oval 131">
              <a:extLst>
                <a:ext uri="{FF2B5EF4-FFF2-40B4-BE49-F238E27FC236}">
                  <a16:creationId xmlns:a16="http://schemas.microsoft.com/office/drawing/2014/main" id="{93CA1AB8-D7B4-442A-CBEB-DF9F507656A8}"/>
                </a:ext>
              </a:extLst>
            </p:cNvPr>
            <p:cNvSpPr/>
            <p:nvPr/>
          </p:nvSpPr>
          <p:spPr>
            <a:xfrm>
              <a:off x="7609089" y="114791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3" name="Oval 132">
              <a:extLst>
                <a:ext uri="{FF2B5EF4-FFF2-40B4-BE49-F238E27FC236}">
                  <a16:creationId xmlns:a16="http://schemas.microsoft.com/office/drawing/2014/main" id="{D046F6DB-6AEC-3AB3-2901-BDC3D5DD5BDB}"/>
                </a:ext>
              </a:extLst>
            </p:cNvPr>
            <p:cNvSpPr/>
            <p:nvPr/>
          </p:nvSpPr>
          <p:spPr>
            <a:xfrm>
              <a:off x="7330276" y="114875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4" name="Oval 133">
              <a:extLst>
                <a:ext uri="{FF2B5EF4-FFF2-40B4-BE49-F238E27FC236}">
                  <a16:creationId xmlns:a16="http://schemas.microsoft.com/office/drawing/2014/main" id="{D0BB8CF2-9E2C-BC2A-9967-FEA0660086F6}"/>
                </a:ext>
              </a:extLst>
            </p:cNvPr>
            <p:cNvSpPr/>
            <p:nvPr/>
          </p:nvSpPr>
          <p:spPr>
            <a:xfrm>
              <a:off x="6960741" y="11491795"/>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5" name="Oval 134">
              <a:extLst>
                <a:ext uri="{FF2B5EF4-FFF2-40B4-BE49-F238E27FC236}">
                  <a16:creationId xmlns:a16="http://schemas.microsoft.com/office/drawing/2014/main" id="{622C9A81-861D-4653-E9BB-73E8016612A7}"/>
                </a:ext>
              </a:extLst>
            </p:cNvPr>
            <p:cNvSpPr/>
            <p:nvPr/>
          </p:nvSpPr>
          <p:spPr>
            <a:xfrm>
              <a:off x="6865912" y="11474348"/>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67" name="Group 66">
            <a:extLst>
              <a:ext uri="{FF2B5EF4-FFF2-40B4-BE49-F238E27FC236}">
                <a16:creationId xmlns:a16="http://schemas.microsoft.com/office/drawing/2014/main" id="{9D15D308-8B66-39EE-CB27-736FA51239DC}"/>
              </a:ext>
            </a:extLst>
          </p:cNvPr>
          <p:cNvGrpSpPr/>
          <p:nvPr/>
        </p:nvGrpSpPr>
        <p:grpSpPr>
          <a:xfrm>
            <a:off x="4518327" y="3960834"/>
            <a:ext cx="2908863" cy="2724343"/>
            <a:chOff x="5211035" y="6624914"/>
            <a:chExt cx="2908863" cy="2724343"/>
          </a:xfrm>
        </p:grpSpPr>
        <p:sp>
          <p:nvSpPr>
            <p:cNvPr id="68" name="TextBox 67">
              <a:extLst>
                <a:ext uri="{FF2B5EF4-FFF2-40B4-BE49-F238E27FC236}">
                  <a16:creationId xmlns:a16="http://schemas.microsoft.com/office/drawing/2014/main" id="{44F0B55F-717F-69F1-AC04-57CFB24EDC2F}"/>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69" name="Straight Connector 68">
              <a:extLst>
                <a:ext uri="{FF2B5EF4-FFF2-40B4-BE49-F238E27FC236}">
                  <a16:creationId xmlns:a16="http://schemas.microsoft.com/office/drawing/2014/main" id="{5F3E29C3-4DC5-8245-F312-3445E3816F04}"/>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3943056-CF39-C7E6-9B1D-3B97662D0ACB}"/>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D812CAA-AC15-7A57-20D2-C95FF94EF599}"/>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72" name="TextBox 71">
              <a:extLst>
                <a:ext uri="{FF2B5EF4-FFF2-40B4-BE49-F238E27FC236}">
                  <a16:creationId xmlns:a16="http://schemas.microsoft.com/office/drawing/2014/main" id="{5AE91EAF-9DC2-F5E0-3CDC-37FA8F797B9D}"/>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08E84A0B-75D4-DF76-8117-B75932AFE2F5}"/>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182" name="Group 181">
            <a:extLst>
              <a:ext uri="{FF2B5EF4-FFF2-40B4-BE49-F238E27FC236}">
                <a16:creationId xmlns:a16="http://schemas.microsoft.com/office/drawing/2014/main" id="{997CD158-EEB9-5A73-5E4A-7C34600C8BB9}"/>
              </a:ext>
            </a:extLst>
          </p:cNvPr>
          <p:cNvGrpSpPr/>
          <p:nvPr/>
        </p:nvGrpSpPr>
        <p:grpSpPr>
          <a:xfrm>
            <a:off x="5272821" y="4193494"/>
            <a:ext cx="1814747" cy="1796295"/>
            <a:chOff x="1163568" y="4022714"/>
            <a:chExt cx="1814747" cy="1796295"/>
          </a:xfrm>
        </p:grpSpPr>
        <p:grpSp>
          <p:nvGrpSpPr>
            <p:cNvPr id="183" name="Group 182">
              <a:extLst>
                <a:ext uri="{FF2B5EF4-FFF2-40B4-BE49-F238E27FC236}">
                  <a16:creationId xmlns:a16="http://schemas.microsoft.com/office/drawing/2014/main" id="{50559E06-5C17-ED8D-F15C-FD6B30B1A0C9}"/>
                </a:ext>
              </a:extLst>
            </p:cNvPr>
            <p:cNvGrpSpPr/>
            <p:nvPr/>
          </p:nvGrpSpPr>
          <p:grpSpPr>
            <a:xfrm>
              <a:off x="1163568" y="4224872"/>
              <a:ext cx="1662347" cy="1594137"/>
              <a:chOff x="6379819" y="2719853"/>
              <a:chExt cx="1662347" cy="1594137"/>
            </a:xfrm>
          </p:grpSpPr>
          <p:sp>
            <p:nvSpPr>
              <p:cNvPr id="186" name="Oval 185">
                <a:extLst>
                  <a:ext uri="{FF2B5EF4-FFF2-40B4-BE49-F238E27FC236}">
                    <a16:creationId xmlns:a16="http://schemas.microsoft.com/office/drawing/2014/main" id="{E183A0BD-5C38-3336-8B26-F433C5A1E93B}"/>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7" name="Oval 186">
                <a:extLst>
                  <a:ext uri="{FF2B5EF4-FFF2-40B4-BE49-F238E27FC236}">
                    <a16:creationId xmlns:a16="http://schemas.microsoft.com/office/drawing/2014/main" id="{9B111B50-24DF-2C13-9F9C-3EEC50F50F4C}"/>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8" name="Oval 187">
                <a:extLst>
                  <a:ext uri="{FF2B5EF4-FFF2-40B4-BE49-F238E27FC236}">
                    <a16:creationId xmlns:a16="http://schemas.microsoft.com/office/drawing/2014/main" id="{50FF6DBA-7361-9547-8D3C-EC3793DD9AA4}"/>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9" name="Oval 188">
                <a:extLst>
                  <a:ext uri="{FF2B5EF4-FFF2-40B4-BE49-F238E27FC236}">
                    <a16:creationId xmlns:a16="http://schemas.microsoft.com/office/drawing/2014/main" id="{3B02348E-3138-194F-AC8A-5F58B108AE08}"/>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0" name="Oval 189">
                <a:extLst>
                  <a:ext uri="{FF2B5EF4-FFF2-40B4-BE49-F238E27FC236}">
                    <a16:creationId xmlns:a16="http://schemas.microsoft.com/office/drawing/2014/main" id="{FECCB754-7DB9-32C5-2126-A6E9C585FF13}"/>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1" name="Oval 190">
                <a:extLst>
                  <a:ext uri="{FF2B5EF4-FFF2-40B4-BE49-F238E27FC236}">
                    <a16:creationId xmlns:a16="http://schemas.microsoft.com/office/drawing/2014/main" id="{6CA689CB-D192-323D-0C33-550A088B3FCA}"/>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2" name="Oval 191">
                <a:extLst>
                  <a:ext uri="{FF2B5EF4-FFF2-40B4-BE49-F238E27FC236}">
                    <a16:creationId xmlns:a16="http://schemas.microsoft.com/office/drawing/2014/main" id="{C9F07E24-F1C6-09DE-8810-CBDC62E80197}"/>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3" name="Oval 192">
                <a:extLst>
                  <a:ext uri="{FF2B5EF4-FFF2-40B4-BE49-F238E27FC236}">
                    <a16:creationId xmlns:a16="http://schemas.microsoft.com/office/drawing/2014/main" id="{EA48E318-7733-B9BB-EAA3-35DEDB974312}"/>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4" name="Oval 193">
                <a:extLst>
                  <a:ext uri="{FF2B5EF4-FFF2-40B4-BE49-F238E27FC236}">
                    <a16:creationId xmlns:a16="http://schemas.microsoft.com/office/drawing/2014/main" id="{B67F1D44-1FFD-4965-58F0-338A831D66FE}"/>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5" name="Oval 194">
                <a:extLst>
                  <a:ext uri="{FF2B5EF4-FFF2-40B4-BE49-F238E27FC236}">
                    <a16:creationId xmlns:a16="http://schemas.microsoft.com/office/drawing/2014/main" id="{1A514A38-7615-F044-D233-0741233F08C4}"/>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6" name="Oval 195">
                <a:extLst>
                  <a:ext uri="{FF2B5EF4-FFF2-40B4-BE49-F238E27FC236}">
                    <a16:creationId xmlns:a16="http://schemas.microsoft.com/office/drawing/2014/main" id="{357F9133-A938-9303-E7EA-6CE31D0E0EB3}"/>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Oval 196">
                <a:extLst>
                  <a:ext uri="{FF2B5EF4-FFF2-40B4-BE49-F238E27FC236}">
                    <a16:creationId xmlns:a16="http://schemas.microsoft.com/office/drawing/2014/main" id="{EF7598BA-1EA9-FECE-2260-B06EAE99DF5D}"/>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8" name="Oval 197">
                <a:extLst>
                  <a:ext uri="{FF2B5EF4-FFF2-40B4-BE49-F238E27FC236}">
                    <a16:creationId xmlns:a16="http://schemas.microsoft.com/office/drawing/2014/main" id="{333A0A2C-912E-3ED0-2874-AC580B3F44EE}"/>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9" name="Oval 198">
                <a:extLst>
                  <a:ext uri="{FF2B5EF4-FFF2-40B4-BE49-F238E27FC236}">
                    <a16:creationId xmlns:a16="http://schemas.microsoft.com/office/drawing/2014/main" id="{D9FBB077-00D8-758E-95CF-DBAD3A07F264}"/>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0" name="Oval 199">
                <a:extLst>
                  <a:ext uri="{FF2B5EF4-FFF2-40B4-BE49-F238E27FC236}">
                    <a16:creationId xmlns:a16="http://schemas.microsoft.com/office/drawing/2014/main" id="{6D30771C-1B98-FF0E-DA3C-B7CADE362C5A}"/>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1" name="Oval 200">
                <a:extLst>
                  <a:ext uri="{FF2B5EF4-FFF2-40B4-BE49-F238E27FC236}">
                    <a16:creationId xmlns:a16="http://schemas.microsoft.com/office/drawing/2014/main" id="{1F5A46B2-E74C-19D3-16C5-4B042110514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2" name="Oval 201">
                <a:extLst>
                  <a:ext uri="{FF2B5EF4-FFF2-40B4-BE49-F238E27FC236}">
                    <a16:creationId xmlns:a16="http://schemas.microsoft.com/office/drawing/2014/main" id="{DFB10515-9311-A6C2-2F4B-870784570EE3}"/>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3" name="Oval 202">
                <a:extLst>
                  <a:ext uri="{FF2B5EF4-FFF2-40B4-BE49-F238E27FC236}">
                    <a16:creationId xmlns:a16="http://schemas.microsoft.com/office/drawing/2014/main" id="{C75CCE81-5773-AF4A-4D18-66D42DC9FEB1}"/>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4" name="Oval 203">
                <a:extLst>
                  <a:ext uri="{FF2B5EF4-FFF2-40B4-BE49-F238E27FC236}">
                    <a16:creationId xmlns:a16="http://schemas.microsoft.com/office/drawing/2014/main" id="{19C8AB05-CE56-A8D7-2B8C-63C7D2259F5C}"/>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5" name="Oval 204">
                <a:extLst>
                  <a:ext uri="{FF2B5EF4-FFF2-40B4-BE49-F238E27FC236}">
                    <a16:creationId xmlns:a16="http://schemas.microsoft.com/office/drawing/2014/main" id="{1D5891B0-2952-8B01-9025-F241A7B7F394}"/>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4" name="Oval 183">
              <a:extLst>
                <a:ext uri="{FF2B5EF4-FFF2-40B4-BE49-F238E27FC236}">
                  <a16:creationId xmlns:a16="http://schemas.microsoft.com/office/drawing/2014/main" id="{85F7208E-E079-1D70-9BAD-CE9A8A0B1BBC}"/>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5" name="Oval 184">
              <a:extLst>
                <a:ext uri="{FF2B5EF4-FFF2-40B4-BE49-F238E27FC236}">
                  <a16:creationId xmlns:a16="http://schemas.microsoft.com/office/drawing/2014/main" id="{C437DD20-D804-7611-5294-E509331B047B}"/>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8" name="Group 37">
            <a:extLst>
              <a:ext uri="{FF2B5EF4-FFF2-40B4-BE49-F238E27FC236}">
                <a16:creationId xmlns:a16="http://schemas.microsoft.com/office/drawing/2014/main" id="{26F5ABA4-795F-32E3-C585-7D1B341D6492}"/>
              </a:ext>
            </a:extLst>
          </p:cNvPr>
          <p:cNvGrpSpPr/>
          <p:nvPr/>
        </p:nvGrpSpPr>
        <p:grpSpPr>
          <a:xfrm>
            <a:off x="8492263" y="4597382"/>
            <a:ext cx="1547250" cy="1882918"/>
            <a:chOff x="1417969" y="10167196"/>
            <a:chExt cx="1547250" cy="1882918"/>
          </a:xfrm>
        </p:grpSpPr>
        <p:grpSp>
          <p:nvGrpSpPr>
            <p:cNvPr id="61" name="Group 60">
              <a:extLst>
                <a:ext uri="{FF2B5EF4-FFF2-40B4-BE49-F238E27FC236}">
                  <a16:creationId xmlns:a16="http://schemas.microsoft.com/office/drawing/2014/main" id="{34167820-A7E6-447E-E8BD-EB73C0E522B4}"/>
                </a:ext>
              </a:extLst>
            </p:cNvPr>
            <p:cNvGrpSpPr/>
            <p:nvPr/>
          </p:nvGrpSpPr>
          <p:grpSpPr>
            <a:xfrm>
              <a:off x="1921187" y="10167196"/>
              <a:ext cx="536542" cy="773531"/>
              <a:chOff x="4050277" y="3070767"/>
              <a:chExt cx="536542" cy="772917"/>
            </a:xfrm>
          </p:grpSpPr>
          <p:sp>
            <p:nvSpPr>
              <p:cNvPr id="63" name="Circle: Hollow 62">
                <a:extLst>
                  <a:ext uri="{FF2B5EF4-FFF2-40B4-BE49-F238E27FC236}">
                    <a16:creationId xmlns:a16="http://schemas.microsoft.com/office/drawing/2014/main" id="{622F605E-1619-7D80-B3A8-63A5E3ACDCA7}"/>
                  </a:ext>
                </a:extLst>
              </p:cNvPr>
              <p:cNvSpPr/>
              <p:nvPr/>
            </p:nvSpPr>
            <p:spPr>
              <a:xfrm>
                <a:off x="4146999" y="307076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64" name="TextBox 63">
                <a:extLst>
                  <a:ext uri="{FF2B5EF4-FFF2-40B4-BE49-F238E27FC236}">
                    <a16:creationId xmlns:a16="http://schemas.microsoft.com/office/drawing/2014/main" id="{DE8B8693-F024-363C-F8AA-CFDF54871A95}"/>
                  </a:ext>
                </a:extLst>
              </p:cNvPr>
              <p:cNvSpPr txBox="1"/>
              <p:nvPr/>
            </p:nvSpPr>
            <p:spPr>
              <a:xfrm>
                <a:off x="4050277" y="3135798"/>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62" name="TextBox 61">
              <a:extLst>
                <a:ext uri="{FF2B5EF4-FFF2-40B4-BE49-F238E27FC236}">
                  <a16:creationId xmlns:a16="http://schemas.microsoft.com/office/drawing/2014/main" id="{33E36E58-F6E1-8E68-3F81-C0763370AFD4}"/>
                </a:ext>
              </a:extLst>
            </p:cNvPr>
            <p:cNvSpPr txBox="1"/>
            <p:nvPr/>
          </p:nvSpPr>
          <p:spPr>
            <a:xfrm>
              <a:off x="1417969" y="10849785"/>
              <a:ext cx="1547250" cy="1200329"/>
            </a:xfrm>
            <a:prstGeom prst="rect">
              <a:avLst/>
            </a:prstGeom>
            <a:noFill/>
          </p:spPr>
          <p:txBody>
            <a:bodyPr wrap="square" rtlCol="0">
              <a:spAutoFit/>
            </a:bodyPr>
            <a:lstStyle/>
            <a:p>
              <a:pPr algn="ctr"/>
              <a:r>
                <a:rPr lang="en-US" sz="2000" b="1" dirty="0">
                  <a:cs typeface="Arial" panose="020B0604020202020204" pitchFamily="34" charset="0"/>
                </a:rPr>
                <a:t>A  –</a:t>
              </a:r>
            </a:p>
            <a:p>
              <a:pPr algn="ctr"/>
              <a:r>
                <a:rPr lang="en-US" sz="2000" b="1" dirty="0">
                  <a:cs typeface="Arial" panose="020B0604020202020204" pitchFamily="34" charset="0"/>
                </a:rPr>
                <a:t>a  –</a:t>
              </a:r>
            </a:p>
            <a:p>
              <a:pPr algn="ctr"/>
              <a:endParaRPr lang="en-US" sz="1600" b="1" dirty="0">
                <a:cs typeface="Arial" panose="020B0604020202020204" pitchFamily="34" charset="0"/>
              </a:endParaRPr>
            </a:p>
            <a:p>
              <a:pPr algn="ctr"/>
              <a:r>
                <a:rPr lang="en-US" sz="1600" dirty="0">
                  <a:cs typeface="Arial" panose="020B0604020202020204" pitchFamily="34" charset="0"/>
                </a:rPr>
                <a:t>homozygous</a:t>
              </a:r>
            </a:p>
          </p:txBody>
        </p:sp>
      </p:grpSp>
      <p:sp>
        <p:nvSpPr>
          <p:cNvPr id="35" name="TextBox 34">
            <a:extLst>
              <a:ext uri="{FF2B5EF4-FFF2-40B4-BE49-F238E27FC236}">
                <a16:creationId xmlns:a16="http://schemas.microsoft.com/office/drawing/2014/main" id="{028C43C4-0AB2-656F-ECAA-DE3C093790EC}"/>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
        <p:nvSpPr>
          <p:cNvPr id="65" name="TextBox 64">
            <a:extLst>
              <a:ext uri="{FF2B5EF4-FFF2-40B4-BE49-F238E27FC236}">
                <a16:creationId xmlns:a16="http://schemas.microsoft.com/office/drawing/2014/main" id="{9989ABCB-E0C9-DF47-38EE-C3A013FFBD00}"/>
              </a:ext>
            </a:extLst>
          </p:cNvPr>
          <p:cNvSpPr txBox="1"/>
          <p:nvPr/>
        </p:nvSpPr>
        <p:spPr>
          <a:xfrm rot="18763975">
            <a:off x="5842595" y="4541705"/>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Tree>
    <p:extLst>
      <p:ext uri="{BB962C8B-B14F-4D97-AF65-F5344CB8AC3E}">
        <p14:creationId xmlns:p14="http://schemas.microsoft.com/office/powerpoint/2010/main" val="2318589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3D818D-355A-403C-6E06-1A82B0E49EEC}"/>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F6D4D8CA-CB7E-CC38-D73E-BF0BD953F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0650" y="3611409"/>
            <a:ext cx="2610699" cy="2610699"/>
          </a:xfrm>
          <a:prstGeom prst="rect">
            <a:avLst/>
          </a:prstGeom>
        </p:spPr>
      </p:pic>
      <p:pic>
        <p:nvPicPr>
          <p:cNvPr id="4" name="Picture 3">
            <a:extLst>
              <a:ext uri="{FF2B5EF4-FFF2-40B4-BE49-F238E27FC236}">
                <a16:creationId xmlns:a16="http://schemas.microsoft.com/office/drawing/2014/main" id="{5BF495F7-815A-3030-3A3F-75DF85E5E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1825" y="4355460"/>
            <a:ext cx="1818692" cy="1818692"/>
          </a:xfrm>
          <a:prstGeom prst="rect">
            <a:avLst/>
          </a:prstGeom>
        </p:spPr>
      </p:pic>
      <p:pic>
        <p:nvPicPr>
          <p:cNvPr id="12" name="Picture 11">
            <a:extLst>
              <a:ext uri="{FF2B5EF4-FFF2-40B4-BE49-F238E27FC236}">
                <a16:creationId xmlns:a16="http://schemas.microsoft.com/office/drawing/2014/main" id="{96890442-E9BC-D0B9-4607-008708FD55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4853" y="4411161"/>
            <a:ext cx="1562979" cy="1677344"/>
          </a:xfrm>
          <a:prstGeom prst="rect">
            <a:avLst/>
          </a:prstGeom>
        </p:spPr>
      </p:pic>
      <p:sp>
        <p:nvSpPr>
          <p:cNvPr id="15" name="Title 1">
            <a:extLst>
              <a:ext uri="{FF2B5EF4-FFF2-40B4-BE49-F238E27FC236}">
                <a16:creationId xmlns:a16="http://schemas.microsoft.com/office/drawing/2014/main" id="{9FB4CD55-444B-1674-55A9-B506B147857F}"/>
              </a:ext>
            </a:extLst>
          </p:cNvPr>
          <p:cNvSpPr txBox="1">
            <a:spLocks/>
          </p:cNvSpPr>
          <p:nvPr/>
        </p:nvSpPr>
        <p:spPr>
          <a:xfrm>
            <a:off x="1524000" y="1364969"/>
            <a:ext cx="9144000" cy="194908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a:solidFill>
                  <a:srgbClr val="0070C0"/>
                </a:solidFill>
                <a:latin typeface="Segoe Print" panose="02000600000000000000" pitchFamily="2" charset="0"/>
                <a:cs typeface="MV Boli" panose="02000500030200090000" pitchFamily="2" charset="0"/>
              </a:rPr>
              <a:t>Hypothetical scenario</a:t>
            </a:r>
            <a:endParaRPr lang="en-AU" b="1" dirty="0">
              <a:solidFill>
                <a:srgbClr val="0070C0"/>
              </a:solidFill>
              <a:latin typeface="Segoe Print" panose="02000600000000000000" pitchFamily="2" charset="0"/>
              <a:cs typeface="MV Boli" panose="02000500030200090000" pitchFamily="2" charset="0"/>
            </a:endParaRPr>
          </a:p>
        </p:txBody>
      </p:sp>
      <p:pic>
        <p:nvPicPr>
          <p:cNvPr id="2" name="Google Shape;207;p2">
            <a:extLst>
              <a:ext uri="{FF2B5EF4-FFF2-40B4-BE49-F238E27FC236}">
                <a16:creationId xmlns:a16="http://schemas.microsoft.com/office/drawing/2014/main" id="{7F1798DF-8C46-A63C-DB6A-FA8BBF186A6E}"/>
              </a:ext>
            </a:extLst>
          </p:cNvPr>
          <p:cNvPicPr preferRelativeResize="0"/>
          <p:nvPr/>
        </p:nvPicPr>
        <p:blipFill rotWithShape="1">
          <a:blip r:embed="rId5">
            <a:alphaModFix/>
          </a:blip>
          <a:srcRect/>
          <a:stretch/>
        </p:blipFill>
        <p:spPr>
          <a:xfrm>
            <a:off x="322679" y="241125"/>
            <a:ext cx="4934129" cy="966452"/>
          </a:xfrm>
          <a:prstGeom prst="rect">
            <a:avLst/>
          </a:prstGeom>
          <a:noFill/>
          <a:ln>
            <a:noFill/>
          </a:ln>
        </p:spPr>
      </p:pic>
      <p:pic>
        <p:nvPicPr>
          <p:cNvPr id="3" name="Picture 2">
            <a:extLst>
              <a:ext uri="{FF2B5EF4-FFF2-40B4-BE49-F238E27FC236}">
                <a16:creationId xmlns:a16="http://schemas.microsoft.com/office/drawing/2014/main" id="{BC44D8E6-68C9-B620-73ED-2634DBF2EA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8874" y="295877"/>
            <a:ext cx="1592835" cy="1592835"/>
          </a:xfrm>
          <a:prstGeom prst="rect">
            <a:avLst/>
          </a:prstGeom>
        </p:spPr>
      </p:pic>
    </p:spTree>
    <p:extLst>
      <p:ext uri="{BB962C8B-B14F-4D97-AF65-F5344CB8AC3E}">
        <p14:creationId xmlns:p14="http://schemas.microsoft.com/office/powerpoint/2010/main" val="7629369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grpSp>
        <p:nvGrpSpPr>
          <p:cNvPr id="2" name="Group 1">
            <a:extLst>
              <a:ext uri="{FF2B5EF4-FFF2-40B4-BE49-F238E27FC236}">
                <a16:creationId xmlns:a16="http://schemas.microsoft.com/office/drawing/2014/main" id="{7BF7EB9F-07E8-3625-31D1-9AC48DCEC0F8}"/>
              </a:ext>
            </a:extLst>
          </p:cNvPr>
          <p:cNvGrpSpPr/>
          <p:nvPr/>
        </p:nvGrpSpPr>
        <p:grpSpPr>
          <a:xfrm>
            <a:off x="439421" y="177285"/>
            <a:ext cx="6326323" cy="3628669"/>
            <a:chOff x="1041400" y="0"/>
            <a:chExt cx="6326323" cy="3628669"/>
          </a:xfrm>
        </p:grpSpPr>
        <p:sp>
          <p:nvSpPr>
            <p:cNvPr id="3" name="Rectangle: Rounded Corners 2">
              <a:extLst>
                <a:ext uri="{FF2B5EF4-FFF2-40B4-BE49-F238E27FC236}">
                  <a16:creationId xmlns:a16="http://schemas.microsoft.com/office/drawing/2014/main" id="{77B39D89-1773-8DC2-ADA1-5DD58AA50E32}"/>
                </a:ext>
              </a:extLst>
            </p:cNvPr>
            <p:cNvSpPr/>
            <p:nvPr/>
          </p:nvSpPr>
          <p:spPr>
            <a:xfrm>
              <a:off x="3750737" y="1013899"/>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6235694" y="1013899"/>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7001924" y="1013899"/>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4508500" y="637143"/>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736304" y="0"/>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6221261" y="0"/>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987491" y="0"/>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4397886" y="0"/>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4050277" y="2855110"/>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6557415" y="2961099"/>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4508500" y="749878"/>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5" name="Rectangle 14">
              <a:extLst>
                <a:ext uri="{FF2B5EF4-FFF2-40B4-BE49-F238E27FC236}">
                  <a16:creationId xmlns:a16="http://schemas.microsoft.com/office/drawing/2014/main" id="{C32FD1B0-C029-CEE5-E53E-F517AF1B1B61}"/>
                </a:ext>
              </a:extLst>
            </p:cNvPr>
            <p:cNvSpPr/>
            <p:nvPr/>
          </p:nvSpPr>
          <p:spPr>
            <a:xfrm>
              <a:off x="3746652" y="2349584"/>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6" name="Rectangle 15">
              <a:extLst>
                <a:ext uri="{FF2B5EF4-FFF2-40B4-BE49-F238E27FC236}">
                  <a16:creationId xmlns:a16="http://schemas.microsoft.com/office/drawing/2014/main" id="{D6C99D36-E72A-D45F-0A7C-5942E228479E}"/>
                </a:ext>
              </a:extLst>
            </p:cNvPr>
            <p:cNvSpPr/>
            <p:nvPr/>
          </p:nvSpPr>
          <p:spPr>
            <a:xfrm>
              <a:off x="6238382" y="2355934"/>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7" name="Rectangle 16">
              <a:extLst>
                <a:ext uri="{FF2B5EF4-FFF2-40B4-BE49-F238E27FC236}">
                  <a16:creationId xmlns:a16="http://schemas.microsoft.com/office/drawing/2014/main" id="{182EA92F-26F5-CDD4-AC62-6755E1D369C4}"/>
                </a:ext>
              </a:extLst>
            </p:cNvPr>
            <p:cNvSpPr/>
            <p:nvPr/>
          </p:nvSpPr>
          <p:spPr>
            <a:xfrm>
              <a:off x="6999476" y="2355928"/>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8" name="Rectangle 17">
              <a:extLst>
                <a:ext uri="{FF2B5EF4-FFF2-40B4-BE49-F238E27FC236}">
                  <a16:creationId xmlns:a16="http://schemas.microsoft.com/office/drawing/2014/main" id="{8D20E2C7-010A-127C-4C53-C06D233E8E1C}"/>
                </a:ext>
              </a:extLst>
            </p:cNvPr>
            <p:cNvSpPr/>
            <p:nvPr/>
          </p:nvSpPr>
          <p:spPr>
            <a:xfrm>
              <a:off x="4510948" y="1248220"/>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9" name="Rectangle 18">
              <a:extLst>
                <a:ext uri="{FF2B5EF4-FFF2-40B4-BE49-F238E27FC236}">
                  <a16:creationId xmlns:a16="http://schemas.microsoft.com/office/drawing/2014/main" id="{FECB9C4E-2072-2304-871C-88E2174BB393}"/>
                </a:ext>
              </a:extLst>
            </p:cNvPr>
            <p:cNvSpPr/>
            <p:nvPr/>
          </p:nvSpPr>
          <p:spPr>
            <a:xfrm>
              <a:off x="3746648" y="1249073"/>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0" name="Rectangle 19">
              <a:extLst>
                <a:ext uri="{FF2B5EF4-FFF2-40B4-BE49-F238E27FC236}">
                  <a16:creationId xmlns:a16="http://schemas.microsoft.com/office/drawing/2014/main" id="{78228AA3-B589-7A17-DBDE-3FEE8E22BEF1}"/>
                </a:ext>
              </a:extLst>
            </p:cNvPr>
            <p:cNvSpPr/>
            <p:nvPr/>
          </p:nvSpPr>
          <p:spPr>
            <a:xfrm>
              <a:off x="6238378" y="1255423"/>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1" name="Rectangle 20">
              <a:extLst>
                <a:ext uri="{FF2B5EF4-FFF2-40B4-BE49-F238E27FC236}">
                  <a16:creationId xmlns:a16="http://schemas.microsoft.com/office/drawing/2014/main" id="{0F202A9A-4C3B-018F-4199-3CFA0B095106}"/>
                </a:ext>
              </a:extLst>
            </p:cNvPr>
            <p:cNvSpPr/>
            <p:nvPr/>
          </p:nvSpPr>
          <p:spPr>
            <a:xfrm>
              <a:off x="6997778" y="1255417"/>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2" name="Group 21">
              <a:extLst>
                <a:ext uri="{FF2B5EF4-FFF2-40B4-BE49-F238E27FC236}">
                  <a16:creationId xmlns:a16="http://schemas.microsoft.com/office/drawing/2014/main" id="{67263BA8-CC52-29E3-9E4A-1DC2464FCDAD}"/>
                </a:ext>
              </a:extLst>
            </p:cNvPr>
            <p:cNvGrpSpPr/>
            <p:nvPr/>
          </p:nvGrpSpPr>
          <p:grpSpPr>
            <a:xfrm>
              <a:off x="1041400" y="1093346"/>
              <a:ext cx="1984805" cy="457854"/>
              <a:chOff x="148311" y="1635205"/>
              <a:chExt cx="1929627" cy="457491"/>
            </a:xfrm>
          </p:grpSpPr>
          <p:sp>
            <p:nvSpPr>
              <p:cNvPr id="29" name="Rectangle: Rounded Corners 28">
                <a:extLst>
                  <a:ext uri="{FF2B5EF4-FFF2-40B4-BE49-F238E27FC236}">
                    <a16:creationId xmlns:a16="http://schemas.microsoft.com/office/drawing/2014/main" id="{096E3511-65D7-D7E0-BFAB-09936D072F0E}"/>
                  </a:ext>
                </a:extLst>
              </p:cNvPr>
              <p:cNvSpPr/>
              <p:nvPr/>
            </p:nvSpPr>
            <p:spPr>
              <a:xfrm>
                <a:off x="148311" y="1635205"/>
                <a:ext cx="1586561" cy="45749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30" name="Straight Arrow Connector 29">
                <a:extLst>
                  <a:ext uri="{FF2B5EF4-FFF2-40B4-BE49-F238E27FC236}">
                    <a16:creationId xmlns:a16="http://schemas.microsoft.com/office/drawing/2014/main" id="{FCC53B9B-A003-816A-3F56-C3A3AB10F509}"/>
                  </a:ext>
                </a:extLst>
              </p:cNvPr>
              <p:cNvCxnSpPr>
                <a:cxnSpLocks/>
              </p:cNvCxnSpPr>
              <p:nvPr/>
            </p:nvCxnSpPr>
            <p:spPr>
              <a:xfrm>
                <a:off x="1717938" y="1863951"/>
                <a:ext cx="360000"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75A5F24-AAD2-F659-9346-CF1536177D37}"/>
                </a:ext>
              </a:extLst>
            </p:cNvPr>
            <p:cNvGrpSpPr/>
            <p:nvPr/>
          </p:nvGrpSpPr>
          <p:grpSpPr>
            <a:xfrm>
              <a:off x="1041400" y="556408"/>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88BD019-765C-B67C-B982-25FDDF19EE0F}"/>
                </a:ext>
              </a:extLst>
            </p:cNvPr>
            <p:cNvGrpSpPr/>
            <p:nvPr/>
          </p:nvGrpSpPr>
          <p:grpSpPr>
            <a:xfrm>
              <a:off x="1041400" y="2187513"/>
              <a:ext cx="1984805" cy="457854"/>
              <a:chOff x="148311" y="1635205"/>
              <a:chExt cx="1929627" cy="457491"/>
            </a:xfrm>
          </p:grpSpPr>
          <p:sp>
            <p:nvSpPr>
              <p:cNvPr id="25" name="Rectangle: Rounded Corners 24">
                <a:extLst>
                  <a:ext uri="{FF2B5EF4-FFF2-40B4-BE49-F238E27FC236}">
                    <a16:creationId xmlns:a16="http://schemas.microsoft.com/office/drawing/2014/main" id="{05E34AE6-ECE6-D055-4755-632BB9986AF6}"/>
                  </a:ext>
                </a:extLst>
              </p:cNvPr>
              <p:cNvSpPr/>
              <p:nvPr/>
            </p:nvSpPr>
            <p:spPr>
              <a:xfrm>
                <a:off x="148311" y="1635205"/>
                <a:ext cx="1586561" cy="45749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cxnSp>
            <p:nvCxnSpPr>
              <p:cNvPr id="26" name="Straight Arrow Connector 25">
                <a:extLst>
                  <a:ext uri="{FF2B5EF4-FFF2-40B4-BE49-F238E27FC236}">
                    <a16:creationId xmlns:a16="http://schemas.microsoft.com/office/drawing/2014/main" id="{2D7AB4CA-ADAF-C0CA-257E-F4D6B5350847}"/>
                  </a:ext>
                </a:extLst>
              </p:cNvPr>
              <p:cNvCxnSpPr>
                <a:cxnSpLocks/>
              </p:cNvCxnSpPr>
              <p:nvPr/>
            </p:nvCxnSpPr>
            <p:spPr>
              <a:xfrm>
                <a:off x="1717938" y="1863951"/>
                <a:ext cx="3600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7" name="Rectangle: Rounded Corners 36">
            <a:extLst>
              <a:ext uri="{FF2B5EF4-FFF2-40B4-BE49-F238E27FC236}">
                <a16:creationId xmlns:a16="http://schemas.microsoft.com/office/drawing/2014/main" id="{7CF351E6-2A00-63D2-0B3E-884E2382275E}"/>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39" name="Group 38">
            <a:extLst>
              <a:ext uri="{FF2B5EF4-FFF2-40B4-BE49-F238E27FC236}">
                <a16:creationId xmlns:a16="http://schemas.microsoft.com/office/drawing/2014/main" id="{10827395-1BDF-7C21-05E9-C1343A0A04B9}"/>
              </a:ext>
            </a:extLst>
          </p:cNvPr>
          <p:cNvGrpSpPr/>
          <p:nvPr/>
        </p:nvGrpSpPr>
        <p:grpSpPr>
          <a:xfrm>
            <a:off x="8560503" y="240417"/>
            <a:ext cx="1328427" cy="1876736"/>
            <a:chOff x="1201552" y="4057586"/>
            <a:chExt cx="1328427" cy="1875242"/>
          </a:xfrm>
        </p:grpSpPr>
        <p:grpSp>
          <p:nvGrpSpPr>
            <p:cNvPr id="45" name="Group 44">
              <a:extLst>
                <a:ext uri="{FF2B5EF4-FFF2-40B4-BE49-F238E27FC236}">
                  <a16:creationId xmlns:a16="http://schemas.microsoft.com/office/drawing/2014/main" id="{15584218-7563-CE39-F9CB-826838C43BF1}"/>
                </a:ext>
              </a:extLst>
            </p:cNvPr>
            <p:cNvGrpSpPr/>
            <p:nvPr/>
          </p:nvGrpSpPr>
          <p:grpSpPr>
            <a:xfrm>
              <a:off x="1607644" y="4057586"/>
              <a:ext cx="536542" cy="772946"/>
              <a:chOff x="4050277" y="3042797"/>
              <a:chExt cx="536542" cy="772946"/>
            </a:xfrm>
          </p:grpSpPr>
          <p:sp>
            <p:nvSpPr>
              <p:cNvPr id="47" name="Circle: Hollow 46">
                <a:extLst>
                  <a:ext uri="{FF2B5EF4-FFF2-40B4-BE49-F238E27FC236}">
                    <a16:creationId xmlns:a16="http://schemas.microsoft.com/office/drawing/2014/main" id="{747B787D-08D9-E034-3213-7867FFFCF18E}"/>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48" name="TextBox 47">
                <a:extLst>
                  <a:ext uri="{FF2B5EF4-FFF2-40B4-BE49-F238E27FC236}">
                    <a16:creationId xmlns:a16="http://schemas.microsoft.com/office/drawing/2014/main" id="{E92D414C-CEAE-F613-1F45-BB3B0F022B16}"/>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46" name="TextBox 45">
              <a:extLst>
                <a:ext uri="{FF2B5EF4-FFF2-40B4-BE49-F238E27FC236}">
                  <a16:creationId xmlns:a16="http://schemas.microsoft.com/office/drawing/2014/main" id="{A87F3713-9E92-BD7B-8487-70126684C749}"/>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40" name="Group 39">
            <a:extLst>
              <a:ext uri="{FF2B5EF4-FFF2-40B4-BE49-F238E27FC236}">
                <a16:creationId xmlns:a16="http://schemas.microsoft.com/office/drawing/2014/main" id="{5815EC3C-2ABA-5B00-E3B7-C09B30A2BBD1}"/>
              </a:ext>
            </a:extLst>
          </p:cNvPr>
          <p:cNvGrpSpPr/>
          <p:nvPr/>
        </p:nvGrpSpPr>
        <p:grpSpPr>
          <a:xfrm>
            <a:off x="10333680" y="299310"/>
            <a:ext cx="1001269" cy="1816915"/>
            <a:chOff x="3017064" y="4116432"/>
            <a:chExt cx="1001269" cy="1815469"/>
          </a:xfrm>
        </p:grpSpPr>
        <p:grpSp>
          <p:nvGrpSpPr>
            <p:cNvPr id="41" name="Group 40">
              <a:extLst>
                <a:ext uri="{FF2B5EF4-FFF2-40B4-BE49-F238E27FC236}">
                  <a16:creationId xmlns:a16="http://schemas.microsoft.com/office/drawing/2014/main" id="{8562BE4E-6490-C359-859A-52CCC2BD1342}"/>
                </a:ext>
              </a:extLst>
            </p:cNvPr>
            <p:cNvGrpSpPr/>
            <p:nvPr/>
          </p:nvGrpSpPr>
          <p:grpSpPr>
            <a:xfrm>
              <a:off x="3349868" y="4116432"/>
              <a:ext cx="443249" cy="470520"/>
              <a:chOff x="6557415" y="3129736"/>
              <a:chExt cx="443249" cy="470520"/>
            </a:xfrm>
          </p:grpSpPr>
          <p:sp>
            <p:nvSpPr>
              <p:cNvPr id="43" name="Circle: Hollow 42">
                <a:extLst>
                  <a:ext uri="{FF2B5EF4-FFF2-40B4-BE49-F238E27FC236}">
                    <a16:creationId xmlns:a16="http://schemas.microsoft.com/office/drawing/2014/main" id="{F519388F-BEE5-04D1-8DC6-9DAB450851B8}"/>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44" name="Straight Arrow Connector 43">
                <a:extLst>
                  <a:ext uri="{FF2B5EF4-FFF2-40B4-BE49-F238E27FC236}">
                    <a16:creationId xmlns:a16="http://schemas.microsoft.com/office/drawing/2014/main" id="{A50379BC-1DE3-B34D-2E79-48251842D9CE}"/>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CB178B97-D55F-3E5B-D48C-37FFDCFB159B}"/>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sp>
        <p:nvSpPr>
          <p:cNvPr id="95" name="Rectangle: Rounded Corners 94">
            <a:extLst>
              <a:ext uri="{FF2B5EF4-FFF2-40B4-BE49-F238E27FC236}">
                <a16:creationId xmlns:a16="http://schemas.microsoft.com/office/drawing/2014/main" id="{A427A0C9-8193-F249-F3D8-E8CB314BB3AD}"/>
              </a:ext>
            </a:extLst>
          </p:cNvPr>
          <p:cNvSpPr/>
          <p:nvPr/>
        </p:nvSpPr>
        <p:spPr>
          <a:xfrm>
            <a:off x="8259924" y="2326625"/>
            <a:ext cx="3664389" cy="2050851"/>
          </a:xfrm>
          <a:prstGeom prst="roundRect">
            <a:avLst/>
          </a:prstGeom>
          <a:noFill/>
          <a:ln w="4445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65" name="Group 64">
            <a:extLst>
              <a:ext uri="{FF2B5EF4-FFF2-40B4-BE49-F238E27FC236}">
                <a16:creationId xmlns:a16="http://schemas.microsoft.com/office/drawing/2014/main" id="{65DFDF68-F02D-8D8F-EBC6-E0E69B8B7DC9}"/>
              </a:ext>
            </a:extLst>
          </p:cNvPr>
          <p:cNvGrpSpPr/>
          <p:nvPr/>
        </p:nvGrpSpPr>
        <p:grpSpPr>
          <a:xfrm>
            <a:off x="8535586" y="2425518"/>
            <a:ext cx="1505519" cy="1931553"/>
            <a:chOff x="1126064" y="4020290"/>
            <a:chExt cx="1505519" cy="1930017"/>
          </a:xfrm>
        </p:grpSpPr>
        <p:grpSp>
          <p:nvGrpSpPr>
            <p:cNvPr id="90" name="Group 89">
              <a:extLst>
                <a:ext uri="{FF2B5EF4-FFF2-40B4-BE49-F238E27FC236}">
                  <a16:creationId xmlns:a16="http://schemas.microsoft.com/office/drawing/2014/main" id="{ADC68265-F27D-346C-16CD-E83257BA3DBB}"/>
                </a:ext>
              </a:extLst>
            </p:cNvPr>
            <p:cNvGrpSpPr/>
            <p:nvPr/>
          </p:nvGrpSpPr>
          <p:grpSpPr>
            <a:xfrm>
              <a:off x="1607644" y="4020290"/>
              <a:ext cx="536542" cy="772946"/>
              <a:chOff x="4050277" y="3005501"/>
              <a:chExt cx="536542" cy="772946"/>
            </a:xfrm>
          </p:grpSpPr>
          <p:sp>
            <p:nvSpPr>
              <p:cNvPr id="92" name="Circle: Hollow 91">
                <a:extLst>
                  <a:ext uri="{FF2B5EF4-FFF2-40B4-BE49-F238E27FC236}">
                    <a16:creationId xmlns:a16="http://schemas.microsoft.com/office/drawing/2014/main" id="{B03482C0-13B0-D658-D809-DDBD6F15F848}"/>
                  </a:ext>
                </a:extLst>
              </p:cNvPr>
              <p:cNvSpPr/>
              <p:nvPr/>
            </p:nvSpPr>
            <p:spPr>
              <a:xfrm>
                <a:off x="4146999" y="300550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93" name="TextBox 92">
                <a:extLst>
                  <a:ext uri="{FF2B5EF4-FFF2-40B4-BE49-F238E27FC236}">
                    <a16:creationId xmlns:a16="http://schemas.microsoft.com/office/drawing/2014/main" id="{9D4CFCE9-CB19-4632-CD39-91BBFEE80A29}"/>
                  </a:ext>
                </a:extLst>
              </p:cNvPr>
              <p:cNvSpPr txBox="1"/>
              <p:nvPr/>
            </p:nvSpPr>
            <p:spPr>
              <a:xfrm>
                <a:off x="4050277" y="307056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91" name="TextBox 90">
              <a:extLst>
                <a:ext uri="{FF2B5EF4-FFF2-40B4-BE49-F238E27FC236}">
                  <a16:creationId xmlns:a16="http://schemas.microsoft.com/office/drawing/2014/main" id="{1008FE9B-8009-E8AE-0276-02D4CFAF1AFE}"/>
                </a:ext>
              </a:extLst>
            </p:cNvPr>
            <p:cNvSpPr txBox="1"/>
            <p:nvPr/>
          </p:nvSpPr>
          <p:spPr>
            <a:xfrm>
              <a:off x="1126064" y="4627920"/>
              <a:ext cx="1505519" cy="1322387"/>
            </a:xfrm>
            <a:prstGeom prst="rect">
              <a:avLst/>
            </a:prstGeom>
            <a:noFill/>
          </p:spPr>
          <p:txBody>
            <a:bodyPr wrap="square" rtlCol="0">
              <a:spAutoFit/>
            </a:bodyPr>
            <a:lstStyle/>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heterozygous</a:t>
              </a:r>
            </a:p>
            <a:p>
              <a:pPr algn="ctr"/>
              <a:r>
                <a:rPr lang="en-US" sz="1600" dirty="0">
                  <a:cs typeface="Arial" panose="020B0604020202020204" pitchFamily="34" charset="0"/>
                </a:rPr>
                <a:t>homozygous</a:t>
              </a:r>
              <a:endParaRPr lang="en-AU" sz="2000" dirty="0">
                <a:cs typeface="Arial" panose="020B0604020202020204" pitchFamily="34" charset="0"/>
              </a:endParaRPr>
            </a:p>
          </p:txBody>
        </p:sp>
      </p:grpSp>
      <p:grpSp>
        <p:nvGrpSpPr>
          <p:cNvPr id="66" name="Group 65">
            <a:extLst>
              <a:ext uri="{FF2B5EF4-FFF2-40B4-BE49-F238E27FC236}">
                <a16:creationId xmlns:a16="http://schemas.microsoft.com/office/drawing/2014/main" id="{513BA776-6506-AA67-2B14-6651025699E5}"/>
              </a:ext>
            </a:extLst>
          </p:cNvPr>
          <p:cNvGrpSpPr/>
          <p:nvPr/>
        </p:nvGrpSpPr>
        <p:grpSpPr>
          <a:xfrm>
            <a:off x="10173510" y="2512378"/>
            <a:ext cx="1547250" cy="1610696"/>
            <a:chOff x="2806323" y="4107108"/>
            <a:chExt cx="1547250" cy="1609410"/>
          </a:xfrm>
        </p:grpSpPr>
        <p:grpSp>
          <p:nvGrpSpPr>
            <p:cNvPr id="86" name="Group 85">
              <a:extLst>
                <a:ext uri="{FF2B5EF4-FFF2-40B4-BE49-F238E27FC236}">
                  <a16:creationId xmlns:a16="http://schemas.microsoft.com/office/drawing/2014/main" id="{CACB1ABA-F9D2-9067-678B-FEBE3F8B675A}"/>
                </a:ext>
              </a:extLst>
            </p:cNvPr>
            <p:cNvGrpSpPr/>
            <p:nvPr/>
          </p:nvGrpSpPr>
          <p:grpSpPr>
            <a:xfrm>
              <a:off x="3349868" y="4107108"/>
              <a:ext cx="443249" cy="470524"/>
              <a:chOff x="6557415" y="3120412"/>
              <a:chExt cx="443249" cy="470524"/>
            </a:xfrm>
          </p:grpSpPr>
          <p:sp>
            <p:nvSpPr>
              <p:cNvPr id="88" name="Circle: Hollow 87">
                <a:extLst>
                  <a:ext uri="{FF2B5EF4-FFF2-40B4-BE49-F238E27FC236}">
                    <a16:creationId xmlns:a16="http://schemas.microsoft.com/office/drawing/2014/main" id="{445D92F5-6B01-61F1-4BB6-03F96B20DD01}"/>
                  </a:ext>
                </a:extLst>
              </p:cNvPr>
              <p:cNvSpPr/>
              <p:nvPr/>
            </p:nvSpPr>
            <p:spPr>
              <a:xfrm>
                <a:off x="6557415" y="324893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89" name="Straight Arrow Connector 88">
                <a:extLst>
                  <a:ext uri="{FF2B5EF4-FFF2-40B4-BE49-F238E27FC236}">
                    <a16:creationId xmlns:a16="http://schemas.microsoft.com/office/drawing/2014/main" id="{F1A43EC0-C94F-1F5C-19E0-1D2A496BCD6A}"/>
                  </a:ext>
                </a:extLst>
              </p:cNvPr>
              <p:cNvCxnSpPr>
                <a:cxnSpLocks/>
              </p:cNvCxnSpPr>
              <p:nvPr/>
            </p:nvCxnSpPr>
            <p:spPr>
              <a:xfrm flipV="1">
                <a:off x="6820664" y="3120412"/>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DCF7F833-6FEF-3799-4E90-63BC72F24CB9}"/>
                </a:ext>
              </a:extLst>
            </p:cNvPr>
            <p:cNvSpPr txBox="1"/>
            <p:nvPr/>
          </p:nvSpPr>
          <p:spPr>
            <a:xfrm>
              <a:off x="2806323" y="4763170"/>
              <a:ext cx="1547250" cy="953348"/>
            </a:xfrm>
            <a:prstGeom prst="rect">
              <a:avLst/>
            </a:prstGeom>
            <a:noFill/>
          </p:spPr>
          <p:txBody>
            <a:bodyPr wrap="square" rtlCol="0">
              <a:spAutoFit/>
            </a:bodyPr>
            <a:lstStyle/>
            <a:p>
              <a:pPr algn="ctr"/>
              <a:r>
                <a:rPr lang="en-US" sz="2000" b="1" dirty="0">
                  <a:cs typeface="Arial" panose="020B0604020202020204" pitchFamily="34" charset="0"/>
                </a:rPr>
                <a:t>A  A</a:t>
              </a:r>
            </a:p>
            <a:p>
              <a:pPr algn="ctr"/>
              <a:endParaRPr lang="en-US" sz="2000" b="1" dirty="0">
                <a:cs typeface="Arial" panose="020B0604020202020204" pitchFamily="34" charset="0"/>
              </a:endParaRPr>
            </a:p>
            <a:p>
              <a:pPr algn="ctr"/>
              <a:r>
                <a:rPr lang="en-US" sz="1600" dirty="0">
                  <a:cs typeface="Arial" panose="020B0604020202020204" pitchFamily="34" charset="0"/>
                </a:rPr>
                <a:t>homozygous</a:t>
              </a:r>
            </a:p>
          </p:txBody>
        </p:sp>
      </p:grpSp>
      <p:sp>
        <p:nvSpPr>
          <p:cNvPr id="98" name="Rectangle: Rounded Corners 97">
            <a:extLst>
              <a:ext uri="{FF2B5EF4-FFF2-40B4-BE49-F238E27FC236}">
                <a16:creationId xmlns:a16="http://schemas.microsoft.com/office/drawing/2014/main" id="{B71DF4A0-A762-2BDC-3371-EC006ED2BC03}"/>
              </a:ext>
            </a:extLst>
          </p:cNvPr>
          <p:cNvSpPr/>
          <p:nvPr/>
        </p:nvSpPr>
        <p:spPr>
          <a:xfrm>
            <a:off x="8259925" y="4502564"/>
            <a:ext cx="3664389" cy="2223957"/>
          </a:xfrm>
          <a:prstGeom prst="round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00" name="Group 99">
            <a:extLst>
              <a:ext uri="{FF2B5EF4-FFF2-40B4-BE49-F238E27FC236}">
                <a16:creationId xmlns:a16="http://schemas.microsoft.com/office/drawing/2014/main" id="{DBB60225-4F1F-F0E3-B825-3ECC9F949291}"/>
              </a:ext>
            </a:extLst>
          </p:cNvPr>
          <p:cNvGrpSpPr/>
          <p:nvPr/>
        </p:nvGrpSpPr>
        <p:grpSpPr>
          <a:xfrm>
            <a:off x="10164903" y="4586084"/>
            <a:ext cx="1505519" cy="2213001"/>
            <a:chOff x="3090609" y="10155898"/>
            <a:chExt cx="1505519" cy="2213001"/>
          </a:xfrm>
        </p:grpSpPr>
        <p:sp>
          <p:nvSpPr>
            <p:cNvPr id="122" name="TextBox 121">
              <a:extLst>
                <a:ext uri="{FF2B5EF4-FFF2-40B4-BE49-F238E27FC236}">
                  <a16:creationId xmlns:a16="http://schemas.microsoft.com/office/drawing/2014/main" id="{6A0C0140-535C-C455-1415-349AA55DC2D2}"/>
                </a:ext>
              </a:extLst>
            </p:cNvPr>
            <p:cNvSpPr txBox="1"/>
            <p:nvPr/>
          </p:nvSpPr>
          <p:spPr>
            <a:xfrm>
              <a:off x="3090609" y="10676128"/>
              <a:ext cx="1505519" cy="1692771"/>
            </a:xfrm>
            <a:prstGeom prst="rect">
              <a:avLst/>
            </a:prstGeom>
            <a:noFill/>
          </p:spPr>
          <p:txBody>
            <a:bodyPr wrap="square" rtlCol="0">
              <a:spAutoFit/>
            </a:bodyPr>
            <a:lstStyle/>
            <a:p>
              <a:pPr algn="ctr"/>
              <a:r>
                <a:rPr lang="en-US" sz="2000" b="1" dirty="0">
                  <a:cs typeface="Arial" panose="020B0604020202020204" pitchFamily="34" charset="0"/>
                </a:rPr>
                <a:t>A  A</a:t>
              </a: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homozygous</a:t>
              </a:r>
            </a:p>
            <a:p>
              <a:pPr algn="ctr"/>
              <a:r>
                <a:rPr lang="en-US" sz="1600" dirty="0">
                  <a:cs typeface="Arial" panose="020B0604020202020204" pitchFamily="34" charset="0"/>
                </a:rPr>
                <a:t>heterozygous</a:t>
              </a:r>
              <a:endParaRPr lang="en-AU" sz="2000" dirty="0">
                <a:cs typeface="Arial" panose="020B0604020202020204" pitchFamily="34" charset="0"/>
              </a:endParaRPr>
            </a:p>
          </p:txBody>
        </p:sp>
        <p:grpSp>
          <p:nvGrpSpPr>
            <p:cNvPr id="123" name="Group 122">
              <a:extLst>
                <a:ext uri="{FF2B5EF4-FFF2-40B4-BE49-F238E27FC236}">
                  <a16:creationId xmlns:a16="http://schemas.microsoft.com/office/drawing/2014/main" id="{91A4DB2E-1F29-D0D5-7E71-A2EE8F6EB31B}"/>
                </a:ext>
              </a:extLst>
            </p:cNvPr>
            <p:cNvGrpSpPr/>
            <p:nvPr/>
          </p:nvGrpSpPr>
          <p:grpSpPr>
            <a:xfrm>
              <a:off x="3620986" y="10155898"/>
              <a:ext cx="443249" cy="470872"/>
              <a:chOff x="6557415" y="3083143"/>
              <a:chExt cx="443249" cy="470498"/>
            </a:xfrm>
          </p:grpSpPr>
          <p:sp>
            <p:nvSpPr>
              <p:cNvPr id="124" name="Circle: Hollow 123">
                <a:extLst>
                  <a:ext uri="{FF2B5EF4-FFF2-40B4-BE49-F238E27FC236}">
                    <a16:creationId xmlns:a16="http://schemas.microsoft.com/office/drawing/2014/main" id="{E741BF2A-C467-80DD-AAC9-992A1E22175F}"/>
                  </a:ext>
                </a:extLst>
              </p:cNvPr>
              <p:cNvSpPr/>
              <p:nvPr/>
            </p:nvSpPr>
            <p:spPr>
              <a:xfrm>
                <a:off x="6557415" y="3211641"/>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125" name="Straight Arrow Connector 124">
                <a:extLst>
                  <a:ext uri="{FF2B5EF4-FFF2-40B4-BE49-F238E27FC236}">
                    <a16:creationId xmlns:a16="http://schemas.microsoft.com/office/drawing/2014/main" id="{3DFE3607-6A1E-73D0-EC09-2E5EFEE4CAA1}"/>
                  </a:ext>
                </a:extLst>
              </p:cNvPr>
              <p:cNvCxnSpPr>
                <a:cxnSpLocks/>
              </p:cNvCxnSpPr>
              <p:nvPr/>
            </p:nvCxnSpPr>
            <p:spPr>
              <a:xfrm flipV="1">
                <a:off x="6820664" y="3083143"/>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A0531312-193B-8A5E-1D25-D5F55E8582EB}"/>
              </a:ext>
            </a:extLst>
          </p:cNvPr>
          <p:cNvGrpSpPr/>
          <p:nvPr/>
        </p:nvGrpSpPr>
        <p:grpSpPr>
          <a:xfrm>
            <a:off x="501144" y="4101128"/>
            <a:ext cx="2655212" cy="2600595"/>
            <a:chOff x="483017" y="3895834"/>
            <a:chExt cx="2655212" cy="2600595"/>
          </a:xfrm>
        </p:grpSpPr>
        <p:grpSp>
          <p:nvGrpSpPr>
            <p:cNvPr id="36" name="Group 35">
              <a:extLst>
                <a:ext uri="{FF2B5EF4-FFF2-40B4-BE49-F238E27FC236}">
                  <a16:creationId xmlns:a16="http://schemas.microsoft.com/office/drawing/2014/main" id="{73AA7808-B68E-23DC-08BF-AC98827AD186}"/>
                </a:ext>
              </a:extLst>
            </p:cNvPr>
            <p:cNvGrpSpPr/>
            <p:nvPr/>
          </p:nvGrpSpPr>
          <p:grpSpPr>
            <a:xfrm>
              <a:off x="483017" y="3895834"/>
              <a:ext cx="2655212" cy="2600595"/>
              <a:chOff x="5147538" y="4100204"/>
              <a:chExt cx="2655212" cy="2598533"/>
            </a:xfrm>
          </p:grpSpPr>
          <p:sp>
            <p:nvSpPr>
              <p:cNvPr id="49" name="TextBox 48">
                <a:extLst>
                  <a:ext uri="{FF2B5EF4-FFF2-40B4-BE49-F238E27FC236}">
                    <a16:creationId xmlns:a16="http://schemas.microsoft.com/office/drawing/2014/main" id="{CC2ACC11-BC3A-C8E4-EEF4-1AF77A8AC729}"/>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50" name="Straight Connector 49">
                <a:extLst>
                  <a:ext uri="{FF2B5EF4-FFF2-40B4-BE49-F238E27FC236}">
                    <a16:creationId xmlns:a16="http://schemas.microsoft.com/office/drawing/2014/main" id="{47B22227-910F-2E01-337F-5AAC807D48B3}"/>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F3D88D-2EFF-8A22-4EFE-C2B1D5F8FCFA}"/>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267A47A-CB1D-0A5D-FEF1-DA8956F98EF4}"/>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53" name="TextBox 52">
                <a:extLst>
                  <a:ext uri="{FF2B5EF4-FFF2-40B4-BE49-F238E27FC236}">
                    <a16:creationId xmlns:a16="http://schemas.microsoft.com/office/drawing/2014/main" id="{342E5049-778B-7097-8710-730F94452CBC}"/>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54" name="TextBox 53">
                <a:extLst>
                  <a:ext uri="{FF2B5EF4-FFF2-40B4-BE49-F238E27FC236}">
                    <a16:creationId xmlns:a16="http://schemas.microsoft.com/office/drawing/2014/main" id="{9ED7C6C4-A6D4-3A28-9BB9-C45879F2EA0E}"/>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55" name="Oval 54">
                <a:extLst>
                  <a:ext uri="{FF2B5EF4-FFF2-40B4-BE49-F238E27FC236}">
                    <a16:creationId xmlns:a16="http://schemas.microsoft.com/office/drawing/2014/main" id="{0488A99B-5802-C6D8-E90D-51BC6C78EFD5}"/>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6" name="Oval 55">
                <a:extLst>
                  <a:ext uri="{FF2B5EF4-FFF2-40B4-BE49-F238E27FC236}">
                    <a16:creationId xmlns:a16="http://schemas.microsoft.com/office/drawing/2014/main" id="{242874E4-41D2-17E8-80FA-E7434623C09D}"/>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7" name="Oval 56">
                <a:extLst>
                  <a:ext uri="{FF2B5EF4-FFF2-40B4-BE49-F238E27FC236}">
                    <a16:creationId xmlns:a16="http://schemas.microsoft.com/office/drawing/2014/main" id="{38500717-B6CE-0229-DCE1-662CE97EDBB8}"/>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8" name="Oval 57">
                <a:extLst>
                  <a:ext uri="{FF2B5EF4-FFF2-40B4-BE49-F238E27FC236}">
                    <a16:creationId xmlns:a16="http://schemas.microsoft.com/office/drawing/2014/main" id="{35F54FF3-CFB7-640B-5325-7BFC4EC09FDC}"/>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9" name="Oval 58">
                <a:extLst>
                  <a:ext uri="{FF2B5EF4-FFF2-40B4-BE49-F238E27FC236}">
                    <a16:creationId xmlns:a16="http://schemas.microsoft.com/office/drawing/2014/main" id="{4211C79F-04FC-8B25-FAC1-6940538A4F9E}"/>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0" name="Oval 59">
                <a:extLst>
                  <a:ext uri="{FF2B5EF4-FFF2-40B4-BE49-F238E27FC236}">
                    <a16:creationId xmlns:a16="http://schemas.microsoft.com/office/drawing/2014/main" id="{C18A90C8-56A0-9B85-E350-6B1389FB761D}"/>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181" name="Group 180">
              <a:extLst>
                <a:ext uri="{FF2B5EF4-FFF2-40B4-BE49-F238E27FC236}">
                  <a16:creationId xmlns:a16="http://schemas.microsoft.com/office/drawing/2014/main" id="{BE38EA89-A409-CC96-866C-F327845648AB}"/>
                </a:ext>
              </a:extLst>
            </p:cNvPr>
            <p:cNvGrpSpPr/>
            <p:nvPr/>
          </p:nvGrpSpPr>
          <p:grpSpPr>
            <a:xfrm>
              <a:off x="1163568" y="3985390"/>
              <a:ext cx="1814747" cy="1814575"/>
              <a:chOff x="1163568" y="3985390"/>
              <a:chExt cx="1814747" cy="1814575"/>
            </a:xfrm>
          </p:grpSpPr>
          <p:grpSp>
            <p:nvGrpSpPr>
              <p:cNvPr id="157" name="Group 156">
                <a:extLst>
                  <a:ext uri="{FF2B5EF4-FFF2-40B4-BE49-F238E27FC236}">
                    <a16:creationId xmlns:a16="http://schemas.microsoft.com/office/drawing/2014/main" id="{EF47BEFE-C067-A8A7-02B9-CAC5ABD2B50A}"/>
                  </a:ext>
                </a:extLst>
              </p:cNvPr>
              <p:cNvGrpSpPr/>
              <p:nvPr/>
            </p:nvGrpSpPr>
            <p:grpSpPr>
              <a:xfrm>
                <a:off x="1163568" y="4271527"/>
                <a:ext cx="1662347" cy="1528438"/>
                <a:chOff x="6379819" y="2766508"/>
                <a:chExt cx="1662347" cy="1528438"/>
              </a:xfrm>
            </p:grpSpPr>
            <p:sp>
              <p:nvSpPr>
                <p:cNvPr id="137" name="Oval 136">
                  <a:extLst>
                    <a:ext uri="{FF2B5EF4-FFF2-40B4-BE49-F238E27FC236}">
                      <a16:creationId xmlns:a16="http://schemas.microsoft.com/office/drawing/2014/main" id="{7D72D324-5C01-8197-9289-830892140725}"/>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Oval 137">
                  <a:extLst>
                    <a:ext uri="{FF2B5EF4-FFF2-40B4-BE49-F238E27FC236}">
                      <a16:creationId xmlns:a16="http://schemas.microsoft.com/office/drawing/2014/main" id="{5FD704CD-2697-99AD-4543-C0194C2E9EF4}"/>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Oval 138">
                  <a:extLst>
                    <a:ext uri="{FF2B5EF4-FFF2-40B4-BE49-F238E27FC236}">
                      <a16:creationId xmlns:a16="http://schemas.microsoft.com/office/drawing/2014/main" id="{4AD0CE59-1DE8-BA81-AA72-25CA227B95D7}"/>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Oval 139">
                  <a:extLst>
                    <a:ext uri="{FF2B5EF4-FFF2-40B4-BE49-F238E27FC236}">
                      <a16:creationId xmlns:a16="http://schemas.microsoft.com/office/drawing/2014/main" id="{D569ADCE-9F0C-CA43-E4C4-6610B1DDF6B6}"/>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Oval 140">
                  <a:extLst>
                    <a:ext uri="{FF2B5EF4-FFF2-40B4-BE49-F238E27FC236}">
                      <a16:creationId xmlns:a16="http://schemas.microsoft.com/office/drawing/2014/main" id="{D52EC031-2FD9-56C5-4101-7485224EC516}"/>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2" name="Oval 141">
                  <a:extLst>
                    <a:ext uri="{FF2B5EF4-FFF2-40B4-BE49-F238E27FC236}">
                      <a16:creationId xmlns:a16="http://schemas.microsoft.com/office/drawing/2014/main" id="{7E8B811E-30F8-C537-2407-880A52CF6921}"/>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3" name="Oval 142">
                  <a:extLst>
                    <a:ext uri="{FF2B5EF4-FFF2-40B4-BE49-F238E27FC236}">
                      <a16:creationId xmlns:a16="http://schemas.microsoft.com/office/drawing/2014/main" id="{C64A01BC-548B-DFA2-2C9F-3517D66BDDF5}"/>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Oval 143">
                  <a:extLst>
                    <a:ext uri="{FF2B5EF4-FFF2-40B4-BE49-F238E27FC236}">
                      <a16:creationId xmlns:a16="http://schemas.microsoft.com/office/drawing/2014/main" id="{94CA98BB-4AEC-6742-ECDC-FFA22EBF3BEF}"/>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Oval 144">
                  <a:extLst>
                    <a:ext uri="{FF2B5EF4-FFF2-40B4-BE49-F238E27FC236}">
                      <a16:creationId xmlns:a16="http://schemas.microsoft.com/office/drawing/2014/main" id="{36868E09-8126-F546-8961-DDABA2A9DF6A}"/>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Oval 145">
                  <a:extLst>
                    <a:ext uri="{FF2B5EF4-FFF2-40B4-BE49-F238E27FC236}">
                      <a16:creationId xmlns:a16="http://schemas.microsoft.com/office/drawing/2014/main" id="{3B089DAA-875B-7C11-E2F8-EA673ECB8068}"/>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Oval 146">
                  <a:extLst>
                    <a:ext uri="{FF2B5EF4-FFF2-40B4-BE49-F238E27FC236}">
                      <a16:creationId xmlns:a16="http://schemas.microsoft.com/office/drawing/2014/main" id="{BDC96221-D76C-6C86-FBD7-AEFB26F91E4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Oval 147">
                  <a:extLst>
                    <a:ext uri="{FF2B5EF4-FFF2-40B4-BE49-F238E27FC236}">
                      <a16:creationId xmlns:a16="http://schemas.microsoft.com/office/drawing/2014/main" id="{9C7DFB2E-9340-396C-5190-A621D58B9B0F}"/>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Oval 148">
                  <a:extLst>
                    <a:ext uri="{FF2B5EF4-FFF2-40B4-BE49-F238E27FC236}">
                      <a16:creationId xmlns:a16="http://schemas.microsoft.com/office/drawing/2014/main" id="{6946CAE3-CAFE-ADB5-A0FE-9397E1906ED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Oval 149">
                  <a:extLst>
                    <a:ext uri="{FF2B5EF4-FFF2-40B4-BE49-F238E27FC236}">
                      <a16:creationId xmlns:a16="http://schemas.microsoft.com/office/drawing/2014/main" id="{9F189185-BD56-4A2D-B09A-879AF3F6F570}"/>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Oval 150">
                  <a:extLst>
                    <a:ext uri="{FF2B5EF4-FFF2-40B4-BE49-F238E27FC236}">
                      <a16:creationId xmlns:a16="http://schemas.microsoft.com/office/drawing/2014/main" id="{765215C7-F854-57DA-57A3-DE124179340E}"/>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Oval 151">
                  <a:extLst>
                    <a:ext uri="{FF2B5EF4-FFF2-40B4-BE49-F238E27FC236}">
                      <a16:creationId xmlns:a16="http://schemas.microsoft.com/office/drawing/2014/main" id="{FA52BCFD-2B90-6F3C-D90D-F1EA1E046319}"/>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Oval 152">
                  <a:extLst>
                    <a:ext uri="{FF2B5EF4-FFF2-40B4-BE49-F238E27FC236}">
                      <a16:creationId xmlns:a16="http://schemas.microsoft.com/office/drawing/2014/main" id="{8D56A4AC-DCC6-2019-8748-C0BF701FAB0A}"/>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Oval 153">
                  <a:extLst>
                    <a:ext uri="{FF2B5EF4-FFF2-40B4-BE49-F238E27FC236}">
                      <a16:creationId xmlns:a16="http://schemas.microsoft.com/office/drawing/2014/main" id="{24747154-A143-4D02-463C-DB5EE3A3AF1E}"/>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Oval 154">
                  <a:extLst>
                    <a:ext uri="{FF2B5EF4-FFF2-40B4-BE49-F238E27FC236}">
                      <a16:creationId xmlns:a16="http://schemas.microsoft.com/office/drawing/2014/main" id="{7D9987F7-6DDF-E217-D529-94C53C8C84A8}"/>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Oval 155">
                  <a:extLst>
                    <a:ext uri="{FF2B5EF4-FFF2-40B4-BE49-F238E27FC236}">
                      <a16:creationId xmlns:a16="http://schemas.microsoft.com/office/drawing/2014/main" id="{39C7B7DF-9364-2B47-8CE6-DBD76D5B78C3}"/>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8" name="Oval 157">
                <a:extLst>
                  <a:ext uri="{FF2B5EF4-FFF2-40B4-BE49-F238E27FC236}">
                    <a16:creationId xmlns:a16="http://schemas.microsoft.com/office/drawing/2014/main" id="{9B7071AF-B7E7-88C2-78E4-26DB8F279009}"/>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9" name="Oval 158">
                <a:extLst>
                  <a:ext uri="{FF2B5EF4-FFF2-40B4-BE49-F238E27FC236}">
                    <a16:creationId xmlns:a16="http://schemas.microsoft.com/office/drawing/2014/main" id="{658CD86F-8732-7D2B-C1DC-6B02564E7475}"/>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109" name="Oval 108">
            <a:extLst>
              <a:ext uri="{FF2B5EF4-FFF2-40B4-BE49-F238E27FC236}">
                <a16:creationId xmlns:a16="http://schemas.microsoft.com/office/drawing/2014/main" id="{A08843CE-54F1-2EC5-AF7C-00AE9A3D1977}"/>
              </a:ext>
            </a:extLst>
          </p:cNvPr>
          <p:cNvSpPr/>
          <p:nvPr/>
        </p:nvSpPr>
        <p:spPr>
          <a:xfrm rot="16200000">
            <a:off x="5201033" y="5914403"/>
            <a:ext cx="121557" cy="1187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27" name="Group 126">
            <a:extLst>
              <a:ext uri="{FF2B5EF4-FFF2-40B4-BE49-F238E27FC236}">
                <a16:creationId xmlns:a16="http://schemas.microsoft.com/office/drawing/2014/main" id="{3113769E-49B5-FFB4-D434-84912E32752D}"/>
              </a:ext>
            </a:extLst>
          </p:cNvPr>
          <p:cNvGrpSpPr/>
          <p:nvPr/>
        </p:nvGrpSpPr>
        <p:grpSpPr>
          <a:xfrm rot="16200000">
            <a:off x="4841523" y="5402256"/>
            <a:ext cx="864734" cy="160095"/>
            <a:chOff x="6865912" y="11456723"/>
            <a:chExt cx="864734" cy="160095"/>
          </a:xfrm>
          <a:solidFill>
            <a:schemeClr val="accent2"/>
          </a:solidFill>
        </p:grpSpPr>
        <p:sp>
          <p:nvSpPr>
            <p:cNvPr id="128" name="Oval 127">
              <a:extLst>
                <a:ext uri="{FF2B5EF4-FFF2-40B4-BE49-F238E27FC236}">
                  <a16:creationId xmlns:a16="http://schemas.microsoft.com/office/drawing/2014/main" id="{11333EBE-45E0-83B1-A215-2709FBE6E250}"/>
                </a:ext>
              </a:extLst>
            </p:cNvPr>
            <p:cNvSpPr/>
            <p:nvPr/>
          </p:nvSpPr>
          <p:spPr>
            <a:xfrm>
              <a:off x="7080436" y="11469651"/>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29" name="Oval 128">
              <a:extLst>
                <a:ext uri="{FF2B5EF4-FFF2-40B4-BE49-F238E27FC236}">
                  <a16:creationId xmlns:a16="http://schemas.microsoft.com/office/drawing/2014/main" id="{38CC4A4F-BE52-4DCA-7F4A-DD60F968C6E4}"/>
                </a:ext>
              </a:extLst>
            </p:cNvPr>
            <p:cNvSpPr/>
            <p:nvPr/>
          </p:nvSpPr>
          <p:spPr>
            <a:xfrm>
              <a:off x="7486401" y="11456723"/>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0" name="Oval 129">
              <a:extLst>
                <a:ext uri="{FF2B5EF4-FFF2-40B4-BE49-F238E27FC236}">
                  <a16:creationId xmlns:a16="http://schemas.microsoft.com/office/drawing/2014/main" id="{FFD5BD23-A3EE-0DD4-4EAD-AF9082037056}"/>
                </a:ext>
              </a:extLst>
            </p:cNvPr>
            <p:cNvSpPr/>
            <p:nvPr/>
          </p:nvSpPr>
          <p:spPr>
            <a:xfrm>
              <a:off x="7169981" y="11478119"/>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1" name="Oval 130">
              <a:extLst>
                <a:ext uri="{FF2B5EF4-FFF2-40B4-BE49-F238E27FC236}">
                  <a16:creationId xmlns:a16="http://schemas.microsoft.com/office/drawing/2014/main" id="{B04929C9-7EFA-BC7E-EC21-CA099D60244D}"/>
                </a:ext>
              </a:extLst>
            </p:cNvPr>
            <p:cNvSpPr/>
            <p:nvPr/>
          </p:nvSpPr>
          <p:spPr>
            <a:xfrm>
              <a:off x="7460629" y="11498056"/>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2" name="Oval 131">
              <a:extLst>
                <a:ext uri="{FF2B5EF4-FFF2-40B4-BE49-F238E27FC236}">
                  <a16:creationId xmlns:a16="http://schemas.microsoft.com/office/drawing/2014/main" id="{93CA1AB8-D7B4-442A-CBEB-DF9F507656A8}"/>
                </a:ext>
              </a:extLst>
            </p:cNvPr>
            <p:cNvSpPr/>
            <p:nvPr/>
          </p:nvSpPr>
          <p:spPr>
            <a:xfrm>
              <a:off x="7609089" y="114791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3" name="Oval 132">
              <a:extLst>
                <a:ext uri="{FF2B5EF4-FFF2-40B4-BE49-F238E27FC236}">
                  <a16:creationId xmlns:a16="http://schemas.microsoft.com/office/drawing/2014/main" id="{D046F6DB-6AEC-3AB3-2901-BDC3D5DD5BDB}"/>
                </a:ext>
              </a:extLst>
            </p:cNvPr>
            <p:cNvSpPr/>
            <p:nvPr/>
          </p:nvSpPr>
          <p:spPr>
            <a:xfrm>
              <a:off x="7330276" y="114875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4" name="Oval 133">
              <a:extLst>
                <a:ext uri="{FF2B5EF4-FFF2-40B4-BE49-F238E27FC236}">
                  <a16:creationId xmlns:a16="http://schemas.microsoft.com/office/drawing/2014/main" id="{D0BB8CF2-9E2C-BC2A-9967-FEA0660086F6}"/>
                </a:ext>
              </a:extLst>
            </p:cNvPr>
            <p:cNvSpPr/>
            <p:nvPr/>
          </p:nvSpPr>
          <p:spPr>
            <a:xfrm>
              <a:off x="6960741" y="11491795"/>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5" name="Oval 134">
              <a:extLst>
                <a:ext uri="{FF2B5EF4-FFF2-40B4-BE49-F238E27FC236}">
                  <a16:creationId xmlns:a16="http://schemas.microsoft.com/office/drawing/2014/main" id="{622C9A81-861D-4653-E9BB-73E8016612A7}"/>
                </a:ext>
              </a:extLst>
            </p:cNvPr>
            <p:cNvSpPr/>
            <p:nvPr/>
          </p:nvSpPr>
          <p:spPr>
            <a:xfrm>
              <a:off x="6865912" y="11474348"/>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67" name="Group 66">
            <a:extLst>
              <a:ext uri="{FF2B5EF4-FFF2-40B4-BE49-F238E27FC236}">
                <a16:creationId xmlns:a16="http://schemas.microsoft.com/office/drawing/2014/main" id="{9D15D308-8B66-39EE-CB27-736FA51239DC}"/>
              </a:ext>
            </a:extLst>
          </p:cNvPr>
          <p:cNvGrpSpPr/>
          <p:nvPr/>
        </p:nvGrpSpPr>
        <p:grpSpPr>
          <a:xfrm>
            <a:off x="4518327" y="3960834"/>
            <a:ext cx="2908863" cy="2724343"/>
            <a:chOff x="5211035" y="6624914"/>
            <a:chExt cx="2908863" cy="2724343"/>
          </a:xfrm>
        </p:grpSpPr>
        <p:sp>
          <p:nvSpPr>
            <p:cNvPr id="68" name="TextBox 67">
              <a:extLst>
                <a:ext uri="{FF2B5EF4-FFF2-40B4-BE49-F238E27FC236}">
                  <a16:creationId xmlns:a16="http://schemas.microsoft.com/office/drawing/2014/main" id="{44F0B55F-717F-69F1-AC04-57CFB24EDC2F}"/>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69" name="Straight Connector 68">
              <a:extLst>
                <a:ext uri="{FF2B5EF4-FFF2-40B4-BE49-F238E27FC236}">
                  <a16:creationId xmlns:a16="http://schemas.microsoft.com/office/drawing/2014/main" id="{5F3E29C3-4DC5-8245-F312-3445E3816F04}"/>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3943056-CF39-C7E6-9B1D-3B97662D0ACB}"/>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D812CAA-AC15-7A57-20D2-C95FF94EF599}"/>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72" name="TextBox 71">
              <a:extLst>
                <a:ext uri="{FF2B5EF4-FFF2-40B4-BE49-F238E27FC236}">
                  <a16:creationId xmlns:a16="http://schemas.microsoft.com/office/drawing/2014/main" id="{5AE91EAF-9DC2-F5E0-3CDC-37FA8F797B9D}"/>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08E84A0B-75D4-DF76-8117-B75932AFE2F5}"/>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182" name="Group 181">
            <a:extLst>
              <a:ext uri="{FF2B5EF4-FFF2-40B4-BE49-F238E27FC236}">
                <a16:creationId xmlns:a16="http://schemas.microsoft.com/office/drawing/2014/main" id="{997CD158-EEB9-5A73-5E4A-7C34600C8BB9}"/>
              </a:ext>
            </a:extLst>
          </p:cNvPr>
          <p:cNvGrpSpPr/>
          <p:nvPr/>
        </p:nvGrpSpPr>
        <p:grpSpPr>
          <a:xfrm>
            <a:off x="5272821" y="4193494"/>
            <a:ext cx="1814747" cy="1796295"/>
            <a:chOff x="1163568" y="4022714"/>
            <a:chExt cx="1814747" cy="1796295"/>
          </a:xfrm>
        </p:grpSpPr>
        <p:grpSp>
          <p:nvGrpSpPr>
            <p:cNvPr id="183" name="Group 182">
              <a:extLst>
                <a:ext uri="{FF2B5EF4-FFF2-40B4-BE49-F238E27FC236}">
                  <a16:creationId xmlns:a16="http://schemas.microsoft.com/office/drawing/2014/main" id="{50559E06-5C17-ED8D-F15C-FD6B30B1A0C9}"/>
                </a:ext>
              </a:extLst>
            </p:cNvPr>
            <p:cNvGrpSpPr/>
            <p:nvPr/>
          </p:nvGrpSpPr>
          <p:grpSpPr>
            <a:xfrm>
              <a:off x="1163568" y="4224872"/>
              <a:ext cx="1662347" cy="1594137"/>
              <a:chOff x="6379819" y="2719853"/>
              <a:chExt cx="1662347" cy="1594137"/>
            </a:xfrm>
          </p:grpSpPr>
          <p:sp>
            <p:nvSpPr>
              <p:cNvPr id="186" name="Oval 185">
                <a:extLst>
                  <a:ext uri="{FF2B5EF4-FFF2-40B4-BE49-F238E27FC236}">
                    <a16:creationId xmlns:a16="http://schemas.microsoft.com/office/drawing/2014/main" id="{E183A0BD-5C38-3336-8B26-F433C5A1E93B}"/>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7" name="Oval 186">
                <a:extLst>
                  <a:ext uri="{FF2B5EF4-FFF2-40B4-BE49-F238E27FC236}">
                    <a16:creationId xmlns:a16="http://schemas.microsoft.com/office/drawing/2014/main" id="{9B111B50-24DF-2C13-9F9C-3EEC50F50F4C}"/>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8" name="Oval 187">
                <a:extLst>
                  <a:ext uri="{FF2B5EF4-FFF2-40B4-BE49-F238E27FC236}">
                    <a16:creationId xmlns:a16="http://schemas.microsoft.com/office/drawing/2014/main" id="{50FF6DBA-7361-9547-8D3C-EC3793DD9AA4}"/>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9" name="Oval 188">
                <a:extLst>
                  <a:ext uri="{FF2B5EF4-FFF2-40B4-BE49-F238E27FC236}">
                    <a16:creationId xmlns:a16="http://schemas.microsoft.com/office/drawing/2014/main" id="{3B02348E-3138-194F-AC8A-5F58B108AE08}"/>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0" name="Oval 189">
                <a:extLst>
                  <a:ext uri="{FF2B5EF4-FFF2-40B4-BE49-F238E27FC236}">
                    <a16:creationId xmlns:a16="http://schemas.microsoft.com/office/drawing/2014/main" id="{FECCB754-7DB9-32C5-2126-A6E9C585FF13}"/>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1" name="Oval 190">
                <a:extLst>
                  <a:ext uri="{FF2B5EF4-FFF2-40B4-BE49-F238E27FC236}">
                    <a16:creationId xmlns:a16="http://schemas.microsoft.com/office/drawing/2014/main" id="{6CA689CB-D192-323D-0C33-550A088B3FCA}"/>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2" name="Oval 191">
                <a:extLst>
                  <a:ext uri="{FF2B5EF4-FFF2-40B4-BE49-F238E27FC236}">
                    <a16:creationId xmlns:a16="http://schemas.microsoft.com/office/drawing/2014/main" id="{C9F07E24-F1C6-09DE-8810-CBDC62E80197}"/>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3" name="Oval 192">
                <a:extLst>
                  <a:ext uri="{FF2B5EF4-FFF2-40B4-BE49-F238E27FC236}">
                    <a16:creationId xmlns:a16="http://schemas.microsoft.com/office/drawing/2014/main" id="{EA48E318-7733-B9BB-EAA3-35DEDB974312}"/>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4" name="Oval 193">
                <a:extLst>
                  <a:ext uri="{FF2B5EF4-FFF2-40B4-BE49-F238E27FC236}">
                    <a16:creationId xmlns:a16="http://schemas.microsoft.com/office/drawing/2014/main" id="{B67F1D44-1FFD-4965-58F0-338A831D66FE}"/>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5" name="Oval 194">
                <a:extLst>
                  <a:ext uri="{FF2B5EF4-FFF2-40B4-BE49-F238E27FC236}">
                    <a16:creationId xmlns:a16="http://schemas.microsoft.com/office/drawing/2014/main" id="{1A514A38-7615-F044-D233-0741233F08C4}"/>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6" name="Oval 195">
                <a:extLst>
                  <a:ext uri="{FF2B5EF4-FFF2-40B4-BE49-F238E27FC236}">
                    <a16:creationId xmlns:a16="http://schemas.microsoft.com/office/drawing/2014/main" id="{357F9133-A938-9303-E7EA-6CE31D0E0EB3}"/>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Oval 196">
                <a:extLst>
                  <a:ext uri="{FF2B5EF4-FFF2-40B4-BE49-F238E27FC236}">
                    <a16:creationId xmlns:a16="http://schemas.microsoft.com/office/drawing/2014/main" id="{EF7598BA-1EA9-FECE-2260-B06EAE99DF5D}"/>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8" name="Oval 197">
                <a:extLst>
                  <a:ext uri="{FF2B5EF4-FFF2-40B4-BE49-F238E27FC236}">
                    <a16:creationId xmlns:a16="http://schemas.microsoft.com/office/drawing/2014/main" id="{333A0A2C-912E-3ED0-2874-AC580B3F44EE}"/>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9" name="Oval 198">
                <a:extLst>
                  <a:ext uri="{FF2B5EF4-FFF2-40B4-BE49-F238E27FC236}">
                    <a16:creationId xmlns:a16="http://schemas.microsoft.com/office/drawing/2014/main" id="{D9FBB077-00D8-758E-95CF-DBAD3A07F264}"/>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0" name="Oval 199">
                <a:extLst>
                  <a:ext uri="{FF2B5EF4-FFF2-40B4-BE49-F238E27FC236}">
                    <a16:creationId xmlns:a16="http://schemas.microsoft.com/office/drawing/2014/main" id="{6D30771C-1B98-FF0E-DA3C-B7CADE362C5A}"/>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1" name="Oval 200">
                <a:extLst>
                  <a:ext uri="{FF2B5EF4-FFF2-40B4-BE49-F238E27FC236}">
                    <a16:creationId xmlns:a16="http://schemas.microsoft.com/office/drawing/2014/main" id="{1F5A46B2-E74C-19D3-16C5-4B042110514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2" name="Oval 201">
                <a:extLst>
                  <a:ext uri="{FF2B5EF4-FFF2-40B4-BE49-F238E27FC236}">
                    <a16:creationId xmlns:a16="http://schemas.microsoft.com/office/drawing/2014/main" id="{DFB10515-9311-A6C2-2F4B-870784570EE3}"/>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3" name="Oval 202">
                <a:extLst>
                  <a:ext uri="{FF2B5EF4-FFF2-40B4-BE49-F238E27FC236}">
                    <a16:creationId xmlns:a16="http://schemas.microsoft.com/office/drawing/2014/main" id="{C75CCE81-5773-AF4A-4D18-66D42DC9FEB1}"/>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4" name="Oval 203">
                <a:extLst>
                  <a:ext uri="{FF2B5EF4-FFF2-40B4-BE49-F238E27FC236}">
                    <a16:creationId xmlns:a16="http://schemas.microsoft.com/office/drawing/2014/main" id="{19C8AB05-CE56-A8D7-2B8C-63C7D2259F5C}"/>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5" name="Oval 204">
                <a:extLst>
                  <a:ext uri="{FF2B5EF4-FFF2-40B4-BE49-F238E27FC236}">
                    <a16:creationId xmlns:a16="http://schemas.microsoft.com/office/drawing/2014/main" id="{1D5891B0-2952-8B01-9025-F241A7B7F394}"/>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4" name="Oval 183">
              <a:extLst>
                <a:ext uri="{FF2B5EF4-FFF2-40B4-BE49-F238E27FC236}">
                  <a16:creationId xmlns:a16="http://schemas.microsoft.com/office/drawing/2014/main" id="{85F7208E-E079-1D70-9BAD-CE9A8A0B1BBC}"/>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5" name="Oval 184">
              <a:extLst>
                <a:ext uri="{FF2B5EF4-FFF2-40B4-BE49-F238E27FC236}">
                  <a16:creationId xmlns:a16="http://schemas.microsoft.com/office/drawing/2014/main" id="{C437DD20-D804-7611-5294-E509331B047B}"/>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64" name="Group 63">
            <a:extLst>
              <a:ext uri="{FF2B5EF4-FFF2-40B4-BE49-F238E27FC236}">
                <a16:creationId xmlns:a16="http://schemas.microsoft.com/office/drawing/2014/main" id="{0C8AABC5-634B-3B38-B7AC-514FDC6ADA81}"/>
              </a:ext>
            </a:extLst>
          </p:cNvPr>
          <p:cNvGrpSpPr/>
          <p:nvPr/>
        </p:nvGrpSpPr>
        <p:grpSpPr>
          <a:xfrm>
            <a:off x="8492263" y="4597382"/>
            <a:ext cx="1547250" cy="1882918"/>
            <a:chOff x="1417969" y="10167196"/>
            <a:chExt cx="1547250" cy="1882918"/>
          </a:xfrm>
        </p:grpSpPr>
        <p:grpSp>
          <p:nvGrpSpPr>
            <p:cNvPr id="82" name="Group 81">
              <a:extLst>
                <a:ext uri="{FF2B5EF4-FFF2-40B4-BE49-F238E27FC236}">
                  <a16:creationId xmlns:a16="http://schemas.microsoft.com/office/drawing/2014/main" id="{7D5E9550-D725-143B-1DA3-D699D87A79E5}"/>
                </a:ext>
              </a:extLst>
            </p:cNvPr>
            <p:cNvGrpSpPr/>
            <p:nvPr/>
          </p:nvGrpSpPr>
          <p:grpSpPr>
            <a:xfrm>
              <a:off x="1921187" y="10167196"/>
              <a:ext cx="536542" cy="773531"/>
              <a:chOff x="4050277" y="3070767"/>
              <a:chExt cx="536542" cy="772917"/>
            </a:xfrm>
          </p:grpSpPr>
          <p:sp>
            <p:nvSpPr>
              <p:cNvPr id="84" name="Circle: Hollow 83">
                <a:extLst>
                  <a:ext uri="{FF2B5EF4-FFF2-40B4-BE49-F238E27FC236}">
                    <a16:creationId xmlns:a16="http://schemas.microsoft.com/office/drawing/2014/main" id="{A1030BAE-3B3B-FCD7-5F25-769A7D054F09}"/>
                  </a:ext>
                </a:extLst>
              </p:cNvPr>
              <p:cNvSpPr/>
              <p:nvPr/>
            </p:nvSpPr>
            <p:spPr>
              <a:xfrm>
                <a:off x="4146999" y="307076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85" name="TextBox 84">
                <a:extLst>
                  <a:ext uri="{FF2B5EF4-FFF2-40B4-BE49-F238E27FC236}">
                    <a16:creationId xmlns:a16="http://schemas.microsoft.com/office/drawing/2014/main" id="{E677D1C4-E93D-4D37-4FA1-4B6889DBB08E}"/>
                  </a:ext>
                </a:extLst>
              </p:cNvPr>
              <p:cNvSpPr txBox="1"/>
              <p:nvPr/>
            </p:nvSpPr>
            <p:spPr>
              <a:xfrm>
                <a:off x="4050277" y="3135798"/>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83" name="TextBox 82">
              <a:extLst>
                <a:ext uri="{FF2B5EF4-FFF2-40B4-BE49-F238E27FC236}">
                  <a16:creationId xmlns:a16="http://schemas.microsoft.com/office/drawing/2014/main" id="{239CF3D8-FA61-8D08-FED2-BFB61FF86EA4}"/>
                </a:ext>
              </a:extLst>
            </p:cNvPr>
            <p:cNvSpPr txBox="1"/>
            <p:nvPr/>
          </p:nvSpPr>
          <p:spPr>
            <a:xfrm>
              <a:off x="1417969" y="10849785"/>
              <a:ext cx="1547250" cy="1200329"/>
            </a:xfrm>
            <a:prstGeom prst="rect">
              <a:avLst/>
            </a:prstGeom>
            <a:noFill/>
          </p:spPr>
          <p:txBody>
            <a:bodyPr wrap="square" rtlCol="0">
              <a:spAutoFit/>
            </a:bodyPr>
            <a:lstStyle/>
            <a:p>
              <a:pPr algn="ctr"/>
              <a:r>
                <a:rPr lang="en-US" sz="2000" b="1" dirty="0">
                  <a:cs typeface="Arial" panose="020B0604020202020204" pitchFamily="34" charset="0"/>
                </a:rPr>
                <a:t>A  –</a:t>
              </a:r>
            </a:p>
            <a:p>
              <a:pPr algn="ctr"/>
              <a:r>
                <a:rPr lang="en-US" sz="2000" b="1" dirty="0">
                  <a:cs typeface="Arial" panose="020B0604020202020204" pitchFamily="34" charset="0"/>
                </a:rPr>
                <a:t>a  –</a:t>
              </a:r>
            </a:p>
            <a:p>
              <a:pPr algn="ctr"/>
              <a:endParaRPr lang="en-US" sz="1600" b="1" dirty="0">
                <a:cs typeface="Arial" panose="020B0604020202020204" pitchFamily="34" charset="0"/>
              </a:endParaRPr>
            </a:p>
            <a:p>
              <a:pPr algn="ctr"/>
              <a:r>
                <a:rPr lang="en-US" sz="1600" dirty="0">
                  <a:cs typeface="Arial" panose="020B0604020202020204" pitchFamily="34" charset="0"/>
                </a:rPr>
                <a:t>homozygous</a:t>
              </a:r>
            </a:p>
          </p:txBody>
        </p:sp>
      </p:grpSp>
      <p:sp>
        <p:nvSpPr>
          <p:cNvPr id="35" name="TextBox 34">
            <a:extLst>
              <a:ext uri="{FF2B5EF4-FFF2-40B4-BE49-F238E27FC236}">
                <a16:creationId xmlns:a16="http://schemas.microsoft.com/office/drawing/2014/main" id="{03541B09-C95A-3278-60C9-201CD6462734}"/>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
        <p:nvSpPr>
          <p:cNvPr id="38" name="TextBox 37">
            <a:extLst>
              <a:ext uri="{FF2B5EF4-FFF2-40B4-BE49-F238E27FC236}">
                <a16:creationId xmlns:a16="http://schemas.microsoft.com/office/drawing/2014/main" id="{783AB506-A1B3-1A15-1435-6533687D9BCE}"/>
              </a:ext>
            </a:extLst>
          </p:cNvPr>
          <p:cNvSpPr txBox="1"/>
          <p:nvPr/>
        </p:nvSpPr>
        <p:spPr>
          <a:xfrm rot="18763975">
            <a:off x="5842595" y="4541705"/>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Tree>
    <p:extLst>
      <p:ext uri="{BB962C8B-B14F-4D97-AF65-F5344CB8AC3E}">
        <p14:creationId xmlns:p14="http://schemas.microsoft.com/office/powerpoint/2010/main" val="39948683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grpSp>
        <p:nvGrpSpPr>
          <p:cNvPr id="2" name="Group 1">
            <a:extLst>
              <a:ext uri="{FF2B5EF4-FFF2-40B4-BE49-F238E27FC236}">
                <a16:creationId xmlns:a16="http://schemas.microsoft.com/office/drawing/2014/main" id="{7BF7EB9F-07E8-3625-31D1-9AC48DCEC0F8}"/>
              </a:ext>
            </a:extLst>
          </p:cNvPr>
          <p:cNvGrpSpPr/>
          <p:nvPr/>
        </p:nvGrpSpPr>
        <p:grpSpPr>
          <a:xfrm>
            <a:off x="439421" y="177285"/>
            <a:ext cx="6326323" cy="3628669"/>
            <a:chOff x="1041400" y="0"/>
            <a:chExt cx="6326323" cy="3628669"/>
          </a:xfrm>
        </p:grpSpPr>
        <p:sp>
          <p:nvSpPr>
            <p:cNvPr id="3" name="Rectangle: Rounded Corners 2">
              <a:extLst>
                <a:ext uri="{FF2B5EF4-FFF2-40B4-BE49-F238E27FC236}">
                  <a16:creationId xmlns:a16="http://schemas.microsoft.com/office/drawing/2014/main" id="{77B39D89-1773-8DC2-ADA1-5DD58AA50E32}"/>
                </a:ext>
              </a:extLst>
            </p:cNvPr>
            <p:cNvSpPr/>
            <p:nvPr/>
          </p:nvSpPr>
          <p:spPr>
            <a:xfrm>
              <a:off x="3750737" y="1013899"/>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6235694" y="1013899"/>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7001924" y="1013899"/>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4508500" y="637143"/>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736304" y="0"/>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6221261" y="0"/>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987491" y="0"/>
              <a:ext cx="380232" cy="584775"/>
            </a:xfrm>
            <a:prstGeom prst="rect">
              <a:avLst/>
            </a:prstGeom>
            <a:noFill/>
          </p:spPr>
          <p:txBody>
            <a:bodyPr wrap="none" rtlCol="0">
              <a:spAutoFit/>
            </a:bodyPr>
            <a:lstStyle/>
            <a:p>
              <a:pPr algn="ctr"/>
              <a:r>
                <a:rPr lang="en-US" sz="3200" b="1" dirty="0">
                  <a:cs typeface="Arial" panose="020B0604020202020204" pitchFamily="34" charset="0"/>
                </a:rPr>
                <a:t>Z</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4397886" y="0"/>
              <a:ext cx="572593" cy="584775"/>
            </a:xfrm>
            <a:prstGeom prst="rect">
              <a:avLst/>
            </a:prstGeom>
            <a:noFill/>
          </p:spPr>
          <p:txBody>
            <a:bodyPr wrap="none" rtlCol="0">
              <a:spAutoFit/>
            </a:bodyPr>
            <a:lstStyle/>
            <a:p>
              <a:pPr algn="ctr"/>
              <a:r>
                <a:rPr lang="en-US" sz="3200" b="1" dirty="0">
                  <a:cs typeface="Arial" panose="020B0604020202020204" pitchFamily="34" charset="0"/>
                </a:rPr>
                <a:t>W</a:t>
              </a:r>
              <a:endParaRPr lang="en-AU" sz="3200" b="1" dirty="0">
                <a:cs typeface="Arial" panose="020B0604020202020204" pitchFamily="34" charset="0"/>
              </a:endParaRPr>
            </a:p>
          </p:txBody>
        </p:sp>
        <p:grpSp>
          <p:nvGrpSpPr>
            <p:cNvPr id="12" name="Group 11">
              <a:extLst>
                <a:ext uri="{FF2B5EF4-FFF2-40B4-BE49-F238E27FC236}">
                  <a16:creationId xmlns:a16="http://schemas.microsoft.com/office/drawing/2014/main" id="{2502E620-00ED-126C-93B1-EAD9E528B770}"/>
                </a:ext>
              </a:extLst>
            </p:cNvPr>
            <p:cNvGrpSpPr/>
            <p:nvPr/>
          </p:nvGrpSpPr>
          <p:grpSpPr>
            <a:xfrm>
              <a:off x="4050277" y="2855110"/>
              <a:ext cx="536542" cy="773559"/>
              <a:chOff x="4050277" y="2912261"/>
              <a:chExt cx="536542" cy="772946"/>
            </a:xfrm>
          </p:grpSpPr>
          <p:sp>
            <p:nvSpPr>
              <p:cNvPr id="33" name="Circle: Hollow 32">
                <a:extLst>
                  <a:ext uri="{FF2B5EF4-FFF2-40B4-BE49-F238E27FC236}">
                    <a16:creationId xmlns:a16="http://schemas.microsoft.com/office/drawing/2014/main" id="{72C01E91-FBD6-F173-438D-B761BBF9EE8E}"/>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34" name="TextBox 33">
                <a:extLst>
                  <a:ext uri="{FF2B5EF4-FFF2-40B4-BE49-F238E27FC236}">
                    <a16:creationId xmlns:a16="http://schemas.microsoft.com/office/drawing/2014/main" id="{C136CF0D-3C6D-5DC3-F542-D1616AE49EB9}"/>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3" name="Group 12">
              <a:extLst>
                <a:ext uri="{FF2B5EF4-FFF2-40B4-BE49-F238E27FC236}">
                  <a16:creationId xmlns:a16="http://schemas.microsoft.com/office/drawing/2014/main" id="{C0ACAFA0-03B0-9446-FFE6-647B88051BCA}"/>
                </a:ext>
              </a:extLst>
            </p:cNvPr>
            <p:cNvGrpSpPr/>
            <p:nvPr/>
          </p:nvGrpSpPr>
          <p:grpSpPr>
            <a:xfrm>
              <a:off x="6557415" y="2961099"/>
              <a:ext cx="443249" cy="470907"/>
              <a:chOff x="6557415" y="2999200"/>
              <a:chExt cx="443249" cy="470534"/>
            </a:xfrm>
          </p:grpSpPr>
          <p:sp>
            <p:nvSpPr>
              <p:cNvPr id="31" name="Circle: Hollow 30">
                <a:extLst>
                  <a:ext uri="{FF2B5EF4-FFF2-40B4-BE49-F238E27FC236}">
                    <a16:creationId xmlns:a16="http://schemas.microsoft.com/office/drawing/2014/main" id="{2C933732-A1CB-599F-81E5-08CA0155DC9D}"/>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32" name="Straight Arrow Connector 31">
                <a:extLst>
                  <a:ext uri="{FF2B5EF4-FFF2-40B4-BE49-F238E27FC236}">
                    <a16:creationId xmlns:a16="http://schemas.microsoft.com/office/drawing/2014/main" id="{06AF47B3-0558-ACD7-DA67-8B81D6FEEB56}"/>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C3645A-30F5-C5A3-CF3A-9D0E6E6B3610}"/>
                </a:ext>
              </a:extLst>
            </p:cNvPr>
            <p:cNvSpPr/>
            <p:nvPr/>
          </p:nvSpPr>
          <p:spPr>
            <a:xfrm>
              <a:off x="4508500" y="749878"/>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5" name="Rectangle 14">
              <a:extLst>
                <a:ext uri="{FF2B5EF4-FFF2-40B4-BE49-F238E27FC236}">
                  <a16:creationId xmlns:a16="http://schemas.microsoft.com/office/drawing/2014/main" id="{C32FD1B0-C029-CEE5-E53E-F517AF1B1B61}"/>
                </a:ext>
              </a:extLst>
            </p:cNvPr>
            <p:cNvSpPr/>
            <p:nvPr/>
          </p:nvSpPr>
          <p:spPr>
            <a:xfrm>
              <a:off x="3746652" y="2349584"/>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6" name="Rectangle 15">
              <a:extLst>
                <a:ext uri="{FF2B5EF4-FFF2-40B4-BE49-F238E27FC236}">
                  <a16:creationId xmlns:a16="http://schemas.microsoft.com/office/drawing/2014/main" id="{D6C99D36-E72A-D45F-0A7C-5942E228479E}"/>
                </a:ext>
              </a:extLst>
            </p:cNvPr>
            <p:cNvSpPr/>
            <p:nvPr/>
          </p:nvSpPr>
          <p:spPr>
            <a:xfrm>
              <a:off x="6238382" y="2355934"/>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7" name="Rectangle 16">
              <a:extLst>
                <a:ext uri="{FF2B5EF4-FFF2-40B4-BE49-F238E27FC236}">
                  <a16:creationId xmlns:a16="http://schemas.microsoft.com/office/drawing/2014/main" id="{182EA92F-26F5-CDD4-AC62-6755E1D369C4}"/>
                </a:ext>
              </a:extLst>
            </p:cNvPr>
            <p:cNvSpPr/>
            <p:nvPr/>
          </p:nvSpPr>
          <p:spPr>
            <a:xfrm>
              <a:off x="6999476" y="2355928"/>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8" name="Rectangle 17">
              <a:extLst>
                <a:ext uri="{FF2B5EF4-FFF2-40B4-BE49-F238E27FC236}">
                  <a16:creationId xmlns:a16="http://schemas.microsoft.com/office/drawing/2014/main" id="{8D20E2C7-010A-127C-4C53-C06D233E8E1C}"/>
                </a:ext>
              </a:extLst>
            </p:cNvPr>
            <p:cNvSpPr/>
            <p:nvPr/>
          </p:nvSpPr>
          <p:spPr>
            <a:xfrm>
              <a:off x="4510948" y="1248220"/>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9" name="Rectangle 18">
              <a:extLst>
                <a:ext uri="{FF2B5EF4-FFF2-40B4-BE49-F238E27FC236}">
                  <a16:creationId xmlns:a16="http://schemas.microsoft.com/office/drawing/2014/main" id="{FECB9C4E-2072-2304-871C-88E2174BB393}"/>
                </a:ext>
              </a:extLst>
            </p:cNvPr>
            <p:cNvSpPr/>
            <p:nvPr/>
          </p:nvSpPr>
          <p:spPr>
            <a:xfrm>
              <a:off x="3746648" y="1249073"/>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0" name="Rectangle 19">
              <a:extLst>
                <a:ext uri="{FF2B5EF4-FFF2-40B4-BE49-F238E27FC236}">
                  <a16:creationId xmlns:a16="http://schemas.microsoft.com/office/drawing/2014/main" id="{78228AA3-B589-7A17-DBDE-3FEE8E22BEF1}"/>
                </a:ext>
              </a:extLst>
            </p:cNvPr>
            <p:cNvSpPr/>
            <p:nvPr/>
          </p:nvSpPr>
          <p:spPr>
            <a:xfrm>
              <a:off x="6238378" y="1255423"/>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1" name="Rectangle 20">
              <a:extLst>
                <a:ext uri="{FF2B5EF4-FFF2-40B4-BE49-F238E27FC236}">
                  <a16:creationId xmlns:a16="http://schemas.microsoft.com/office/drawing/2014/main" id="{0F202A9A-4C3B-018F-4199-3CFA0B095106}"/>
                </a:ext>
              </a:extLst>
            </p:cNvPr>
            <p:cNvSpPr/>
            <p:nvPr/>
          </p:nvSpPr>
          <p:spPr>
            <a:xfrm>
              <a:off x="6997778" y="1255417"/>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2" name="Group 21">
              <a:extLst>
                <a:ext uri="{FF2B5EF4-FFF2-40B4-BE49-F238E27FC236}">
                  <a16:creationId xmlns:a16="http://schemas.microsoft.com/office/drawing/2014/main" id="{67263BA8-CC52-29E3-9E4A-1DC2464FCDAD}"/>
                </a:ext>
              </a:extLst>
            </p:cNvPr>
            <p:cNvGrpSpPr/>
            <p:nvPr/>
          </p:nvGrpSpPr>
          <p:grpSpPr>
            <a:xfrm>
              <a:off x="1041400" y="1093346"/>
              <a:ext cx="1984805" cy="457854"/>
              <a:chOff x="148311" y="1635205"/>
              <a:chExt cx="1929627" cy="457491"/>
            </a:xfrm>
          </p:grpSpPr>
          <p:sp>
            <p:nvSpPr>
              <p:cNvPr id="29" name="Rectangle: Rounded Corners 28">
                <a:extLst>
                  <a:ext uri="{FF2B5EF4-FFF2-40B4-BE49-F238E27FC236}">
                    <a16:creationId xmlns:a16="http://schemas.microsoft.com/office/drawing/2014/main" id="{096E3511-65D7-D7E0-BFAB-09936D072F0E}"/>
                  </a:ext>
                </a:extLst>
              </p:cNvPr>
              <p:cNvSpPr/>
              <p:nvPr/>
            </p:nvSpPr>
            <p:spPr>
              <a:xfrm>
                <a:off x="148311" y="1635205"/>
                <a:ext cx="1586561" cy="45749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30" name="Straight Arrow Connector 29">
                <a:extLst>
                  <a:ext uri="{FF2B5EF4-FFF2-40B4-BE49-F238E27FC236}">
                    <a16:creationId xmlns:a16="http://schemas.microsoft.com/office/drawing/2014/main" id="{FCC53B9B-A003-816A-3F56-C3A3AB10F509}"/>
                  </a:ext>
                </a:extLst>
              </p:cNvPr>
              <p:cNvCxnSpPr>
                <a:cxnSpLocks/>
              </p:cNvCxnSpPr>
              <p:nvPr/>
            </p:nvCxnSpPr>
            <p:spPr>
              <a:xfrm>
                <a:off x="1717938" y="1863951"/>
                <a:ext cx="360000"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75A5F24-AAD2-F659-9346-CF1536177D37}"/>
                </a:ext>
              </a:extLst>
            </p:cNvPr>
            <p:cNvGrpSpPr/>
            <p:nvPr/>
          </p:nvGrpSpPr>
          <p:grpSpPr>
            <a:xfrm>
              <a:off x="1041400" y="556408"/>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88BD019-765C-B67C-B982-25FDDF19EE0F}"/>
                </a:ext>
              </a:extLst>
            </p:cNvPr>
            <p:cNvGrpSpPr/>
            <p:nvPr/>
          </p:nvGrpSpPr>
          <p:grpSpPr>
            <a:xfrm>
              <a:off x="1041400" y="2187513"/>
              <a:ext cx="1984805" cy="457854"/>
              <a:chOff x="148311" y="1635205"/>
              <a:chExt cx="1929627" cy="457491"/>
            </a:xfrm>
          </p:grpSpPr>
          <p:sp>
            <p:nvSpPr>
              <p:cNvPr id="25" name="Rectangle: Rounded Corners 24">
                <a:extLst>
                  <a:ext uri="{FF2B5EF4-FFF2-40B4-BE49-F238E27FC236}">
                    <a16:creationId xmlns:a16="http://schemas.microsoft.com/office/drawing/2014/main" id="{05E34AE6-ECE6-D055-4755-632BB9986AF6}"/>
                  </a:ext>
                </a:extLst>
              </p:cNvPr>
              <p:cNvSpPr/>
              <p:nvPr/>
            </p:nvSpPr>
            <p:spPr>
              <a:xfrm>
                <a:off x="148311" y="1635205"/>
                <a:ext cx="1586561" cy="45749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cxnSp>
            <p:nvCxnSpPr>
              <p:cNvPr id="26" name="Straight Arrow Connector 25">
                <a:extLst>
                  <a:ext uri="{FF2B5EF4-FFF2-40B4-BE49-F238E27FC236}">
                    <a16:creationId xmlns:a16="http://schemas.microsoft.com/office/drawing/2014/main" id="{2D7AB4CA-ADAF-C0CA-257E-F4D6B5350847}"/>
                  </a:ext>
                </a:extLst>
              </p:cNvPr>
              <p:cNvCxnSpPr>
                <a:cxnSpLocks/>
              </p:cNvCxnSpPr>
              <p:nvPr/>
            </p:nvCxnSpPr>
            <p:spPr>
              <a:xfrm>
                <a:off x="1717938" y="1863951"/>
                <a:ext cx="3600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7" name="Rectangle: Rounded Corners 36">
            <a:extLst>
              <a:ext uri="{FF2B5EF4-FFF2-40B4-BE49-F238E27FC236}">
                <a16:creationId xmlns:a16="http://schemas.microsoft.com/office/drawing/2014/main" id="{7CF351E6-2A00-63D2-0B3E-884E2382275E}"/>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39" name="Group 38">
            <a:extLst>
              <a:ext uri="{FF2B5EF4-FFF2-40B4-BE49-F238E27FC236}">
                <a16:creationId xmlns:a16="http://schemas.microsoft.com/office/drawing/2014/main" id="{10827395-1BDF-7C21-05E9-C1343A0A04B9}"/>
              </a:ext>
            </a:extLst>
          </p:cNvPr>
          <p:cNvGrpSpPr/>
          <p:nvPr/>
        </p:nvGrpSpPr>
        <p:grpSpPr>
          <a:xfrm>
            <a:off x="8560503" y="240417"/>
            <a:ext cx="1328427" cy="1876736"/>
            <a:chOff x="1201552" y="4057586"/>
            <a:chExt cx="1328427" cy="1875242"/>
          </a:xfrm>
        </p:grpSpPr>
        <p:grpSp>
          <p:nvGrpSpPr>
            <p:cNvPr id="45" name="Group 44">
              <a:extLst>
                <a:ext uri="{FF2B5EF4-FFF2-40B4-BE49-F238E27FC236}">
                  <a16:creationId xmlns:a16="http://schemas.microsoft.com/office/drawing/2014/main" id="{15584218-7563-CE39-F9CB-826838C43BF1}"/>
                </a:ext>
              </a:extLst>
            </p:cNvPr>
            <p:cNvGrpSpPr/>
            <p:nvPr/>
          </p:nvGrpSpPr>
          <p:grpSpPr>
            <a:xfrm>
              <a:off x="1607644" y="4057586"/>
              <a:ext cx="536542" cy="772946"/>
              <a:chOff x="4050277" y="3042797"/>
              <a:chExt cx="536542" cy="772946"/>
            </a:xfrm>
          </p:grpSpPr>
          <p:sp>
            <p:nvSpPr>
              <p:cNvPr id="47" name="Circle: Hollow 46">
                <a:extLst>
                  <a:ext uri="{FF2B5EF4-FFF2-40B4-BE49-F238E27FC236}">
                    <a16:creationId xmlns:a16="http://schemas.microsoft.com/office/drawing/2014/main" id="{747B787D-08D9-E034-3213-7867FFFCF18E}"/>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48" name="TextBox 47">
                <a:extLst>
                  <a:ext uri="{FF2B5EF4-FFF2-40B4-BE49-F238E27FC236}">
                    <a16:creationId xmlns:a16="http://schemas.microsoft.com/office/drawing/2014/main" id="{E92D414C-CEAE-F613-1F45-BB3B0F022B16}"/>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46" name="TextBox 45">
              <a:extLst>
                <a:ext uri="{FF2B5EF4-FFF2-40B4-BE49-F238E27FC236}">
                  <a16:creationId xmlns:a16="http://schemas.microsoft.com/office/drawing/2014/main" id="{A87F3713-9E92-BD7B-8487-70126684C749}"/>
                </a:ext>
              </a:extLst>
            </p:cNvPr>
            <p:cNvSpPr txBox="1"/>
            <p:nvPr/>
          </p:nvSpPr>
          <p:spPr>
            <a:xfrm>
              <a:off x="1201552" y="4763277"/>
              <a:ext cx="1328427" cy="1169551"/>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grpSp>
      <p:grpSp>
        <p:nvGrpSpPr>
          <p:cNvPr id="40" name="Group 39">
            <a:extLst>
              <a:ext uri="{FF2B5EF4-FFF2-40B4-BE49-F238E27FC236}">
                <a16:creationId xmlns:a16="http://schemas.microsoft.com/office/drawing/2014/main" id="{5815EC3C-2ABA-5B00-E3B7-C09B30A2BBD1}"/>
              </a:ext>
            </a:extLst>
          </p:cNvPr>
          <p:cNvGrpSpPr/>
          <p:nvPr/>
        </p:nvGrpSpPr>
        <p:grpSpPr>
          <a:xfrm>
            <a:off x="10333680" y="299310"/>
            <a:ext cx="1001269" cy="1816915"/>
            <a:chOff x="3017064" y="4116432"/>
            <a:chExt cx="1001269" cy="1815469"/>
          </a:xfrm>
        </p:grpSpPr>
        <p:grpSp>
          <p:nvGrpSpPr>
            <p:cNvPr id="41" name="Group 40">
              <a:extLst>
                <a:ext uri="{FF2B5EF4-FFF2-40B4-BE49-F238E27FC236}">
                  <a16:creationId xmlns:a16="http://schemas.microsoft.com/office/drawing/2014/main" id="{8562BE4E-6490-C359-859A-52CCC2BD1342}"/>
                </a:ext>
              </a:extLst>
            </p:cNvPr>
            <p:cNvGrpSpPr/>
            <p:nvPr/>
          </p:nvGrpSpPr>
          <p:grpSpPr>
            <a:xfrm>
              <a:off x="3349868" y="4116432"/>
              <a:ext cx="443249" cy="470520"/>
              <a:chOff x="6557415" y="3129736"/>
              <a:chExt cx="443249" cy="470520"/>
            </a:xfrm>
          </p:grpSpPr>
          <p:sp>
            <p:nvSpPr>
              <p:cNvPr id="43" name="Circle: Hollow 42">
                <a:extLst>
                  <a:ext uri="{FF2B5EF4-FFF2-40B4-BE49-F238E27FC236}">
                    <a16:creationId xmlns:a16="http://schemas.microsoft.com/office/drawing/2014/main" id="{F519388F-BEE5-04D1-8DC6-9DAB450851B8}"/>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44" name="Straight Arrow Connector 43">
                <a:extLst>
                  <a:ext uri="{FF2B5EF4-FFF2-40B4-BE49-F238E27FC236}">
                    <a16:creationId xmlns:a16="http://schemas.microsoft.com/office/drawing/2014/main" id="{A50379BC-1DE3-B34D-2E79-48251842D9CE}"/>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CB178B97-D55F-3E5B-D48C-37FFDCFB159B}"/>
                </a:ext>
              </a:extLst>
            </p:cNvPr>
            <p:cNvSpPr txBox="1"/>
            <p:nvPr/>
          </p:nvSpPr>
          <p:spPr>
            <a:xfrm>
              <a:off x="3017064" y="4763277"/>
              <a:ext cx="1001269" cy="1168624"/>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grpSp>
      <p:sp>
        <p:nvSpPr>
          <p:cNvPr id="95" name="Rectangle: Rounded Corners 94">
            <a:extLst>
              <a:ext uri="{FF2B5EF4-FFF2-40B4-BE49-F238E27FC236}">
                <a16:creationId xmlns:a16="http://schemas.microsoft.com/office/drawing/2014/main" id="{A427A0C9-8193-F249-F3D8-E8CB314BB3AD}"/>
              </a:ext>
            </a:extLst>
          </p:cNvPr>
          <p:cNvSpPr/>
          <p:nvPr/>
        </p:nvSpPr>
        <p:spPr>
          <a:xfrm>
            <a:off x="8259924" y="2326625"/>
            <a:ext cx="3664389" cy="2050851"/>
          </a:xfrm>
          <a:prstGeom prst="roundRect">
            <a:avLst/>
          </a:prstGeom>
          <a:noFill/>
          <a:ln w="4445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65" name="Group 64">
            <a:extLst>
              <a:ext uri="{FF2B5EF4-FFF2-40B4-BE49-F238E27FC236}">
                <a16:creationId xmlns:a16="http://schemas.microsoft.com/office/drawing/2014/main" id="{65DFDF68-F02D-8D8F-EBC6-E0E69B8B7DC9}"/>
              </a:ext>
            </a:extLst>
          </p:cNvPr>
          <p:cNvGrpSpPr/>
          <p:nvPr/>
        </p:nvGrpSpPr>
        <p:grpSpPr>
          <a:xfrm>
            <a:off x="8535586" y="2425518"/>
            <a:ext cx="1505519" cy="1931553"/>
            <a:chOff x="1126064" y="4020290"/>
            <a:chExt cx="1505519" cy="1930017"/>
          </a:xfrm>
        </p:grpSpPr>
        <p:grpSp>
          <p:nvGrpSpPr>
            <p:cNvPr id="90" name="Group 89">
              <a:extLst>
                <a:ext uri="{FF2B5EF4-FFF2-40B4-BE49-F238E27FC236}">
                  <a16:creationId xmlns:a16="http://schemas.microsoft.com/office/drawing/2014/main" id="{ADC68265-F27D-346C-16CD-E83257BA3DBB}"/>
                </a:ext>
              </a:extLst>
            </p:cNvPr>
            <p:cNvGrpSpPr/>
            <p:nvPr/>
          </p:nvGrpSpPr>
          <p:grpSpPr>
            <a:xfrm>
              <a:off x="1607644" y="4020290"/>
              <a:ext cx="536542" cy="772946"/>
              <a:chOff x="4050277" y="3005501"/>
              <a:chExt cx="536542" cy="772946"/>
            </a:xfrm>
          </p:grpSpPr>
          <p:sp>
            <p:nvSpPr>
              <p:cNvPr id="92" name="Circle: Hollow 91">
                <a:extLst>
                  <a:ext uri="{FF2B5EF4-FFF2-40B4-BE49-F238E27FC236}">
                    <a16:creationId xmlns:a16="http://schemas.microsoft.com/office/drawing/2014/main" id="{B03482C0-13B0-D658-D809-DDBD6F15F848}"/>
                  </a:ext>
                </a:extLst>
              </p:cNvPr>
              <p:cNvSpPr/>
              <p:nvPr/>
            </p:nvSpPr>
            <p:spPr>
              <a:xfrm>
                <a:off x="4146999" y="300550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93" name="TextBox 92">
                <a:extLst>
                  <a:ext uri="{FF2B5EF4-FFF2-40B4-BE49-F238E27FC236}">
                    <a16:creationId xmlns:a16="http://schemas.microsoft.com/office/drawing/2014/main" id="{9D4CFCE9-CB19-4632-CD39-91BBFEE80A29}"/>
                  </a:ext>
                </a:extLst>
              </p:cNvPr>
              <p:cNvSpPr txBox="1"/>
              <p:nvPr/>
            </p:nvSpPr>
            <p:spPr>
              <a:xfrm>
                <a:off x="4050277" y="307056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91" name="TextBox 90">
              <a:extLst>
                <a:ext uri="{FF2B5EF4-FFF2-40B4-BE49-F238E27FC236}">
                  <a16:creationId xmlns:a16="http://schemas.microsoft.com/office/drawing/2014/main" id="{1008FE9B-8009-E8AE-0276-02D4CFAF1AFE}"/>
                </a:ext>
              </a:extLst>
            </p:cNvPr>
            <p:cNvSpPr txBox="1"/>
            <p:nvPr/>
          </p:nvSpPr>
          <p:spPr>
            <a:xfrm>
              <a:off x="1126064" y="4627920"/>
              <a:ext cx="1505519" cy="1322387"/>
            </a:xfrm>
            <a:prstGeom prst="rect">
              <a:avLst/>
            </a:prstGeom>
            <a:noFill/>
          </p:spPr>
          <p:txBody>
            <a:bodyPr wrap="square" rtlCol="0">
              <a:spAutoFit/>
            </a:bodyPr>
            <a:lstStyle/>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heterozygous</a:t>
              </a:r>
            </a:p>
            <a:p>
              <a:pPr algn="ctr"/>
              <a:r>
                <a:rPr lang="en-US" sz="1600" dirty="0">
                  <a:cs typeface="Arial" panose="020B0604020202020204" pitchFamily="34" charset="0"/>
                </a:rPr>
                <a:t>homozygous</a:t>
              </a:r>
              <a:endParaRPr lang="en-AU" sz="2000" dirty="0">
                <a:cs typeface="Arial" panose="020B0604020202020204" pitchFamily="34" charset="0"/>
              </a:endParaRPr>
            </a:p>
          </p:txBody>
        </p:sp>
      </p:grpSp>
      <p:grpSp>
        <p:nvGrpSpPr>
          <p:cNvPr id="66" name="Group 65">
            <a:extLst>
              <a:ext uri="{FF2B5EF4-FFF2-40B4-BE49-F238E27FC236}">
                <a16:creationId xmlns:a16="http://schemas.microsoft.com/office/drawing/2014/main" id="{513BA776-6506-AA67-2B14-6651025699E5}"/>
              </a:ext>
            </a:extLst>
          </p:cNvPr>
          <p:cNvGrpSpPr/>
          <p:nvPr/>
        </p:nvGrpSpPr>
        <p:grpSpPr>
          <a:xfrm>
            <a:off x="10173510" y="2512378"/>
            <a:ext cx="1547250" cy="1610696"/>
            <a:chOff x="2806323" y="4107108"/>
            <a:chExt cx="1547250" cy="1609410"/>
          </a:xfrm>
        </p:grpSpPr>
        <p:grpSp>
          <p:nvGrpSpPr>
            <p:cNvPr id="86" name="Group 85">
              <a:extLst>
                <a:ext uri="{FF2B5EF4-FFF2-40B4-BE49-F238E27FC236}">
                  <a16:creationId xmlns:a16="http://schemas.microsoft.com/office/drawing/2014/main" id="{CACB1ABA-F9D2-9067-678B-FEBE3F8B675A}"/>
                </a:ext>
              </a:extLst>
            </p:cNvPr>
            <p:cNvGrpSpPr/>
            <p:nvPr/>
          </p:nvGrpSpPr>
          <p:grpSpPr>
            <a:xfrm>
              <a:off x="3349868" y="4107108"/>
              <a:ext cx="443249" cy="470524"/>
              <a:chOff x="6557415" y="3120412"/>
              <a:chExt cx="443249" cy="470524"/>
            </a:xfrm>
          </p:grpSpPr>
          <p:sp>
            <p:nvSpPr>
              <p:cNvPr id="88" name="Circle: Hollow 87">
                <a:extLst>
                  <a:ext uri="{FF2B5EF4-FFF2-40B4-BE49-F238E27FC236}">
                    <a16:creationId xmlns:a16="http://schemas.microsoft.com/office/drawing/2014/main" id="{445D92F5-6B01-61F1-4BB6-03F96B20DD01}"/>
                  </a:ext>
                </a:extLst>
              </p:cNvPr>
              <p:cNvSpPr/>
              <p:nvPr/>
            </p:nvSpPr>
            <p:spPr>
              <a:xfrm>
                <a:off x="6557415" y="324893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89" name="Straight Arrow Connector 88">
                <a:extLst>
                  <a:ext uri="{FF2B5EF4-FFF2-40B4-BE49-F238E27FC236}">
                    <a16:creationId xmlns:a16="http://schemas.microsoft.com/office/drawing/2014/main" id="{F1A43EC0-C94F-1F5C-19E0-1D2A496BCD6A}"/>
                  </a:ext>
                </a:extLst>
              </p:cNvPr>
              <p:cNvCxnSpPr>
                <a:cxnSpLocks/>
              </p:cNvCxnSpPr>
              <p:nvPr/>
            </p:nvCxnSpPr>
            <p:spPr>
              <a:xfrm flipV="1">
                <a:off x="6820664" y="3120412"/>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87" name="TextBox 86">
              <a:extLst>
                <a:ext uri="{FF2B5EF4-FFF2-40B4-BE49-F238E27FC236}">
                  <a16:creationId xmlns:a16="http://schemas.microsoft.com/office/drawing/2014/main" id="{DCF7F833-6FEF-3799-4E90-63BC72F24CB9}"/>
                </a:ext>
              </a:extLst>
            </p:cNvPr>
            <p:cNvSpPr txBox="1"/>
            <p:nvPr/>
          </p:nvSpPr>
          <p:spPr>
            <a:xfrm>
              <a:off x="2806323" y="4763170"/>
              <a:ext cx="1547250" cy="953348"/>
            </a:xfrm>
            <a:prstGeom prst="rect">
              <a:avLst/>
            </a:prstGeom>
            <a:noFill/>
          </p:spPr>
          <p:txBody>
            <a:bodyPr wrap="square" rtlCol="0">
              <a:spAutoFit/>
            </a:bodyPr>
            <a:lstStyle/>
            <a:p>
              <a:pPr algn="ctr"/>
              <a:r>
                <a:rPr lang="en-US" sz="2000" b="1" dirty="0">
                  <a:cs typeface="Arial" panose="020B0604020202020204" pitchFamily="34" charset="0"/>
                </a:rPr>
                <a:t>A  A</a:t>
              </a:r>
            </a:p>
            <a:p>
              <a:pPr algn="ctr"/>
              <a:endParaRPr lang="en-US" sz="2000" b="1" dirty="0">
                <a:cs typeface="Arial" panose="020B0604020202020204" pitchFamily="34" charset="0"/>
              </a:endParaRPr>
            </a:p>
            <a:p>
              <a:pPr algn="ctr"/>
              <a:r>
                <a:rPr lang="en-US" sz="1600" dirty="0">
                  <a:cs typeface="Arial" panose="020B0604020202020204" pitchFamily="34" charset="0"/>
                </a:rPr>
                <a:t>homozygous</a:t>
              </a:r>
            </a:p>
          </p:txBody>
        </p:sp>
      </p:grpSp>
      <p:sp>
        <p:nvSpPr>
          <p:cNvPr id="98" name="Rectangle: Rounded Corners 97">
            <a:extLst>
              <a:ext uri="{FF2B5EF4-FFF2-40B4-BE49-F238E27FC236}">
                <a16:creationId xmlns:a16="http://schemas.microsoft.com/office/drawing/2014/main" id="{B71DF4A0-A762-2BDC-3371-EC006ED2BC03}"/>
              </a:ext>
            </a:extLst>
          </p:cNvPr>
          <p:cNvSpPr/>
          <p:nvPr/>
        </p:nvSpPr>
        <p:spPr>
          <a:xfrm>
            <a:off x="8259925" y="4502564"/>
            <a:ext cx="3664389" cy="2223957"/>
          </a:xfrm>
          <a:prstGeom prst="round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00" name="Group 99">
            <a:extLst>
              <a:ext uri="{FF2B5EF4-FFF2-40B4-BE49-F238E27FC236}">
                <a16:creationId xmlns:a16="http://schemas.microsoft.com/office/drawing/2014/main" id="{DBB60225-4F1F-F0E3-B825-3ECC9F949291}"/>
              </a:ext>
            </a:extLst>
          </p:cNvPr>
          <p:cNvGrpSpPr/>
          <p:nvPr/>
        </p:nvGrpSpPr>
        <p:grpSpPr>
          <a:xfrm>
            <a:off x="10164903" y="4586084"/>
            <a:ext cx="1505519" cy="2213001"/>
            <a:chOff x="3090609" y="10155898"/>
            <a:chExt cx="1505519" cy="2213001"/>
          </a:xfrm>
        </p:grpSpPr>
        <p:sp>
          <p:nvSpPr>
            <p:cNvPr id="122" name="TextBox 121">
              <a:extLst>
                <a:ext uri="{FF2B5EF4-FFF2-40B4-BE49-F238E27FC236}">
                  <a16:creationId xmlns:a16="http://schemas.microsoft.com/office/drawing/2014/main" id="{6A0C0140-535C-C455-1415-349AA55DC2D2}"/>
                </a:ext>
              </a:extLst>
            </p:cNvPr>
            <p:cNvSpPr txBox="1"/>
            <p:nvPr/>
          </p:nvSpPr>
          <p:spPr>
            <a:xfrm>
              <a:off x="3090609" y="10676128"/>
              <a:ext cx="1505519" cy="1692771"/>
            </a:xfrm>
            <a:prstGeom prst="rect">
              <a:avLst/>
            </a:prstGeom>
            <a:noFill/>
          </p:spPr>
          <p:txBody>
            <a:bodyPr wrap="square" rtlCol="0">
              <a:spAutoFit/>
            </a:bodyPr>
            <a:lstStyle/>
            <a:p>
              <a:pPr algn="ctr"/>
              <a:r>
                <a:rPr lang="en-US" sz="2000" b="1" dirty="0">
                  <a:cs typeface="Arial" panose="020B0604020202020204" pitchFamily="34" charset="0"/>
                </a:rPr>
                <a:t>A  A</a:t>
              </a: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homozygous</a:t>
              </a:r>
            </a:p>
            <a:p>
              <a:pPr algn="ctr"/>
              <a:r>
                <a:rPr lang="en-US" sz="1600" dirty="0">
                  <a:cs typeface="Arial" panose="020B0604020202020204" pitchFamily="34" charset="0"/>
                </a:rPr>
                <a:t>heterozygous</a:t>
              </a:r>
              <a:endParaRPr lang="en-AU" sz="2000" dirty="0">
                <a:cs typeface="Arial" panose="020B0604020202020204" pitchFamily="34" charset="0"/>
              </a:endParaRPr>
            </a:p>
          </p:txBody>
        </p:sp>
        <p:grpSp>
          <p:nvGrpSpPr>
            <p:cNvPr id="123" name="Group 122">
              <a:extLst>
                <a:ext uri="{FF2B5EF4-FFF2-40B4-BE49-F238E27FC236}">
                  <a16:creationId xmlns:a16="http://schemas.microsoft.com/office/drawing/2014/main" id="{91A4DB2E-1F29-D0D5-7E71-A2EE8F6EB31B}"/>
                </a:ext>
              </a:extLst>
            </p:cNvPr>
            <p:cNvGrpSpPr/>
            <p:nvPr/>
          </p:nvGrpSpPr>
          <p:grpSpPr>
            <a:xfrm>
              <a:off x="3620986" y="10155898"/>
              <a:ext cx="443249" cy="470872"/>
              <a:chOff x="6557415" y="3083143"/>
              <a:chExt cx="443249" cy="470498"/>
            </a:xfrm>
          </p:grpSpPr>
          <p:sp>
            <p:nvSpPr>
              <p:cNvPr id="124" name="Circle: Hollow 123">
                <a:extLst>
                  <a:ext uri="{FF2B5EF4-FFF2-40B4-BE49-F238E27FC236}">
                    <a16:creationId xmlns:a16="http://schemas.microsoft.com/office/drawing/2014/main" id="{E741BF2A-C467-80DD-AAC9-992A1E22175F}"/>
                  </a:ext>
                </a:extLst>
              </p:cNvPr>
              <p:cNvSpPr/>
              <p:nvPr/>
            </p:nvSpPr>
            <p:spPr>
              <a:xfrm>
                <a:off x="6557415" y="3211641"/>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125" name="Straight Arrow Connector 124">
                <a:extLst>
                  <a:ext uri="{FF2B5EF4-FFF2-40B4-BE49-F238E27FC236}">
                    <a16:creationId xmlns:a16="http://schemas.microsoft.com/office/drawing/2014/main" id="{3DFE3607-6A1E-73D0-EC09-2E5EFEE4CAA1}"/>
                  </a:ext>
                </a:extLst>
              </p:cNvPr>
              <p:cNvCxnSpPr>
                <a:cxnSpLocks/>
              </p:cNvCxnSpPr>
              <p:nvPr/>
            </p:nvCxnSpPr>
            <p:spPr>
              <a:xfrm flipV="1">
                <a:off x="6820664" y="3083143"/>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209" name="Group 208">
            <a:extLst>
              <a:ext uri="{FF2B5EF4-FFF2-40B4-BE49-F238E27FC236}">
                <a16:creationId xmlns:a16="http://schemas.microsoft.com/office/drawing/2014/main" id="{A0531312-193B-8A5E-1D25-D5F55E8582EB}"/>
              </a:ext>
            </a:extLst>
          </p:cNvPr>
          <p:cNvGrpSpPr/>
          <p:nvPr/>
        </p:nvGrpSpPr>
        <p:grpSpPr>
          <a:xfrm>
            <a:off x="501144" y="4101128"/>
            <a:ext cx="2655212" cy="2600595"/>
            <a:chOff x="483017" y="3895834"/>
            <a:chExt cx="2655212" cy="2600595"/>
          </a:xfrm>
        </p:grpSpPr>
        <p:grpSp>
          <p:nvGrpSpPr>
            <p:cNvPr id="36" name="Group 35">
              <a:extLst>
                <a:ext uri="{FF2B5EF4-FFF2-40B4-BE49-F238E27FC236}">
                  <a16:creationId xmlns:a16="http://schemas.microsoft.com/office/drawing/2014/main" id="{73AA7808-B68E-23DC-08BF-AC98827AD186}"/>
                </a:ext>
              </a:extLst>
            </p:cNvPr>
            <p:cNvGrpSpPr/>
            <p:nvPr/>
          </p:nvGrpSpPr>
          <p:grpSpPr>
            <a:xfrm>
              <a:off x="483017" y="3895834"/>
              <a:ext cx="2655212" cy="2600595"/>
              <a:chOff x="5147538" y="4100204"/>
              <a:chExt cx="2655212" cy="2598533"/>
            </a:xfrm>
          </p:grpSpPr>
          <p:sp>
            <p:nvSpPr>
              <p:cNvPr id="49" name="TextBox 48">
                <a:extLst>
                  <a:ext uri="{FF2B5EF4-FFF2-40B4-BE49-F238E27FC236}">
                    <a16:creationId xmlns:a16="http://schemas.microsoft.com/office/drawing/2014/main" id="{CC2ACC11-BC3A-C8E4-EEF4-1AF77A8AC729}"/>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50" name="Straight Connector 49">
                <a:extLst>
                  <a:ext uri="{FF2B5EF4-FFF2-40B4-BE49-F238E27FC236}">
                    <a16:creationId xmlns:a16="http://schemas.microsoft.com/office/drawing/2014/main" id="{47B22227-910F-2E01-337F-5AAC807D48B3}"/>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F3D88D-2EFF-8A22-4EFE-C2B1D5F8FCFA}"/>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267A47A-CB1D-0A5D-FEF1-DA8956F98EF4}"/>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53" name="TextBox 52">
                <a:extLst>
                  <a:ext uri="{FF2B5EF4-FFF2-40B4-BE49-F238E27FC236}">
                    <a16:creationId xmlns:a16="http://schemas.microsoft.com/office/drawing/2014/main" id="{342E5049-778B-7097-8710-730F94452CBC}"/>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54" name="TextBox 53">
                <a:extLst>
                  <a:ext uri="{FF2B5EF4-FFF2-40B4-BE49-F238E27FC236}">
                    <a16:creationId xmlns:a16="http://schemas.microsoft.com/office/drawing/2014/main" id="{9ED7C6C4-A6D4-3A28-9BB9-C45879F2EA0E}"/>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55" name="Oval 54">
                <a:extLst>
                  <a:ext uri="{FF2B5EF4-FFF2-40B4-BE49-F238E27FC236}">
                    <a16:creationId xmlns:a16="http://schemas.microsoft.com/office/drawing/2014/main" id="{0488A99B-5802-C6D8-E90D-51BC6C78EFD5}"/>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6" name="Oval 55">
                <a:extLst>
                  <a:ext uri="{FF2B5EF4-FFF2-40B4-BE49-F238E27FC236}">
                    <a16:creationId xmlns:a16="http://schemas.microsoft.com/office/drawing/2014/main" id="{242874E4-41D2-17E8-80FA-E7434623C09D}"/>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7" name="Oval 56">
                <a:extLst>
                  <a:ext uri="{FF2B5EF4-FFF2-40B4-BE49-F238E27FC236}">
                    <a16:creationId xmlns:a16="http://schemas.microsoft.com/office/drawing/2014/main" id="{38500717-B6CE-0229-DCE1-662CE97EDBB8}"/>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8" name="Oval 57">
                <a:extLst>
                  <a:ext uri="{FF2B5EF4-FFF2-40B4-BE49-F238E27FC236}">
                    <a16:creationId xmlns:a16="http://schemas.microsoft.com/office/drawing/2014/main" id="{35F54FF3-CFB7-640B-5325-7BFC4EC09FDC}"/>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9" name="Oval 58">
                <a:extLst>
                  <a:ext uri="{FF2B5EF4-FFF2-40B4-BE49-F238E27FC236}">
                    <a16:creationId xmlns:a16="http://schemas.microsoft.com/office/drawing/2014/main" id="{4211C79F-04FC-8B25-FAC1-6940538A4F9E}"/>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0" name="Oval 59">
                <a:extLst>
                  <a:ext uri="{FF2B5EF4-FFF2-40B4-BE49-F238E27FC236}">
                    <a16:creationId xmlns:a16="http://schemas.microsoft.com/office/drawing/2014/main" id="{C18A90C8-56A0-9B85-E350-6B1389FB761D}"/>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181" name="Group 180">
              <a:extLst>
                <a:ext uri="{FF2B5EF4-FFF2-40B4-BE49-F238E27FC236}">
                  <a16:creationId xmlns:a16="http://schemas.microsoft.com/office/drawing/2014/main" id="{BE38EA89-A409-CC96-866C-F327845648AB}"/>
                </a:ext>
              </a:extLst>
            </p:cNvPr>
            <p:cNvGrpSpPr/>
            <p:nvPr/>
          </p:nvGrpSpPr>
          <p:grpSpPr>
            <a:xfrm>
              <a:off x="1163568" y="3985390"/>
              <a:ext cx="1814747" cy="1814575"/>
              <a:chOff x="1163568" y="3985390"/>
              <a:chExt cx="1814747" cy="1814575"/>
            </a:xfrm>
          </p:grpSpPr>
          <p:grpSp>
            <p:nvGrpSpPr>
              <p:cNvPr id="157" name="Group 156">
                <a:extLst>
                  <a:ext uri="{FF2B5EF4-FFF2-40B4-BE49-F238E27FC236}">
                    <a16:creationId xmlns:a16="http://schemas.microsoft.com/office/drawing/2014/main" id="{EF47BEFE-C067-A8A7-02B9-CAC5ABD2B50A}"/>
                  </a:ext>
                </a:extLst>
              </p:cNvPr>
              <p:cNvGrpSpPr/>
              <p:nvPr/>
            </p:nvGrpSpPr>
            <p:grpSpPr>
              <a:xfrm>
                <a:off x="1163568" y="4271527"/>
                <a:ext cx="1662347" cy="1528438"/>
                <a:chOff x="6379819" y="2766508"/>
                <a:chExt cx="1662347" cy="1528438"/>
              </a:xfrm>
            </p:grpSpPr>
            <p:sp>
              <p:nvSpPr>
                <p:cNvPr id="137" name="Oval 136">
                  <a:extLst>
                    <a:ext uri="{FF2B5EF4-FFF2-40B4-BE49-F238E27FC236}">
                      <a16:creationId xmlns:a16="http://schemas.microsoft.com/office/drawing/2014/main" id="{7D72D324-5C01-8197-9289-830892140725}"/>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Oval 137">
                  <a:extLst>
                    <a:ext uri="{FF2B5EF4-FFF2-40B4-BE49-F238E27FC236}">
                      <a16:creationId xmlns:a16="http://schemas.microsoft.com/office/drawing/2014/main" id="{5FD704CD-2697-99AD-4543-C0194C2E9EF4}"/>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Oval 138">
                  <a:extLst>
                    <a:ext uri="{FF2B5EF4-FFF2-40B4-BE49-F238E27FC236}">
                      <a16:creationId xmlns:a16="http://schemas.microsoft.com/office/drawing/2014/main" id="{4AD0CE59-1DE8-BA81-AA72-25CA227B95D7}"/>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Oval 139">
                  <a:extLst>
                    <a:ext uri="{FF2B5EF4-FFF2-40B4-BE49-F238E27FC236}">
                      <a16:creationId xmlns:a16="http://schemas.microsoft.com/office/drawing/2014/main" id="{D569ADCE-9F0C-CA43-E4C4-6610B1DDF6B6}"/>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Oval 140">
                  <a:extLst>
                    <a:ext uri="{FF2B5EF4-FFF2-40B4-BE49-F238E27FC236}">
                      <a16:creationId xmlns:a16="http://schemas.microsoft.com/office/drawing/2014/main" id="{D52EC031-2FD9-56C5-4101-7485224EC516}"/>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2" name="Oval 141">
                  <a:extLst>
                    <a:ext uri="{FF2B5EF4-FFF2-40B4-BE49-F238E27FC236}">
                      <a16:creationId xmlns:a16="http://schemas.microsoft.com/office/drawing/2014/main" id="{7E8B811E-30F8-C537-2407-880A52CF6921}"/>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3" name="Oval 142">
                  <a:extLst>
                    <a:ext uri="{FF2B5EF4-FFF2-40B4-BE49-F238E27FC236}">
                      <a16:creationId xmlns:a16="http://schemas.microsoft.com/office/drawing/2014/main" id="{C64A01BC-548B-DFA2-2C9F-3517D66BDDF5}"/>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Oval 143">
                  <a:extLst>
                    <a:ext uri="{FF2B5EF4-FFF2-40B4-BE49-F238E27FC236}">
                      <a16:creationId xmlns:a16="http://schemas.microsoft.com/office/drawing/2014/main" id="{94CA98BB-4AEC-6742-ECDC-FFA22EBF3BEF}"/>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Oval 144">
                  <a:extLst>
                    <a:ext uri="{FF2B5EF4-FFF2-40B4-BE49-F238E27FC236}">
                      <a16:creationId xmlns:a16="http://schemas.microsoft.com/office/drawing/2014/main" id="{36868E09-8126-F546-8961-DDABA2A9DF6A}"/>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Oval 145">
                  <a:extLst>
                    <a:ext uri="{FF2B5EF4-FFF2-40B4-BE49-F238E27FC236}">
                      <a16:creationId xmlns:a16="http://schemas.microsoft.com/office/drawing/2014/main" id="{3B089DAA-875B-7C11-E2F8-EA673ECB8068}"/>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Oval 146">
                  <a:extLst>
                    <a:ext uri="{FF2B5EF4-FFF2-40B4-BE49-F238E27FC236}">
                      <a16:creationId xmlns:a16="http://schemas.microsoft.com/office/drawing/2014/main" id="{BDC96221-D76C-6C86-FBD7-AEFB26F91E4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Oval 147">
                  <a:extLst>
                    <a:ext uri="{FF2B5EF4-FFF2-40B4-BE49-F238E27FC236}">
                      <a16:creationId xmlns:a16="http://schemas.microsoft.com/office/drawing/2014/main" id="{9C7DFB2E-9340-396C-5190-A621D58B9B0F}"/>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Oval 148">
                  <a:extLst>
                    <a:ext uri="{FF2B5EF4-FFF2-40B4-BE49-F238E27FC236}">
                      <a16:creationId xmlns:a16="http://schemas.microsoft.com/office/drawing/2014/main" id="{6946CAE3-CAFE-ADB5-A0FE-9397E1906ED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Oval 149">
                  <a:extLst>
                    <a:ext uri="{FF2B5EF4-FFF2-40B4-BE49-F238E27FC236}">
                      <a16:creationId xmlns:a16="http://schemas.microsoft.com/office/drawing/2014/main" id="{9F189185-BD56-4A2D-B09A-879AF3F6F570}"/>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Oval 150">
                  <a:extLst>
                    <a:ext uri="{FF2B5EF4-FFF2-40B4-BE49-F238E27FC236}">
                      <a16:creationId xmlns:a16="http://schemas.microsoft.com/office/drawing/2014/main" id="{765215C7-F854-57DA-57A3-DE124179340E}"/>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Oval 151">
                  <a:extLst>
                    <a:ext uri="{FF2B5EF4-FFF2-40B4-BE49-F238E27FC236}">
                      <a16:creationId xmlns:a16="http://schemas.microsoft.com/office/drawing/2014/main" id="{FA52BCFD-2B90-6F3C-D90D-F1EA1E046319}"/>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Oval 152">
                  <a:extLst>
                    <a:ext uri="{FF2B5EF4-FFF2-40B4-BE49-F238E27FC236}">
                      <a16:creationId xmlns:a16="http://schemas.microsoft.com/office/drawing/2014/main" id="{8D56A4AC-DCC6-2019-8748-C0BF701FAB0A}"/>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Oval 153">
                  <a:extLst>
                    <a:ext uri="{FF2B5EF4-FFF2-40B4-BE49-F238E27FC236}">
                      <a16:creationId xmlns:a16="http://schemas.microsoft.com/office/drawing/2014/main" id="{24747154-A143-4D02-463C-DB5EE3A3AF1E}"/>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Oval 154">
                  <a:extLst>
                    <a:ext uri="{FF2B5EF4-FFF2-40B4-BE49-F238E27FC236}">
                      <a16:creationId xmlns:a16="http://schemas.microsoft.com/office/drawing/2014/main" id="{7D9987F7-6DDF-E217-D529-94C53C8C84A8}"/>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Oval 155">
                  <a:extLst>
                    <a:ext uri="{FF2B5EF4-FFF2-40B4-BE49-F238E27FC236}">
                      <a16:creationId xmlns:a16="http://schemas.microsoft.com/office/drawing/2014/main" id="{39C7B7DF-9364-2B47-8CE6-DBD76D5B78C3}"/>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8" name="Oval 157">
                <a:extLst>
                  <a:ext uri="{FF2B5EF4-FFF2-40B4-BE49-F238E27FC236}">
                    <a16:creationId xmlns:a16="http://schemas.microsoft.com/office/drawing/2014/main" id="{9B7071AF-B7E7-88C2-78E4-26DB8F279009}"/>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9" name="Oval 158">
                <a:extLst>
                  <a:ext uri="{FF2B5EF4-FFF2-40B4-BE49-F238E27FC236}">
                    <a16:creationId xmlns:a16="http://schemas.microsoft.com/office/drawing/2014/main" id="{658CD86F-8732-7D2B-C1DC-6B02564E7475}"/>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109" name="Oval 108">
            <a:extLst>
              <a:ext uri="{FF2B5EF4-FFF2-40B4-BE49-F238E27FC236}">
                <a16:creationId xmlns:a16="http://schemas.microsoft.com/office/drawing/2014/main" id="{A08843CE-54F1-2EC5-AF7C-00AE9A3D1977}"/>
              </a:ext>
            </a:extLst>
          </p:cNvPr>
          <p:cNvSpPr/>
          <p:nvPr/>
        </p:nvSpPr>
        <p:spPr>
          <a:xfrm rot="16200000">
            <a:off x="5201033" y="5914403"/>
            <a:ext cx="121557" cy="1187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27" name="Group 126">
            <a:extLst>
              <a:ext uri="{FF2B5EF4-FFF2-40B4-BE49-F238E27FC236}">
                <a16:creationId xmlns:a16="http://schemas.microsoft.com/office/drawing/2014/main" id="{3113769E-49B5-FFB4-D434-84912E32752D}"/>
              </a:ext>
            </a:extLst>
          </p:cNvPr>
          <p:cNvGrpSpPr/>
          <p:nvPr/>
        </p:nvGrpSpPr>
        <p:grpSpPr>
          <a:xfrm rot="16200000">
            <a:off x="4841523" y="5402256"/>
            <a:ext cx="864734" cy="160095"/>
            <a:chOff x="6865912" y="11456723"/>
            <a:chExt cx="864734" cy="160095"/>
          </a:xfrm>
          <a:solidFill>
            <a:schemeClr val="accent2"/>
          </a:solidFill>
        </p:grpSpPr>
        <p:sp>
          <p:nvSpPr>
            <p:cNvPr id="128" name="Oval 127">
              <a:extLst>
                <a:ext uri="{FF2B5EF4-FFF2-40B4-BE49-F238E27FC236}">
                  <a16:creationId xmlns:a16="http://schemas.microsoft.com/office/drawing/2014/main" id="{11333EBE-45E0-83B1-A215-2709FBE6E250}"/>
                </a:ext>
              </a:extLst>
            </p:cNvPr>
            <p:cNvSpPr/>
            <p:nvPr/>
          </p:nvSpPr>
          <p:spPr>
            <a:xfrm>
              <a:off x="7080436" y="11469651"/>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29" name="Oval 128">
              <a:extLst>
                <a:ext uri="{FF2B5EF4-FFF2-40B4-BE49-F238E27FC236}">
                  <a16:creationId xmlns:a16="http://schemas.microsoft.com/office/drawing/2014/main" id="{38CC4A4F-BE52-4DCA-7F4A-DD60F968C6E4}"/>
                </a:ext>
              </a:extLst>
            </p:cNvPr>
            <p:cNvSpPr/>
            <p:nvPr/>
          </p:nvSpPr>
          <p:spPr>
            <a:xfrm>
              <a:off x="7486401" y="11456723"/>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0" name="Oval 129">
              <a:extLst>
                <a:ext uri="{FF2B5EF4-FFF2-40B4-BE49-F238E27FC236}">
                  <a16:creationId xmlns:a16="http://schemas.microsoft.com/office/drawing/2014/main" id="{FFD5BD23-A3EE-0DD4-4EAD-AF9082037056}"/>
                </a:ext>
              </a:extLst>
            </p:cNvPr>
            <p:cNvSpPr/>
            <p:nvPr/>
          </p:nvSpPr>
          <p:spPr>
            <a:xfrm>
              <a:off x="7169981" y="11478119"/>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1" name="Oval 130">
              <a:extLst>
                <a:ext uri="{FF2B5EF4-FFF2-40B4-BE49-F238E27FC236}">
                  <a16:creationId xmlns:a16="http://schemas.microsoft.com/office/drawing/2014/main" id="{B04929C9-7EFA-BC7E-EC21-CA099D60244D}"/>
                </a:ext>
              </a:extLst>
            </p:cNvPr>
            <p:cNvSpPr/>
            <p:nvPr/>
          </p:nvSpPr>
          <p:spPr>
            <a:xfrm>
              <a:off x="7460629" y="11498056"/>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2" name="Oval 131">
              <a:extLst>
                <a:ext uri="{FF2B5EF4-FFF2-40B4-BE49-F238E27FC236}">
                  <a16:creationId xmlns:a16="http://schemas.microsoft.com/office/drawing/2014/main" id="{93CA1AB8-D7B4-442A-CBEB-DF9F507656A8}"/>
                </a:ext>
              </a:extLst>
            </p:cNvPr>
            <p:cNvSpPr/>
            <p:nvPr/>
          </p:nvSpPr>
          <p:spPr>
            <a:xfrm>
              <a:off x="7609089" y="114791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3" name="Oval 132">
              <a:extLst>
                <a:ext uri="{FF2B5EF4-FFF2-40B4-BE49-F238E27FC236}">
                  <a16:creationId xmlns:a16="http://schemas.microsoft.com/office/drawing/2014/main" id="{D046F6DB-6AEC-3AB3-2901-BDC3D5DD5BDB}"/>
                </a:ext>
              </a:extLst>
            </p:cNvPr>
            <p:cNvSpPr/>
            <p:nvPr/>
          </p:nvSpPr>
          <p:spPr>
            <a:xfrm>
              <a:off x="7330276" y="114875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4" name="Oval 133">
              <a:extLst>
                <a:ext uri="{FF2B5EF4-FFF2-40B4-BE49-F238E27FC236}">
                  <a16:creationId xmlns:a16="http://schemas.microsoft.com/office/drawing/2014/main" id="{D0BB8CF2-9E2C-BC2A-9967-FEA0660086F6}"/>
                </a:ext>
              </a:extLst>
            </p:cNvPr>
            <p:cNvSpPr/>
            <p:nvPr/>
          </p:nvSpPr>
          <p:spPr>
            <a:xfrm>
              <a:off x="6960741" y="11491795"/>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5" name="Oval 134">
              <a:extLst>
                <a:ext uri="{FF2B5EF4-FFF2-40B4-BE49-F238E27FC236}">
                  <a16:creationId xmlns:a16="http://schemas.microsoft.com/office/drawing/2014/main" id="{622C9A81-861D-4653-E9BB-73E8016612A7}"/>
                </a:ext>
              </a:extLst>
            </p:cNvPr>
            <p:cNvSpPr/>
            <p:nvPr/>
          </p:nvSpPr>
          <p:spPr>
            <a:xfrm>
              <a:off x="6865912" y="11474348"/>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67" name="Group 66">
            <a:extLst>
              <a:ext uri="{FF2B5EF4-FFF2-40B4-BE49-F238E27FC236}">
                <a16:creationId xmlns:a16="http://schemas.microsoft.com/office/drawing/2014/main" id="{9D15D308-8B66-39EE-CB27-736FA51239DC}"/>
              </a:ext>
            </a:extLst>
          </p:cNvPr>
          <p:cNvGrpSpPr/>
          <p:nvPr/>
        </p:nvGrpSpPr>
        <p:grpSpPr>
          <a:xfrm>
            <a:off x="4518327" y="3960834"/>
            <a:ext cx="2908863" cy="2724343"/>
            <a:chOff x="5211035" y="6624914"/>
            <a:chExt cx="2908863" cy="2724343"/>
          </a:xfrm>
        </p:grpSpPr>
        <p:sp>
          <p:nvSpPr>
            <p:cNvPr id="68" name="TextBox 67">
              <a:extLst>
                <a:ext uri="{FF2B5EF4-FFF2-40B4-BE49-F238E27FC236}">
                  <a16:creationId xmlns:a16="http://schemas.microsoft.com/office/drawing/2014/main" id="{44F0B55F-717F-69F1-AC04-57CFB24EDC2F}"/>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69" name="Straight Connector 68">
              <a:extLst>
                <a:ext uri="{FF2B5EF4-FFF2-40B4-BE49-F238E27FC236}">
                  <a16:creationId xmlns:a16="http://schemas.microsoft.com/office/drawing/2014/main" id="{5F3E29C3-4DC5-8245-F312-3445E3816F04}"/>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3943056-CF39-C7E6-9B1D-3B97662D0ACB}"/>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D812CAA-AC15-7A57-20D2-C95FF94EF599}"/>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72" name="TextBox 71">
              <a:extLst>
                <a:ext uri="{FF2B5EF4-FFF2-40B4-BE49-F238E27FC236}">
                  <a16:creationId xmlns:a16="http://schemas.microsoft.com/office/drawing/2014/main" id="{5AE91EAF-9DC2-F5E0-3CDC-37FA8F797B9D}"/>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08E84A0B-75D4-DF76-8117-B75932AFE2F5}"/>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74" name="Oval 73">
              <a:extLst>
                <a:ext uri="{FF2B5EF4-FFF2-40B4-BE49-F238E27FC236}">
                  <a16:creationId xmlns:a16="http://schemas.microsoft.com/office/drawing/2014/main" id="{99DCDAD8-AEF6-E56F-2131-32891C045E10}"/>
                </a:ext>
              </a:extLst>
            </p:cNvPr>
            <p:cNvSpPr/>
            <p:nvPr/>
          </p:nvSpPr>
          <p:spPr>
            <a:xfrm>
              <a:off x="7666648" y="8590822"/>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5" name="Oval 74">
              <a:extLst>
                <a:ext uri="{FF2B5EF4-FFF2-40B4-BE49-F238E27FC236}">
                  <a16:creationId xmlns:a16="http://schemas.microsoft.com/office/drawing/2014/main" id="{91C8EBAE-5A80-1293-DA37-328C66F0AD67}"/>
                </a:ext>
              </a:extLst>
            </p:cNvPr>
            <p:cNvSpPr/>
            <p:nvPr/>
          </p:nvSpPr>
          <p:spPr>
            <a:xfrm>
              <a:off x="7586008" y="8593708"/>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6" name="Oval 75">
              <a:extLst>
                <a:ext uri="{FF2B5EF4-FFF2-40B4-BE49-F238E27FC236}">
                  <a16:creationId xmlns:a16="http://schemas.microsoft.com/office/drawing/2014/main" id="{E653132B-DBAE-C253-032B-91B3B0DFAA9A}"/>
                </a:ext>
              </a:extLst>
            </p:cNvPr>
            <p:cNvSpPr/>
            <p:nvPr/>
          </p:nvSpPr>
          <p:spPr>
            <a:xfrm>
              <a:off x="6834045" y="8557727"/>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7" name="Oval 76">
              <a:extLst>
                <a:ext uri="{FF2B5EF4-FFF2-40B4-BE49-F238E27FC236}">
                  <a16:creationId xmlns:a16="http://schemas.microsoft.com/office/drawing/2014/main" id="{8AEF9CE4-3A5F-40FC-7D6C-F3CED45B9BCA}"/>
                </a:ext>
              </a:extLst>
            </p:cNvPr>
            <p:cNvSpPr/>
            <p:nvPr/>
          </p:nvSpPr>
          <p:spPr>
            <a:xfrm>
              <a:off x="7266482" y="8557727"/>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8" name="Oval 77">
              <a:extLst>
                <a:ext uri="{FF2B5EF4-FFF2-40B4-BE49-F238E27FC236}">
                  <a16:creationId xmlns:a16="http://schemas.microsoft.com/office/drawing/2014/main" id="{CB215F88-386F-ACBA-696E-7BE30DC01768}"/>
                </a:ext>
              </a:extLst>
            </p:cNvPr>
            <p:cNvSpPr/>
            <p:nvPr/>
          </p:nvSpPr>
          <p:spPr>
            <a:xfrm>
              <a:off x="7600623" y="8507304"/>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9" name="Oval 78">
              <a:extLst>
                <a:ext uri="{FF2B5EF4-FFF2-40B4-BE49-F238E27FC236}">
                  <a16:creationId xmlns:a16="http://schemas.microsoft.com/office/drawing/2014/main" id="{CB3AF74B-A944-BD95-F222-2885110C2F0A}"/>
                </a:ext>
              </a:extLst>
            </p:cNvPr>
            <p:cNvSpPr/>
            <p:nvPr/>
          </p:nvSpPr>
          <p:spPr>
            <a:xfrm>
              <a:off x="7165414" y="8590822"/>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0" name="Oval 79">
              <a:extLst>
                <a:ext uri="{FF2B5EF4-FFF2-40B4-BE49-F238E27FC236}">
                  <a16:creationId xmlns:a16="http://schemas.microsoft.com/office/drawing/2014/main" id="{6FD8BACE-A736-9023-4F52-E4DA1EB19E4B}"/>
                </a:ext>
              </a:extLst>
            </p:cNvPr>
            <p:cNvSpPr/>
            <p:nvPr/>
          </p:nvSpPr>
          <p:spPr>
            <a:xfrm>
              <a:off x="7020853" y="8572052"/>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1" name="Oval 80">
              <a:extLst>
                <a:ext uri="{FF2B5EF4-FFF2-40B4-BE49-F238E27FC236}">
                  <a16:creationId xmlns:a16="http://schemas.microsoft.com/office/drawing/2014/main" id="{BE34CB55-5589-7433-69B8-2D8B6865A4C8}"/>
                </a:ext>
              </a:extLst>
            </p:cNvPr>
            <p:cNvSpPr/>
            <p:nvPr/>
          </p:nvSpPr>
          <p:spPr>
            <a:xfrm>
              <a:off x="6503356" y="8585630"/>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182" name="Group 181">
            <a:extLst>
              <a:ext uri="{FF2B5EF4-FFF2-40B4-BE49-F238E27FC236}">
                <a16:creationId xmlns:a16="http://schemas.microsoft.com/office/drawing/2014/main" id="{997CD158-EEB9-5A73-5E4A-7C34600C8BB9}"/>
              </a:ext>
            </a:extLst>
          </p:cNvPr>
          <p:cNvGrpSpPr/>
          <p:nvPr/>
        </p:nvGrpSpPr>
        <p:grpSpPr>
          <a:xfrm>
            <a:off x="5272821" y="4193494"/>
            <a:ext cx="1814747" cy="1796295"/>
            <a:chOff x="1163568" y="4022714"/>
            <a:chExt cx="1814747" cy="1796295"/>
          </a:xfrm>
        </p:grpSpPr>
        <p:grpSp>
          <p:nvGrpSpPr>
            <p:cNvPr id="183" name="Group 182">
              <a:extLst>
                <a:ext uri="{FF2B5EF4-FFF2-40B4-BE49-F238E27FC236}">
                  <a16:creationId xmlns:a16="http://schemas.microsoft.com/office/drawing/2014/main" id="{50559E06-5C17-ED8D-F15C-FD6B30B1A0C9}"/>
                </a:ext>
              </a:extLst>
            </p:cNvPr>
            <p:cNvGrpSpPr/>
            <p:nvPr/>
          </p:nvGrpSpPr>
          <p:grpSpPr>
            <a:xfrm>
              <a:off x="1163568" y="4224872"/>
              <a:ext cx="1662347" cy="1594137"/>
              <a:chOff x="6379819" y="2719853"/>
              <a:chExt cx="1662347" cy="1594137"/>
            </a:xfrm>
          </p:grpSpPr>
          <p:sp>
            <p:nvSpPr>
              <p:cNvPr id="186" name="Oval 185">
                <a:extLst>
                  <a:ext uri="{FF2B5EF4-FFF2-40B4-BE49-F238E27FC236}">
                    <a16:creationId xmlns:a16="http://schemas.microsoft.com/office/drawing/2014/main" id="{E183A0BD-5C38-3336-8B26-F433C5A1E93B}"/>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7" name="Oval 186">
                <a:extLst>
                  <a:ext uri="{FF2B5EF4-FFF2-40B4-BE49-F238E27FC236}">
                    <a16:creationId xmlns:a16="http://schemas.microsoft.com/office/drawing/2014/main" id="{9B111B50-24DF-2C13-9F9C-3EEC50F50F4C}"/>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8" name="Oval 187">
                <a:extLst>
                  <a:ext uri="{FF2B5EF4-FFF2-40B4-BE49-F238E27FC236}">
                    <a16:creationId xmlns:a16="http://schemas.microsoft.com/office/drawing/2014/main" id="{50FF6DBA-7361-9547-8D3C-EC3793DD9AA4}"/>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9" name="Oval 188">
                <a:extLst>
                  <a:ext uri="{FF2B5EF4-FFF2-40B4-BE49-F238E27FC236}">
                    <a16:creationId xmlns:a16="http://schemas.microsoft.com/office/drawing/2014/main" id="{3B02348E-3138-194F-AC8A-5F58B108AE08}"/>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0" name="Oval 189">
                <a:extLst>
                  <a:ext uri="{FF2B5EF4-FFF2-40B4-BE49-F238E27FC236}">
                    <a16:creationId xmlns:a16="http://schemas.microsoft.com/office/drawing/2014/main" id="{FECCB754-7DB9-32C5-2126-A6E9C585FF13}"/>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1" name="Oval 190">
                <a:extLst>
                  <a:ext uri="{FF2B5EF4-FFF2-40B4-BE49-F238E27FC236}">
                    <a16:creationId xmlns:a16="http://schemas.microsoft.com/office/drawing/2014/main" id="{6CA689CB-D192-323D-0C33-550A088B3FCA}"/>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2" name="Oval 191">
                <a:extLst>
                  <a:ext uri="{FF2B5EF4-FFF2-40B4-BE49-F238E27FC236}">
                    <a16:creationId xmlns:a16="http://schemas.microsoft.com/office/drawing/2014/main" id="{C9F07E24-F1C6-09DE-8810-CBDC62E80197}"/>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3" name="Oval 192">
                <a:extLst>
                  <a:ext uri="{FF2B5EF4-FFF2-40B4-BE49-F238E27FC236}">
                    <a16:creationId xmlns:a16="http://schemas.microsoft.com/office/drawing/2014/main" id="{EA48E318-7733-B9BB-EAA3-35DEDB974312}"/>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4" name="Oval 193">
                <a:extLst>
                  <a:ext uri="{FF2B5EF4-FFF2-40B4-BE49-F238E27FC236}">
                    <a16:creationId xmlns:a16="http://schemas.microsoft.com/office/drawing/2014/main" id="{B67F1D44-1FFD-4965-58F0-338A831D66FE}"/>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5" name="Oval 194">
                <a:extLst>
                  <a:ext uri="{FF2B5EF4-FFF2-40B4-BE49-F238E27FC236}">
                    <a16:creationId xmlns:a16="http://schemas.microsoft.com/office/drawing/2014/main" id="{1A514A38-7615-F044-D233-0741233F08C4}"/>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6" name="Oval 195">
                <a:extLst>
                  <a:ext uri="{FF2B5EF4-FFF2-40B4-BE49-F238E27FC236}">
                    <a16:creationId xmlns:a16="http://schemas.microsoft.com/office/drawing/2014/main" id="{357F9133-A938-9303-E7EA-6CE31D0E0EB3}"/>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Oval 196">
                <a:extLst>
                  <a:ext uri="{FF2B5EF4-FFF2-40B4-BE49-F238E27FC236}">
                    <a16:creationId xmlns:a16="http://schemas.microsoft.com/office/drawing/2014/main" id="{EF7598BA-1EA9-FECE-2260-B06EAE99DF5D}"/>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8" name="Oval 197">
                <a:extLst>
                  <a:ext uri="{FF2B5EF4-FFF2-40B4-BE49-F238E27FC236}">
                    <a16:creationId xmlns:a16="http://schemas.microsoft.com/office/drawing/2014/main" id="{333A0A2C-912E-3ED0-2874-AC580B3F44EE}"/>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9" name="Oval 198">
                <a:extLst>
                  <a:ext uri="{FF2B5EF4-FFF2-40B4-BE49-F238E27FC236}">
                    <a16:creationId xmlns:a16="http://schemas.microsoft.com/office/drawing/2014/main" id="{D9FBB077-00D8-758E-95CF-DBAD3A07F264}"/>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0" name="Oval 199">
                <a:extLst>
                  <a:ext uri="{FF2B5EF4-FFF2-40B4-BE49-F238E27FC236}">
                    <a16:creationId xmlns:a16="http://schemas.microsoft.com/office/drawing/2014/main" id="{6D30771C-1B98-FF0E-DA3C-B7CADE362C5A}"/>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1" name="Oval 200">
                <a:extLst>
                  <a:ext uri="{FF2B5EF4-FFF2-40B4-BE49-F238E27FC236}">
                    <a16:creationId xmlns:a16="http://schemas.microsoft.com/office/drawing/2014/main" id="{1F5A46B2-E74C-19D3-16C5-4B042110514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2" name="Oval 201">
                <a:extLst>
                  <a:ext uri="{FF2B5EF4-FFF2-40B4-BE49-F238E27FC236}">
                    <a16:creationId xmlns:a16="http://schemas.microsoft.com/office/drawing/2014/main" id="{DFB10515-9311-A6C2-2F4B-870784570EE3}"/>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3" name="Oval 202">
                <a:extLst>
                  <a:ext uri="{FF2B5EF4-FFF2-40B4-BE49-F238E27FC236}">
                    <a16:creationId xmlns:a16="http://schemas.microsoft.com/office/drawing/2014/main" id="{C75CCE81-5773-AF4A-4D18-66D42DC9FEB1}"/>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4" name="Oval 203">
                <a:extLst>
                  <a:ext uri="{FF2B5EF4-FFF2-40B4-BE49-F238E27FC236}">
                    <a16:creationId xmlns:a16="http://schemas.microsoft.com/office/drawing/2014/main" id="{19C8AB05-CE56-A8D7-2B8C-63C7D2259F5C}"/>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5" name="Oval 204">
                <a:extLst>
                  <a:ext uri="{FF2B5EF4-FFF2-40B4-BE49-F238E27FC236}">
                    <a16:creationId xmlns:a16="http://schemas.microsoft.com/office/drawing/2014/main" id="{1D5891B0-2952-8B01-9025-F241A7B7F394}"/>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4" name="Oval 183">
              <a:extLst>
                <a:ext uri="{FF2B5EF4-FFF2-40B4-BE49-F238E27FC236}">
                  <a16:creationId xmlns:a16="http://schemas.microsoft.com/office/drawing/2014/main" id="{85F7208E-E079-1D70-9BAD-CE9A8A0B1BBC}"/>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5" name="Oval 184">
              <a:extLst>
                <a:ext uri="{FF2B5EF4-FFF2-40B4-BE49-F238E27FC236}">
                  <a16:creationId xmlns:a16="http://schemas.microsoft.com/office/drawing/2014/main" id="{C437DD20-D804-7611-5294-E509331B047B}"/>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64" name="Group 63">
            <a:extLst>
              <a:ext uri="{FF2B5EF4-FFF2-40B4-BE49-F238E27FC236}">
                <a16:creationId xmlns:a16="http://schemas.microsoft.com/office/drawing/2014/main" id="{0C8AABC5-634B-3B38-B7AC-514FDC6ADA81}"/>
              </a:ext>
            </a:extLst>
          </p:cNvPr>
          <p:cNvGrpSpPr/>
          <p:nvPr/>
        </p:nvGrpSpPr>
        <p:grpSpPr>
          <a:xfrm>
            <a:off x="8492263" y="4597382"/>
            <a:ext cx="1547250" cy="1882918"/>
            <a:chOff x="1417969" y="10167196"/>
            <a:chExt cx="1547250" cy="1882918"/>
          </a:xfrm>
        </p:grpSpPr>
        <p:grpSp>
          <p:nvGrpSpPr>
            <p:cNvPr id="82" name="Group 81">
              <a:extLst>
                <a:ext uri="{FF2B5EF4-FFF2-40B4-BE49-F238E27FC236}">
                  <a16:creationId xmlns:a16="http://schemas.microsoft.com/office/drawing/2014/main" id="{7D5E9550-D725-143B-1DA3-D699D87A79E5}"/>
                </a:ext>
              </a:extLst>
            </p:cNvPr>
            <p:cNvGrpSpPr/>
            <p:nvPr/>
          </p:nvGrpSpPr>
          <p:grpSpPr>
            <a:xfrm>
              <a:off x="1921187" y="10167196"/>
              <a:ext cx="536542" cy="773531"/>
              <a:chOff x="4050277" y="3070767"/>
              <a:chExt cx="536542" cy="772917"/>
            </a:xfrm>
          </p:grpSpPr>
          <p:sp>
            <p:nvSpPr>
              <p:cNvPr id="84" name="Circle: Hollow 83">
                <a:extLst>
                  <a:ext uri="{FF2B5EF4-FFF2-40B4-BE49-F238E27FC236}">
                    <a16:creationId xmlns:a16="http://schemas.microsoft.com/office/drawing/2014/main" id="{A1030BAE-3B3B-FCD7-5F25-769A7D054F09}"/>
                  </a:ext>
                </a:extLst>
              </p:cNvPr>
              <p:cNvSpPr/>
              <p:nvPr/>
            </p:nvSpPr>
            <p:spPr>
              <a:xfrm>
                <a:off x="4146999" y="307076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85" name="TextBox 84">
                <a:extLst>
                  <a:ext uri="{FF2B5EF4-FFF2-40B4-BE49-F238E27FC236}">
                    <a16:creationId xmlns:a16="http://schemas.microsoft.com/office/drawing/2014/main" id="{E677D1C4-E93D-4D37-4FA1-4B6889DBB08E}"/>
                  </a:ext>
                </a:extLst>
              </p:cNvPr>
              <p:cNvSpPr txBox="1"/>
              <p:nvPr/>
            </p:nvSpPr>
            <p:spPr>
              <a:xfrm>
                <a:off x="4050277" y="3135798"/>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83" name="TextBox 82">
              <a:extLst>
                <a:ext uri="{FF2B5EF4-FFF2-40B4-BE49-F238E27FC236}">
                  <a16:creationId xmlns:a16="http://schemas.microsoft.com/office/drawing/2014/main" id="{239CF3D8-FA61-8D08-FED2-BFB61FF86EA4}"/>
                </a:ext>
              </a:extLst>
            </p:cNvPr>
            <p:cNvSpPr txBox="1"/>
            <p:nvPr/>
          </p:nvSpPr>
          <p:spPr>
            <a:xfrm>
              <a:off x="1417969" y="10849785"/>
              <a:ext cx="1547250" cy="1200329"/>
            </a:xfrm>
            <a:prstGeom prst="rect">
              <a:avLst/>
            </a:prstGeom>
            <a:noFill/>
          </p:spPr>
          <p:txBody>
            <a:bodyPr wrap="square" rtlCol="0">
              <a:spAutoFit/>
            </a:bodyPr>
            <a:lstStyle/>
            <a:p>
              <a:pPr algn="ctr"/>
              <a:r>
                <a:rPr lang="en-US" sz="2000" b="1" dirty="0">
                  <a:cs typeface="Arial" panose="020B0604020202020204" pitchFamily="34" charset="0"/>
                </a:rPr>
                <a:t>A  –</a:t>
              </a:r>
            </a:p>
            <a:p>
              <a:pPr algn="ctr"/>
              <a:r>
                <a:rPr lang="en-US" sz="2000" b="1" dirty="0">
                  <a:cs typeface="Arial" panose="020B0604020202020204" pitchFamily="34" charset="0"/>
                </a:rPr>
                <a:t>a  –</a:t>
              </a:r>
            </a:p>
            <a:p>
              <a:pPr algn="ctr"/>
              <a:endParaRPr lang="en-US" sz="1600" b="1" dirty="0">
                <a:cs typeface="Arial" panose="020B0604020202020204" pitchFamily="34" charset="0"/>
              </a:endParaRPr>
            </a:p>
            <a:p>
              <a:pPr algn="ctr"/>
              <a:r>
                <a:rPr lang="en-US" sz="1600" dirty="0">
                  <a:cs typeface="Arial" panose="020B0604020202020204" pitchFamily="34" charset="0"/>
                </a:rPr>
                <a:t>homozygous</a:t>
              </a:r>
            </a:p>
          </p:txBody>
        </p:sp>
      </p:grpSp>
      <p:sp>
        <p:nvSpPr>
          <p:cNvPr id="35" name="TextBox 34">
            <a:extLst>
              <a:ext uri="{FF2B5EF4-FFF2-40B4-BE49-F238E27FC236}">
                <a16:creationId xmlns:a16="http://schemas.microsoft.com/office/drawing/2014/main" id="{07621C0D-4549-EDD0-20E9-AE01833246E1}"/>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
        <p:nvSpPr>
          <p:cNvPr id="38" name="TextBox 37">
            <a:extLst>
              <a:ext uri="{FF2B5EF4-FFF2-40B4-BE49-F238E27FC236}">
                <a16:creationId xmlns:a16="http://schemas.microsoft.com/office/drawing/2014/main" id="{DB0B10BB-2858-1D23-D8CC-2DB1DD6CAFEE}"/>
              </a:ext>
            </a:extLst>
          </p:cNvPr>
          <p:cNvSpPr txBox="1"/>
          <p:nvPr/>
        </p:nvSpPr>
        <p:spPr>
          <a:xfrm rot="18763975">
            <a:off x="5842595" y="4541705"/>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Tree>
    <p:extLst>
      <p:ext uri="{BB962C8B-B14F-4D97-AF65-F5344CB8AC3E}">
        <p14:creationId xmlns:p14="http://schemas.microsoft.com/office/powerpoint/2010/main" val="734221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F753E52B-467E-3017-27DD-537F519EB3FE}"/>
              </a:ext>
            </a:extLst>
          </p:cNvPr>
          <p:cNvGrpSpPr/>
          <p:nvPr/>
        </p:nvGrpSpPr>
        <p:grpSpPr>
          <a:xfrm>
            <a:off x="10562773" y="242238"/>
            <a:ext cx="536542" cy="773562"/>
            <a:chOff x="4050277" y="3042797"/>
            <a:chExt cx="536542" cy="772946"/>
          </a:xfrm>
        </p:grpSpPr>
        <p:sp>
          <p:nvSpPr>
            <p:cNvPr id="104" name="Circle: Hollow 103">
              <a:extLst>
                <a:ext uri="{FF2B5EF4-FFF2-40B4-BE49-F238E27FC236}">
                  <a16:creationId xmlns:a16="http://schemas.microsoft.com/office/drawing/2014/main" id="{8F10045B-9728-7DF3-4DEA-EF59B2D4EF17}"/>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105" name="TextBox 104">
              <a:extLst>
                <a:ext uri="{FF2B5EF4-FFF2-40B4-BE49-F238E27FC236}">
                  <a16:creationId xmlns:a16="http://schemas.microsoft.com/office/drawing/2014/main" id="{02BC0624-ABE4-024E-1CD8-B215828A5FD3}"/>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94" name="Group 93">
            <a:extLst>
              <a:ext uri="{FF2B5EF4-FFF2-40B4-BE49-F238E27FC236}">
                <a16:creationId xmlns:a16="http://schemas.microsoft.com/office/drawing/2014/main" id="{65C8F839-A84B-DF48-CDB1-B1CE37B014FB}"/>
              </a:ext>
            </a:extLst>
          </p:cNvPr>
          <p:cNvGrpSpPr/>
          <p:nvPr/>
        </p:nvGrpSpPr>
        <p:grpSpPr>
          <a:xfrm>
            <a:off x="5859257" y="3087659"/>
            <a:ext cx="536542" cy="773559"/>
            <a:chOff x="4050277" y="2912261"/>
            <a:chExt cx="536542" cy="772946"/>
          </a:xfrm>
        </p:grpSpPr>
        <p:sp>
          <p:nvSpPr>
            <p:cNvPr id="96" name="Circle: Hollow 95">
              <a:extLst>
                <a:ext uri="{FF2B5EF4-FFF2-40B4-BE49-F238E27FC236}">
                  <a16:creationId xmlns:a16="http://schemas.microsoft.com/office/drawing/2014/main" id="{C8C2C135-FD79-2C5D-72BA-EE0589FA2769}"/>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97" name="TextBox 96">
              <a:extLst>
                <a:ext uri="{FF2B5EF4-FFF2-40B4-BE49-F238E27FC236}">
                  <a16:creationId xmlns:a16="http://schemas.microsoft.com/office/drawing/2014/main" id="{7758D31A-C6CD-99C4-EF73-1FE049AFC16B}"/>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19096" y="177285"/>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04053" y="177285"/>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70283" y="177285"/>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883271" y="177285"/>
            <a:ext cx="397866" cy="584775"/>
          </a:xfrm>
          <a:prstGeom prst="rect">
            <a:avLst/>
          </a:prstGeom>
          <a:noFill/>
        </p:spPr>
        <p:txBody>
          <a:bodyPr wrap="none" rtlCol="0">
            <a:spAutoFit/>
          </a:bodyPr>
          <a:lstStyle/>
          <a:p>
            <a:pPr algn="ctr"/>
            <a:r>
              <a:rPr lang="en-US" sz="3200" b="1" dirty="0">
                <a:cs typeface="Arial" panose="020B0604020202020204" pitchFamily="34" charset="0"/>
              </a:rPr>
              <a:t>Y</a:t>
            </a:r>
            <a:endParaRPr lang="en-AU" sz="3200" b="1" dirty="0">
              <a:cs typeface="Arial" panose="020B0604020202020204" pitchFamily="34" charset="0"/>
            </a:endParaRPr>
          </a:p>
        </p:txBody>
      </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5" name="Rectangle 14">
            <a:extLst>
              <a:ext uri="{FF2B5EF4-FFF2-40B4-BE49-F238E27FC236}">
                <a16:creationId xmlns:a16="http://schemas.microsoft.com/office/drawing/2014/main" id="{C32FD1B0-C029-CEE5-E53E-F517AF1B1B61}"/>
              </a:ext>
            </a:extLst>
          </p:cNvPr>
          <p:cNvSpPr/>
          <p:nvPr/>
        </p:nvSpPr>
        <p:spPr>
          <a:xfrm>
            <a:off x="3144673" y="252686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6" name="Rectangle 15">
            <a:extLst>
              <a:ext uri="{FF2B5EF4-FFF2-40B4-BE49-F238E27FC236}">
                <a16:creationId xmlns:a16="http://schemas.microsoft.com/office/drawing/2014/main" id="{D6C99D36-E72A-D45F-0A7C-5942E228479E}"/>
              </a:ext>
            </a:extLst>
          </p:cNvPr>
          <p:cNvSpPr/>
          <p:nvPr/>
        </p:nvSpPr>
        <p:spPr>
          <a:xfrm>
            <a:off x="5636403" y="253321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7" name="Rectangle 16">
            <a:extLst>
              <a:ext uri="{FF2B5EF4-FFF2-40B4-BE49-F238E27FC236}">
                <a16:creationId xmlns:a16="http://schemas.microsoft.com/office/drawing/2014/main" id="{182EA92F-26F5-CDD4-AC62-6755E1D369C4}"/>
              </a:ext>
            </a:extLst>
          </p:cNvPr>
          <p:cNvSpPr/>
          <p:nvPr/>
        </p:nvSpPr>
        <p:spPr>
          <a:xfrm>
            <a:off x="6397497" y="2533213"/>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8" name="Rectangle 17">
            <a:extLst>
              <a:ext uri="{FF2B5EF4-FFF2-40B4-BE49-F238E27FC236}">
                <a16:creationId xmlns:a16="http://schemas.microsoft.com/office/drawing/2014/main" id="{8D20E2C7-010A-127C-4C53-C06D233E8E1C}"/>
              </a:ext>
            </a:extLst>
          </p:cNvPr>
          <p:cNvSpPr/>
          <p:nvPr/>
        </p:nvSpPr>
        <p:spPr>
          <a:xfrm>
            <a:off x="3908969" y="1425505"/>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9" name="Rectangle 18">
            <a:extLst>
              <a:ext uri="{FF2B5EF4-FFF2-40B4-BE49-F238E27FC236}">
                <a16:creationId xmlns:a16="http://schemas.microsoft.com/office/drawing/2014/main" id="{FECB9C4E-2072-2304-871C-88E2174BB393}"/>
              </a:ext>
            </a:extLst>
          </p:cNvPr>
          <p:cNvSpPr/>
          <p:nvPr/>
        </p:nvSpPr>
        <p:spPr>
          <a:xfrm>
            <a:off x="3144669" y="1426358"/>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0" name="Rectangle 19">
            <a:extLst>
              <a:ext uri="{FF2B5EF4-FFF2-40B4-BE49-F238E27FC236}">
                <a16:creationId xmlns:a16="http://schemas.microsoft.com/office/drawing/2014/main" id="{78228AA3-B589-7A17-DBDE-3FEE8E22BEF1}"/>
              </a:ext>
            </a:extLst>
          </p:cNvPr>
          <p:cNvSpPr/>
          <p:nvPr/>
        </p:nvSpPr>
        <p:spPr>
          <a:xfrm>
            <a:off x="5636399" y="1432708"/>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1" name="Rectangle 20">
            <a:extLst>
              <a:ext uri="{FF2B5EF4-FFF2-40B4-BE49-F238E27FC236}">
                <a16:creationId xmlns:a16="http://schemas.microsoft.com/office/drawing/2014/main" id="{0F202A9A-4C3B-018F-4199-3CFA0B095106}"/>
              </a:ext>
            </a:extLst>
          </p:cNvPr>
          <p:cNvSpPr/>
          <p:nvPr/>
        </p:nvSpPr>
        <p:spPr>
          <a:xfrm>
            <a:off x="6395799" y="1432702"/>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2" name="Group 21">
            <a:extLst>
              <a:ext uri="{FF2B5EF4-FFF2-40B4-BE49-F238E27FC236}">
                <a16:creationId xmlns:a16="http://schemas.microsoft.com/office/drawing/2014/main" id="{67263BA8-CC52-29E3-9E4A-1DC2464FCDAD}"/>
              </a:ext>
            </a:extLst>
          </p:cNvPr>
          <p:cNvGrpSpPr/>
          <p:nvPr/>
        </p:nvGrpSpPr>
        <p:grpSpPr>
          <a:xfrm>
            <a:off x="439421" y="1270631"/>
            <a:ext cx="1984805" cy="457854"/>
            <a:chOff x="148311" y="1635205"/>
            <a:chExt cx="1929627" cy="457491"/>
          </a:xfrm>
        </p:grpSpPr>
        <p:sp>
          <p:nvSpPr>
            <p:cNvPr id="29" name="Rectangle: Rounded Corners 28">
              <a:extLst>
                <a:ext uri="{FF2B5EF4-FFF2-40B4-BE49-F238E27FC236}">
                  <a16:creationId xmlns:a16="http://schemas.microsoft.com/office/drawing/2014/main" id="{096E3511-65D7-D7E0-BFAB-09936D072F0E}"/>
                </a:ext>
              </a:extLst>
            </p:cNvPr>
            <p:cNvSpPr/>
            <p:nvPr/>
          </p:nvSpPr>
          <p:spPr>
            <a:xfrm>
              <a:off x="148311" y="1635205"/>
              <a:ext cx="1586561" cy="45749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30" name="Straight Arrow Connector 29">
              <a:extLst>
                <a:ext uri="{FF2B5EF4-FFF2-40B4-BE49-F238E27FC236}">
                  <a16:creationId xmlns:a16="http://schemas.microsoft.com/office/drawing/2014/main" id="{FCC53B9B-A003-816A-3F56-C3A3AB10F509}"/>
                </a:ext>
              </a:extLst>
            </p:cNvPr>
            <p:cNvCxnSpPr>
              <a:cxnSpLocks/>
            </p:cNvCxnSpPr>
            <p:nvPr/>
          </p:nvCxnSpPr>
          <p:spPr>
            <a:xfrm>
              <a:off x="1717938" y="1863951"/>
              <a:ext cx="360000"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Y-linked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88BD019-765C-B67C-B982-25FDDF19EE0F}"/>
              </a:ext>
            </a:extLst>
          </p:cNvPr>
          <p:cNvGrpSpPr/>
          <p:nvPr/>
        </p:nvGrpSpPr>
        <p:grpSpPr>
          <a:xfrm>
            <a:off x="439421" y="2364798"/>
            <a:ext cx="1984805" cy="457854"/>
            <a:chOff x="148311" y="1635205"/>
            <a:chExt cx="1929627" cy="457491"/>
          </a:xfrm>
        </p:grpSpPr>
        <p:sp>
          <p:nvSpPr>
            <p:cNvPr id="25" name="Rectangle: Rounded Corners 24">
              <a:extLst>
                <a:ext uri="{FF2B5EF4-FFF2-40B4-BE49-F238E27FC236}">
                  <a16:creationId xmlns:a16="http://schemas.microsoft.com/office/drawing/2014/main" id="{05E34AE6-ECE6-D055-4755-632BB9986AF6}"/>
                </a:ext>
              </a:extLst>
            </p:cNvPr>
            <p:cNvSpPr/>
            <p:nvPr/>
          </p:nvSpPr>
          <p:spPr>
            <a:xfrm>
              <a:off x="148311" y="1635205"/>
              <a:ext cx="1586561" cy="45749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X-linked</a:t>
              </a:r>
              <a:endParaRPr lang="en-AU" dirty="0">
                <a:solidFill>
                  <a:sysClr val="windowText" lastClr="000000"/>
                </a:solidFill>
                <a:cs typeface="Arial" panose="020B0604020202020204" pitchFamily="34" charset="0"/>
              </a:endParaRPr>
            </a:p>
          </p:txBody>
        </p:sp>
        <p:cxnSp>
          <p:nvCxnSpPr>
            <p:cNvPr id="26" name="Straight Arrow Connector 25">
              <a:extLst>
                <a:ext uri="{FF2B5EF4-FFF2-40B4-BE49-F238E27FC236}">
                  <a16:creationId xmlns:a16="http://schemas.microsoft.com/office/drawing/2014/main" id="{2D7AB4CA-ADAF-C0CA-257E-F4D6B5350847}"/>
                </a:ext>
              </a:extLst>
            </p:cNvPr>
            <p:cNvCxnSpPr>
              <a:cxnSpLocks/>
            </p:cNvCxnSpPr>
            <p:nvPr/>
          </p:nvCxnSpPr>
          <p:spPr>
            <a:xfrm>
              <a:off x="1717938" y="1863951"/>
              <a:ext cx="3600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Rectangle: Rounded Corners 36">
            <a:extLst>
              <a:ext uri="{FF2B5EF4-FFF2-40B4-BE49-F238E27FC236}">
                <a16:creationId xmlns:a16="http://schemas.microsoft.com/office/drawing/2014/main" id="{7CF351E6-2A00-63D2-0B3E-884E2382275E}"/>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6" name="TextBox 45">
            <a:extLst>
              <a:ext uri="{FF2B5EF4-FFF2-40B4-BE49-F238E27FC236}">
                <a16:creationId xmlns:a16="http://schemas.microsoft.com/office/drawing/2014/main" id="{A87F3713-9E92-BD7B-8487-70126684C749}"/>
              </a:ext>
            </a:extLst>
          </p:cNvPr>
          <p:cNvSpPr txBox="1"/>
          <p:nvPr/>
        </p:nvSpPr>
        <p:spPr>
          <a:xfrm>
            <a:off x="8560503" y="946670"/>
            <a:ext cx="1328427" cy="1170483"/>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sp>
        <p:nvSpPr>
          <p:cNvPr id="42" name="TextBox 41">
            <a:extLst>
              <a:ext uri="{FF2B5EF4-FFF2-40B4-BE49-F238E27FC236}">
                <a16:creationId xmlns:a16="http://schemas.microsoft.com/office/drawing/2014/main" id="{CB178B97-D55F-3E5B-D48C-37FFDCFB159B}"/>
              </a:ext>
            </a:extLst>
          </p:cNvPr>
          <p:cNvSpPr txBox="1"/>
          <p:nvPr/>
        </p:nvSpPr>
        <p:spPr>
          <a:xfrm>
            <a:off x="10333680" y="946670"/>
            <a:ext cx="1001269" cy="1169555"/>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sp>
        <p:nvSpPr>
          <p:cNvPr id="95" name="Rectangle: Rounded Corners 94">
            <a:extLst>
              <a:ext uri="{FF2B5EF4-FFF2-40B4-BE49-F238E27FC236}">
                <a16:creationId xmlns:a16="http://schemas.microsoft.com/office/drawing/2014/main" id="{A427A0C9-8193-F249-F3D8-E8CB314BB3AD}"/>
              </a:ext>
            </a:extLst>
          </p:cNvPr>
          <p:cNvSpPr/>
          <p:nvPr/>
        </p:nvSpPr>
        <p:spPr>
          <a:xfrm>
            <a:off x="8259924" y="2326625"/>
            <a:ext cx="3664389" cy="2050851"/>
          </a:xfrm>
          <a:prstGeom prst="roundRect">
            <a:avLst/>
          </a:prstGeom>
          <a:noFill/>
          <a:ln w="4445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91" name="TextBox 90">
            <a:extLst>
              <a:ext uri="{FF2B5EF4-FFF2-40B4-BE49-F238E27FC236}">
                <a16:creationId xmlns:a16="http://schemas.microsoft.com/office/drawing/2014/main" id="{1008FE9B-8009-E8AE-0276-02D4CFAF1AFE}"/>
              </a:ext>
            </a:extLst>
          </p:cNvPr>
          <p:cNvSpPr txBox="1"/>
          <p:nvPr/>
        </p:nvSpPr>
        <p:spPr>
          <a:xfrm>
            <a:off x="8535586" y="3033632"/>
            <a:ext cx="1505519" cy="1323439"/>
          </a:xfrm>
          <a:prstGeom prst="rect">
            <a:avLst/>
          </a:prstGeom>
          <a:noFill/>
        </p:spPr>
        <p:txBody>
          <a:bodyPr wrap="square" rtlCol="0">
            <a:spAutoFit/>
          </a:bodyPr>
          <a:lstStyle/>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heterozygous</a:t>
            </a:r>
          </a:p>
          <a:p>
            <a:pPr algn="ctr"/>
            <a:r>
              <a:rPr lang="en-US" sz="1600" dirty="0">
                <a:cs typeface="Arial" panose="020B0604020202020204" pitchFamily="34" charset="0"/>
              </a:rPr>
              <a:t>homozygous</a:t>
            </a:r>
            <a:endParaRPr lang="en-AU" sz="2000" dirty="0">
              <a:cs typeface="Arial" panose="020B0604020202020204" pitchFamily="34" charset="0"/>
            </a:endParaRPr>
          </a:p>
        </p:txBody>
      </p:sp>
      <p:sp>
        <p:nvSpPr>
          <p:cNvPr id="87" name="TextBox 86">
            <a:extLst>
              <a:ext uri="{FF2B5EF4-FFF2-40B4-BE49-F238E27FC236}">
                <a16:creationId xmlns:a16="http://schemas.microsoft.com/office/drawing/2014/main" id="{DCF7F833-6FEF-3799-4E90-63BC72F24CB9}"/>
              </a:ext>
            </a:extLst>
          </p:cNvPr>
          <p:cNvSpPr txBox="1"/>
          <p:nvPr/>
        </p:nvSpPr>
        <p:spPr>
          <a:xfrm>
            <a:off x="10173510" y="3168964"/>
            <a:ext cx="1547250" cy="954110"/>
          </a:xfrm>
          <a:prstGeom prst="rect">
            <a:avLst/>
          </a:prstGeom>
          <a:noFill/>
        </p:spPr>
        <p:txBody>
          <a:bodyPr wrap="square" rtlCol="0">
            <a:spAutoFit/>
          </a:bodyPr>
          <a:lstStyle/>
          <a:p>
            <a:pPr algn="ctr"/>
            <a:r>
              <a:rPr lang="en-US" sz="2000" b="1" dirty="0">
                <a:cs typeface="Arial" panose="020B0604020202020204" pitchFamily="34" charset="0"/>
              </a:rPr>
              <a:t>A  A</a:t>
            </a:r>
          </a:p>
          <a:p>
            <a:pPr algn="ctr"/>
            <a:endParaRPr lang="en-US" sz="2000" b="1" dirty="0">
              <a:cs typeface="Arial" panose="020B0604020202020204" pitchFamily="34" charset="0"/>
            </a:endParaRPr>
          </a:p>
          <a:p>
            <a:pPr algn="ctr"/>
            <a:r>
              <a:rPr lang="en-US" sz="1600" dirty="0">
                <a:cs typeface="Arial" panose="020B0604020202020204" pitchFamily="34" charset="0"/>
              </a:rPr>
              <a:t>homozygous</a:t>
            </a:r>
          </a:p>
        </p:txBody>
      </p:sp>
      <p:sp>
        <p:nvSpPr>
          <p:cNvPr id="98" name="Rectangle: Rounded Corners 97">
            <a:extLst>
              <a:ext uri="{FF2B5EF4-FFF2-40B4-BE49-F238E27FC236}">
                <a16:creationId xmlns:a16="http://schemas.microsoft.com/office/drawing/2014/main" id="{B71DF4A0-A762-2BDC-3371-EC006ED2BC03}"/>
              </a:ext>
            </a:extLst>
          </p:cNvPr>
          <p:cNvSpPr/>
          <p:nvPr/>
        </p:nvSpPr>
        <p:spPr>
          <a:xfrm>
            <a:off x="8259925" y="4502564"/>
            <a:ext cx="3664389" cy="2223957"/>
          </a:xfrm>
          <a:prstGeom prst="round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22" name="TextBox 121">
            <a:extLst>
              <a:ext uri="{FF2B5EF4-FFF2-40B4-BE49-F238E27FC236}">
                <a16:creationId xmlns:a16="http://schemas.microsoft.com/office/drawing/2014/main" id="{6A0C0140-535C-C455-1415-349AA55DC2D2}"/>
              </a:ext>
            </a:extLst>
          </p:cNvPr>
          <p:cNvSpPr txBox="1"/>
          <p:nvPr/>
        </p:nvSpPr>
        <p:spPr>
          <a:xfrm>
            <a:off x="10164903" y="5106314"/>
            <a:ext cx="1505519" cy="1692771"/>
          </a:xfrm>
          <a:prstGeom prst="rect">
            <a:avLst/>
          </a:prstGeom>
          <a:noFill/>
        </p:spPr>
        <p:txBody>
          <a:bodyPr wrap="square" rtlCol="0">
            <a:spAutoFit/>
          </a:bodyPr>
          <a:lstStyle/>
          <a:p>
            <a:pPr algn="ctr"/>
            <a:r>
              <a:rPr lang="en-US" sz="2000" b="1" dirty="0">
                <a:cs typeface="Arial" panose="020B0604020202020204" pitchFamily="34" charset="0"/>
              </a:rPr>
              <a:t>A  A</a:t>
            </a: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homozygous</a:t>
            </a:r>
          </a:p>
          <a:p>
            <a:pPr algn="ctr"/>
            <a:r>
              <a:rPr lang="en-US" sz="1600" dirty="0">
                <a:cs typeface="Arial" panose="020B0604020202020204" pitchFamily="34" charset="0"/>
              </a:rPr>
              <a:t>heterozygous</a:t>
            </a:r>
            <a:endParaRPr lang="en-AU" sz="2000" dirty="0">
              <a:cs typeface="Arial" panose="020B0604020202020204" pitchFamily="34" charset="0"/>
            </a:endParaRPr>
          </a:p>
        </p:txBody>
      </p:sp>
      <p:grpSp>
        <p:nvGrpSpPr>
          <p:cNvPr id="209" name="Group 208">
            <a:extLst>
              <a:ext uri="{FF2B5EF4-FFF2-40B4-BE49-F238E27FC236}">
                <a16:creationId xmlns:a16="http://schemas.microsoft.com/office/drawing/2014/main" id="{A0531312-193B-8A5E-1D25-D5F55E8582EB}"/>
              </a:ext>
            </a:extLst>
          </p:cNvPr>
          <p:cNvGrpSpPr/>
          <p:nvPr/>
        </p:nvGrpSpPr>
        <p:grpSpPr>
          <a:xfrm>
            <a:off x="501144" y="4101128"/>
            <a:ext cx="2655212" cy="2600595"/>
            <a:chOff x="483017" y="3895834"/>
            <a:chExt cx="2655212" cy="2600595"/>
          </a:xfrm>
        </p:grpSpPr>
        <p:grpSp>
          <p:nvGrpSpPr>
            <p:cNvPr id="36" name="Group 35">
              <a:extLst>
                <a:ext uri="{FF2B5EF4-FFF2-40B4-BE49-F238E27FC236}">
                  <a16:creationId xmlns:a16="http://schemas.microsoft.com/office/drawing/2014/main" id="{73AA7808-B68E-23DC-08BF-AC98827AD186}"/>
                </a:ext>
              </a:extLst>
            </p:cNvPr>
            <p:cNvGrpSpPr/>
            <p:nvPr/>
          </p:nvGrpSpPr>
          <p:grpSpPr>
            <a:xfrm>
              <a:off x="483017" y="3895834"/>
              <a:ext cx="2655212" cy="2600595"/>
              <a:chOff x="5147538" y="4100204"/>
              <a:chExt cx="2655212" cy="2598533"/>
            </a:xfrm>
          </p:grpSpPr>
          <p:sp>
            <p:nvSpPr>
              <p:cNvPr id="49" name="TextBox 48">
                <a:extLst>
                  <a:ext uri="{FF2B5EF4-FFF2-40B4-BE49-F238E27FC236}">
                    <a16:creationId xmlns:a16="http://schemas.microsoft.com/office/drawing/2014/main" id="{CC2ACC11-BC3A-C8E4-EEF4-1AF77A8AC729}"/>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50" name="Straight Connector 49">
                <a:extLst>
                  <a:ext uri="{FF2B5EF4-FFF2-40B4-BE49-F238E27FC236}">
                    <a16:creationId xmlns:a16="http://schemas.microsoft.com/office/drawing/2014/main" id="{47B22227-910F-2E01-337F-5AAC807D48B3}"/>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F3D88D-2EFF-8A22-4EFE-C2B1D5F8FCFA}"/>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267A47A-CB1D-0A5D-FEF1-DA8956F98EF4}"/>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53" name="TextBox 52">
                <a:extLst>
                  <a:ext uri="{FF2B5EF4-FFF2-40B4-BE49-F238E27FC236}">
                    <a16:creationId xmlns:a16="http://schemas.microsoft.com/office/drawing/2014/main" id="{342E5049-778B-7097-8710-730F94452CBC}"/>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54" name="TextBox 53">
                <a:extLst>
                  <a:ext uri="{FF2B5EF4-FFF2-40B4-BE49-F238E27FC236}">
                    <a16:creationId xmlns:a16="http://schemas.microsoft.com/office/drawing/2014/main" id="{9ED7C6C4-A6D4-3A28-9BB9-C45879F2EA0E}"/>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55" name="Oval 54">
                <a:extLst>
                  <a:ext uri="{FF2B5EF4-FFF2-40B4-BE49-F238E27FC236}">
                    <a16:creationId xmlns:a16="http://schemas.microsoft.com/office/drawing/2014/main" id="{0488A99B-5802-C6D8-E90D-51BC6C78EFD5}"/>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6" name="Oval 55">
                <a:extLst>
                  <a:ext uri="{FF2B5EF4-FFF2-40B4-BE49-F238E27FC236}">
                    <a16:creationId xmlns:a16="http://schemas.microsoft.com/office/drawing/2014/main" id="{242874E4-41D2-17E8-80FA-E7434623C09D}"/>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7" name="Oval 56">
                <a:extLst>
                  <a:ext uri="{FF2B5EF4-FFF2-40B4-BE49-F238E27FC236}">
                    <a16:creationId xmlns:a16="http://schemas.microsoft.com/office/drawing/2014/main" id="{38500717-B6CE-0229-DCE1-662CE97EDBB8}"/>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8" name="Oval 57">
                <a:extLst>
                  <a:ext uri="{FF2B5EF4-FFF2-40B4-BE49-F238E27FC236}">
                    <a16:creationId xmlns:a16="http://schemas.microsoft.com/office/drawing/2014/main" id="{35F54FF3-CFB7-640B-5325-7BFC4EC09FDC}"/>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9" name="Oval 58">
                <a:extLst>
                  <a:ext uri="{FF2B5EF4-FFF2-40B4-BE49-F238E27FC236}">
                    <a16:creationId xmlns:a16="http://schemas.microsoft.com/office/drawing/2014/main" id="{4211C79F-04FC-8B25-FAC1-6940538A4F9E}"/>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0" name="Oval 59">
                <a:extLst>
                  <a:ext uri="{FF2B5EF4-FFF2-40B4-BE49-F238E27FC236}">
                    <a16:creationId xmlns:a16="http://schemas.microsoft.com/office/drawing/2014/main" id="{C18A90C8-56A0-9B85-E350-6B1389FB761D}"/>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181" name="Group 180">
              <a:extLst>
                <a:ext uri="{FF2B5EF4-FFF2-40B4-BE49-F238E27FC236}">
                  <a16:creationId xmlns:a16="http://schemas.microsoft.com/office/drawing/2014/main" id="{BE38EA89-A409-CC96-866C-F327845648AB}"/>
                </a:ext>
              </a:extLst>
            </p:cNvPr>
            <p:cNvGrpSpPr/>
            <p:nvPr/>
          </p:nvGrpSpPr>
          <p:grpSpPr>
            <a:xfrm>
              <a:off x="1163568" y="3985390"/>
              <a:ext cx="1814747" cy="1814575"/>
              <a:chOff x="1163568" y="3985390"/>
              <a:chExt cx="1814747" cy="1814575"/>
            </a:xfrm>
          </p:grpSpPr>
          <p:grpSp>
            <p:nvGrpSpPr>
              <p:cNvPr id="157" name="Group 156">
                <a:extLst>
                  <a:ext uri="{FF2B5EF4-FFF2-40B4-BE49-F238E27FC236}">
                    <a16:creationId xmlns:a16="http://schemas.microsoft.com/office/drawing/2014/main" id="{EF47BEFE-C067-A8A7-02B9-CAC5ABD2B50A}"/>
                  </a:ext>
                </a:extLst>
              </p:cNvPr>
              <p:cNvGrpSpPr/>
              <p:nvPr/>
            </p:nvGrpSpPr>
            <p:grpSpPr>
              <a:xfrm>
                <a:off x="1163568" y="4271527"/>
                <a:ext cx="1662347" cy="1528438"/>
                <a:chOff x="6379819" y="2766508"/>
                <a:chExt cx="1662347" cy="1528438"/>
              </a:xfrm>
            </p:grpSpPr>
            <p:sp>
              <p:nvSpPr>
                <p:cNvPr id="137" name="Oval 136">
                  <a:extLst>
                    <a:ext uri="{FF2B5EF4-FFF2-40B4-BE49-F238E27FC236}">
                      <a16:creationId xmlns:a16="http://schemas.microsoft.com/office/drawing/2014/main" id="{7D72D324-5C01-8197-9289-830892140725}"/>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Oval 137">
                  <a:extLst>
                    <a:ext uri="{FF2B5EF4-FFF2-40B4-BE49-F238E27FC236}">
                      <a16:creationId xmlns:a16="http://schemas.microsoft.com/office/drawing/2014/main" id="{5FD704CD-2697-99AD-4543-C0194C2E9EF4}"/>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Oval 138">
                  <a:extLst>
                    <a:ext uri="{FF2B5EF4-FFF2-40B4-BE49-F238E27FC236}">
                      <a16:creationId xmlns:a16="http://schemas.microsoft.com/office/drawing/2014/main" id="{4AD0CE59-1DE8-BA81-AA72-25CA227B95D7}"/>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Oval 139">
                  <a:extLst>
                    <a:ext uri="{FF2B5EF4-FFF2-40B4-BE49-F238E27FC236}">
                      <a16:creationId xmlns:a16="http://schemas.microsoft.com/office/drawing/2014/main" id="{D569ADCE-9F0C-CA43-E4C4-6610B1DDF6B6}"/>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Oval 140">
                  <a:extLst>
                    <a:ext uri="{FF2B5EF4-FFF2-40B4-BE49-F238E27FC236}">
                      <a16:creationId xmlns:a16="http://schemas.microsoft.com/office/drawing/2014/main" id="{D52EC031-2FD9-56C5-4101-7485224EC516}"/>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2" name="Oval 141">
                  <a:extLst>
                    <a:ext uri="{FF2B5EF4-FFF2-40B4-BE49-F238E27FC236}">
                      <a16:creationId xmlns:a16="http://schemas.microsoft.com/office/drawing/2014/main" id="{7E8B811E-30F8-C537-2407-880A52CF6921}"/>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3" name="Oval 142">
                  <a:extLst>
                    <a:ext uri="{FF2B5EF4-FFF2-40B4-BE49-F238E27FC236}">
                      <a16:creationId xmlns:a16="http://schemas.microsoft.com/office/drawing/2014/main" id="{C64A01BC-548B-DFA2-2C9F-3517D66BDDF5}"/>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Oval 143">
                  <a:extLst>
                    <a:ext uri="{FF2B5EF4-FFF2-40B4-BE49-F238E27FC236}">
                      <a16:creationId xmlns:a16="http://schemas.microsoft.com/office/drawing/2014/main" id="{94CA98BB-4AEC-6742-ECDC-FFA22EBF3BEF}"/>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Oval 144">
                  <a:extLst>
                    <a:ext uri="{FF2B5EF4-FFF2-40B4-BE49-F238E27FC236}">
                      <a16:creationId xmlns:a16="http://schemas.microsoft.com/office/drawing/2014/main" id="{36868E09-8126-F546-8961-DDABA2A9DF6A}"/>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Oval 145">
                  <a:extLst>
                    <a:ext uri="{FF2B5EF4-FFF2-40B4-BE49-F238E27FC236}">
                      <a16:creationId xmlns:a16="http://schemas.microsoft.com/office/drawing/2014/main" id="{3B089DAA-875B-7C11-E2F8-EA673ECB8068}"/>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Oval 146">
                  <a:extLst>
                    <a:ext uri="{FF2B5EF4-FFF2-40B4-BE49-F238E27FC236}">
                      <a16:creationId xmlns:a16="http://schemas.microsoft.com/office/drawing/2014/main" id="{BDC96221-D76C-6C86-FBD7-AEFB26F91E4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Oval 147">
                  <a:extLst>
                    <a:ext uri="{FF2B5EF4-FFF2-40B4-BE49-F238E27FC236}">
                      <a16:creationId xmlns:a16="http://schemas.microsoft.com/office/drawing/2014/main" id="{9C7DFB2E-9340-396C-5190-A621D58B9B0F}"/>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Oval 148">
                  <a:extLst>
                    <a:ext uri="{FF2B5EF4-FFF2-40B4-BE49-F238E27FC236}">
                      <a16:creationId xmlns:a16="http://schemas.microsoft.com/office/drawing/2014/main" id="{6946CAE3-CAFE-ADB5-A0FE-9397E1906ED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Oval 149">
                  <a:extLst>
                    <a:ext uri="{FF2B5EF4-FFF2-40B4-BE49-F238E27FC236}">
                      <a16:creationId xmlns:a16="http://schemas.microsoft.com/office/drawing/2014/main" id="{9F189185-BD56-4A2D-B09A-879AF3F6F570}"/>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Oval 150">
                  <a:extLst>
                    <a:ext uri="{FF2B5EF4-FFF2-40B4-BE49-F238E27FC236}">
                      <a16:creationId xmlns:a16="http://schemas.microsoft.com/office/drawing/2014/main" id="{765215C7-F854-57DA-57A3-DE124179340E}"/>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Oval 151">
                  <a:extLst>
                    <a:ext uri="{FF2B5EF4-FFF2-40B4-BE49-F238E27FC236}">
                      <a16:creationId xmlns:a16="http://schemas.microsoft.com/office/drawing/2014/main" id="{FA52BCFD-2B90-6F3C-D90D-F1EA1E046319}"/>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Oval 152">
                  <a:extLst>
                    <a:ext uri="{FF2B5EF4-FFF2-40B4-BE49-F238E27FC236}">
                      <a16:creationId xmlns:a16="http://schemas.microsoft.com/office/drawing/2014/main" id="{8D56A4AC-DCC6-2019-8748-C0BF701FAB0A}"/>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Oval 153">
                  <a:extLst>
                    <a:ext uri="{FF2B5EF4-FFF2-40B4-BE49-F238E27FC236}">
                      <a16:creationId xmlns:a16="http://schemas.microsoft.com/office/drawing/2014/main" id="{24747154-A143-4D02-463C-DB5EE3A3AF1E}"/>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Oval 154">
                  <a:extLst>
                    <a:ext uri="{FF2B5EF4-FFF2-40B4-BE49-F238E27FC236}">
                      <a16:creationId xmlns:a16="http://schemas.microsoft.com/office/drawing/2014/main" id="{7D9987F7-6DDF-E217-D529-94C53C8C84A8}"/>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Oval 155">
                  <a:extLst>
                    <a:ext uri="{FF2B5EF4-FFF2-40B4-BE49-F238E27FC236}">
                      <a16:creationId xmlns:a16="http://schemas.microsoft.com/office/drawing/2014/main" id="{39C7B7DF-9364-2B47-8CE6-DBD76D5B78C3}"/>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8" name="Oval 157">
                <a:extLst>
                  <a:ext uri="{FF2B5EF4-FFF2-40B4-BE49-F238E27FC236}">
                    <a16:creationId xmlns:a16="http://schemas.microsoft.com/office/drawing/2014/main" id="{9B7071AF-B7E7-88C2-78E4-26DB8F279009}"/>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9" name="Oval 158">
                <a:extLst>
                  <a:ext uri="{FF2B5EF4-FFF2-40B4-BE49-F238E27FC236}">
                    <a16:creationId xmlns:a16="http://schemas.microsoft.com/office/drawing/2014/main" id="{658CD86F-8732-7D2B-C1DC-6B02564E7475}"/>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109" name="Oval 108">
            <a:extLst>
              <a:ext uri="{FF2B5EF4-FFF2-40B4-BE49-F238E27FC236}">
                <a16:creationId xmlns:a16="http://schemas.microsoft.com/office/drawing/2014/main" id="{A08843CE-54F1-2EC5-AF7C-00AE9A3D1977}"/>
              </a:ext>
            </a:extLst>
          </p:cNvPr>
          <p:cNvSpPr/>
          <p:nvPr/>
        </p:nvSpPr>
        <p:spPr>
          <a:xfrm rot="16200000">
            <a:off x="5201033" y="5914403"/>
            <a:ext cx="121557" cy="1187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27" name="Group 126">
            <a:extLst>
              <a:ext uri="{FF2B5EF4-FFF2-40B4-BE49-F238E27FC236}">
                <a16:creationId xmlns:a16="http://schemas.microsoft.com/office/drawing/2014/main" id="{3113769E-49B5-FFB4-D434-84912E32752D}"/>
              </a:ext>
            </a:extLst>
          </p:cNvPr>
          <p:cNvGrpSpPr/>
          <p:nvPr/>
        </p:nvGrpSpPr>
        <p:grpSpPr>
          <a:xfrm rot="16200000">
            <a:off x="4841523" y="5402256"/>
            <a:ext cx="864734" cy="160095"/>
            <a:chOff x="6865912" y="11456723"/>
            <a:chExt cx="864734" cy="160095"/>
          </a:xfrm>
          <a:solidFill>
            <a:schemeClr val="accent2"/>
          </a:solidFill>
        </p:grpSpPr>
        <p:sp>
          <p:nvSpPr>
            <p:cNvPr id="128" name="Oval 127">
              <a:extLst>
                <a:ext uri="{FF2B5EF4-FFF2-40B4-BE49-F238E27FC236}">
                  <a16:creationId xmlns:a16="http://schemas.microsoft.com/office/drawing/2014/main" id="{11333EBE-45E0-83B1-A215-2709FBE6E250}"/>
                </a:ext>
              </a:extLst>
            </p:cNvPr>
            <p:cNvSpPr/>
            <p:nvPr/>
          </p:nvSpPr>
          <p:spPr>
            <a:xfrm>
              <a:off x="7080436" y="11469651"/>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29" name="Oval 128">
              <a:extLst>
                <a:ext uri="{FF2B5EF4-FFF2-40B4-BE49-F238E27FC236}">
                  <a16:creationId xmlns:a16="http://schemas.microsoft.com/office/drawing/2014/main" id="{38CC4A4F-BE52-4DCA-7F4A-DD60F968C6E4}"/>
                </a:ext>
              </a:extLst>
            </p:cNvPr>
            <p:cNvSpPr/>
            <p:nvPr/>
          </p:nvSpPr>
          <p:spPr>
            <a:xfrm>
              <a:off x="7486401" y="11456723"/>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0" name="Oval 129">
              <a:extLst>
                <a:ext uri="{FF2B5EF4-FFF2-40B4-BE49-F238E27FC236}">
                  <a16:creationId xmlns:a16="http://schemas.microsoft.com/office/drawing/2014/main" id="{FFD5BD23-A3EE-0DD4-4EAD-AF9082037056}"/>
                </a:ext>
              </a:extLst>
            </p:cNvPr>
            <p:cNvSpPr/>
            <p:nvPr/>
          </p:nvSpPr>
          <p:spPr>
            <a:xfrm>
              <a:off x="7169981" y="11478119"/>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1" name="Oval 130">
              <a:extLst>
                <a:ext uri="{FF2B5EF4-FFF2-40B4-BE49-F238E27FC236}">
                  <a16:creationId xmlns:a16="http://schemas.microsoft.com/office/drawing/2014/main" id="{B04929C9-7EFA-BC7E-EC21-CA099D60244D}"/>
                </a:ext>
              </a:extLst>
            </p:cNvPr>
            <p:cNvSpPr/>
            <p:nvPr/>
          </p:nvSpPr>
          <p:spPr>
            <a:xfrm>
              <a:off x="7460629" y="11498056"/>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2" name="Oval 131">
              <a:extLst>
                <a:ext uri="{FF2B5EF4-FFF2-40B4-BE49-F238E27FC236}">
                  <a16:creationId xmlns:a16="http://schemas.microsoft.com/office/drawing/2014/main" id="{93CA1AB8-D7B4-442A-CBEB-DF9F507656A8}"/>
                </a:ext>
              </a:extLst>
            </p:cNvPr>
            <p:cNvSpPr/>
            <p:nvPr/>
          </p:nvSpPr>
          <p:spPr>
            <a:xfrm>
              <a:off x="7609089" y="114791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3" name="Oval 132">
              <a:extLst>
                <a:ext uri="{FF2B5EF4-FFF2-40B4-BE49-F238E27FC236}">
                  <a16:creationId xmlns:a16="http://schemas.microsoft.com/office/drawing/2014/main" id="{D046F6DB-6AEC-3AB3-2901-BDC3D5DD5BDB}"/>
                </a:ext>
              </a:extLst>
            </p:cNvPr>
            <p:cNvSpPr/>
            <p:nvPr/>
          </p:nvSpPr>
          <p:spPr>
            <a:xfrm>
              <a:off x="7330276" y="114875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4" name="Oval 133">
              <a:extLst>
                <a:ext uri="{FF2B5EF4-FFF2-40B4-BE49-F238E27FC236}">
                  <a16:creationId xmlns:a16="http://schemas.microsoft.com/office/drawing/2014/main" id="{D0BB8CF2-9E2C-BC2A-9967-FEA0660086F6}"/>
                </a:ext>
              </a:extLst>
            </p:cNvPr>
            <p:cNvSpPr/>
            <p:nvPr/>
          </p:nvSpPr>
          <p:spPr>
            <a:xfrm>
              <a:off x="6960741" y="11491795"/>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5" name="Oval 134">
              <a:extLst>
                <a:ext uri="{FF2B5EF4-FFF2-40B4-BE49-F238E27FC236}">
                  <a16:creationId xmlns:a16="http://schemas.microsoft.com/office/drawing/2014/main" id="{622C9A81-861D-4653-E9BB-73E8016612A7}"/>
                </a:ext>
              </a:extLst>
            </p:cNvPr>
            <p:cNvSpPr/>
            <p:nvPr/>
          </p:nvSpPr>
          <p:spPr>
            <a:xfrm>
              <a:off x="6865912" y="11474348"/>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67" name="Group 66">
            <a:extLst>
              <a:ext uri="{FF2B5EF4-FFF2-40B4-BE49-F238E27FC236}">
                <a16:creationId xmlns:a16="http://schemas.microsoft.com/office/drawing/2014/main" id="{9D15D308-8B66-39EE-CB27-736FA51239DC}"/>
              </a:ext>
            </a:extLst>
          </p:cNvPr>
          <p:cNvGrpSpPr/>
          <p:nvPr/>
        </p:nvGrpSpPr>
        <p:grpSpPr>
          <a:xfrm>
            <a:off x="4518327" y="3960834"/>
            <a:ext cx="2908863" cy="2724343"/>
            <a:chOff x="5211035" y="6624914"/>
            <a:chExt cx="2908863" cy="2724343"/>
          </a:xfrm>
        </p:grpSpPr>
        <p:sp>
          <p:nvSpPr>
            <p:cNvPr id="68" name="TextBox 67">
              <a:extLst>
                <a:ext uri="{FF2B5EF4-FFF2-40B4-BE49-F238E27FC236}">
                  <a16:creationId xmlns:a16="http://schemas.microsoft.com/office/drawing/2014/main" id="{44F0B55F-717F-69F1-AC04-57CFB24EDC2F}"/>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69" name="Straight Connector 68">
              <a:extLst>
                <a:ext uri="{FF2B5EF4-FFF2-40B4-BE49-F238E27FC236}">
                  <a16:creationId xmlns:a16="http://schemas.microsoft.com/office/drawing/2014/main" id="{5F3E29C3-4DC5-8245-F312-3445E3816F04}"/>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3943056-CF39-C7E6-9B1D-3B97662D0ACB}"/>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D812CAA-AC15-7A57-20D2-C95FF94EF599}"/>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72" name="TextBox 71">
              <a:extLst>
                <a:ext uri="{FF2B5EF4-FFF2-40B4-BE49-F238E27FC236}">
                  <a16:creationId xmlns:a16="http://schemas.microsoft.com/office/drawing/2014/main" id="{5AE91EAF-9DC2-F5E0-3CDC-37FA8F797B9D}"/>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08E84A0B-75D4-DF76-8117-B75932AFE2F5}"/>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74" name="Oval 73">
              <a:extLst>
                <a:ext uri="{FF2B5EF4-FFF2-40B4-BE49-F238E27FC236}">
                  <a16:creationId xmlns:a16="http://schemas.microsoft.com/office/drawing/2014/main" id="{99DCDAD8-AEF6-E56F-2131-32891C045E10}"/>
                </a:ext>
              </a:extLst>
            </p:cNvPr>
            <p:cNvSpPr/>
            <p:nvPr/>
          </p:nvSpPr>
          <p:spPr>
            <a:xfrm>
              <a:off x="7666648" y="8590822"/>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5" name="Oval 74">
              <a:extLst>
                <a:ext uri="{FF2B5EF4-FFF2-40B4-BE49-F238E27FC236}">
                  <a16:creationId xmlns:a16="http://schemas.microsoft.com/office/drawing/2014/main" id="{91C8EBAE-5A80-1293-DA37-328C66F0AD67}"/>
                </a:ext>
              </a:extLst>
            </p:cNvPr>
            <p:cNvSpPr/>
            <p:nvPr/>
          </p:nvSpPr>
          <p:spPr>
            <a:xfrm>
              <a:off x="7586008" y="8593708"/>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6" name="Oval 75">
              <a:extLst>
                <a:ext uri="{FF2B5EF4-FFF2-40B4-BE49-F238E27FC236}">
                  <a16:creationId xmlns:a16="http://schemas.microsoft.com/office/drawing/2014/main" id="{E653132B-DBAE-C253-032B-91B3B0DFAA9A}"/>
                </a:ext>
              </a:extLst>
            </p:cNvPr>
            <p:cNvSpPr/>
            <p:nvPr/>
          </p:nvSpPr>
          <p:spPr>
            <a:xfrm>
              <a:off x="6834045" y="8557727"/>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7" name="Oval 76">
              <a:extLst>
                <a:ext uri="{FF2B5EF4-FFF2-40B4-BE49-F238E27FC236}">
                  <a16:creationId xmlns:a16="http://schemas.microsoft.com/office/drawing/2014/main" id="{8AEF9CE4-3A5F-40FC-7D6C-F3CED45B9BCA}"/>
                </a:ext>
              </a:extLst>
            </p:cNvPr>
            <p:cNvSpPr/>
            <p:nvPr/>
          </p:nvSpPr>
          <p:spPr>
            <a:xfrm>
              <a:off x="7266482" y="8557727"/>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8" name="Oval 77">
              <a:extLst>
                <a:ext uri="{FF2B5EF4-FFF2-40B4-BE49-F238E27FC236}">
                  <a16:creationId xmlns:a16="http://schemas.microsoft.com/office/drawing/2014/main" id="{CB215F88-386F-ACBA-696E-7BE30DC01768}"/>
                </a:ext>
              </a:extLst>
            </p:cNvPr>
            <p:cNvSpPr/>
            <p:nvPr/>
          </p:nvSpPr>
          <p:spPr>
            <a:xfrm>
              <a:off x="7600623" y="8507304"/>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9" name="Oval 78">
              <a:extLst>
                <a:ext uri="{FF2B5EF4-FFF2-40B4-BE49-F238E27FC236}">
                  <a16:creationId xmlns:a16="http://schemas.microsoft.com/office/drawing/2014/main" id="{CB3AF74B-A944-BD95-F222-2885110C2F0A}"/>
                </a:ext>
              </a:extLst>
            </p:cNvPr>
            <p:cNvSpPr/>
            <p:nvPr/>
          </p:nvSpPr>
          <p:spPr>
            <a:xfrm>
              <a:off x="7165414" y="8590822"/>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0" name="Oval 79">
              <a:extLst>
                <a:ext uri="{FF2B5EF4-FFF2-40B4-BE49-F238E27FC236}">
                  <a16:creationId xmlns:a16="http://schemas.microsoft.com/office/drawing/2014/main" id="{6FD8BACE-A736-9023-4F52-E4DA1EB19E4B}"/>
                </a:ext>
              </a:extLst>
            </p:cNvPr>
            <p:cNvSpPr/>
            <p:nvPr/>
          </p:nvSpPr>
          <p:spPr>
            <a:xfrm>
              <a:off x="7020853" y="8572052"/>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1" name="Oval 80">
              <a:extLst>
                <a:ext uri="{FF2B5EF4-FFF2-40B4-BE49-F238E27FC236}">
                  <a16:creationId xmlns:a16="http://schemas.microsoft.com/office/drawing/2014/main" id="{BE34CB55-5589-7433-69B8-2D8B6865A4C8}"/>
                </a:ext>
              </a:extLst>
            </p:cNvPr>
            <p:cNvSpPr/>
            <p:nvPr/>
          </p:nvSpPr>
          <p:spPr>
            <a:xfrm>
              <a:off x="6503356" y="8585630"/>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182" name="Group 181">
            <a:extLst>
              <a:ext uri="{FF2B5EF4-FFF2-40B4-BE49-F238E27FC236}">
                <a16:creationId xmlns:a16="http://schemas.microsoft.com/office/drawing/2014/main" id="{997CD158-EEB9-5A73-5E4A-7C34600C8BB9}"/>
              </a:ext>
            </a:extLst>
          </p:cNvPr>
          <p:cNvGrpSpPr/>
          <p:nvPr/>
        </p:nvGrpSpPr>
        <p:grpSpPr>
          <a:xfrm>
            <a:off x="5272821" y="4193494"/>
            <a:ext cx="1814747" cy="1796295"/>
            <a:chOff x="1163568" y="4022714"/>
            <a:chExt cx="1814747" cy="1796295"/>
          </a:xfrm>
        </p:grpSpPr>
        <p:grpSp>
          <p:nvGrpSpPr>
            <p:cNvPr id="183" name="Group 182">
              <a:extLst>
                <a:ext uri="{FF2B5EF4-FFF2-40B4-BE49-F238E27FC236}">
                  <a16:creationId xmlns:a16="http://schemas.microsoft.com/office/drawing/2014/main" id="{50559E06-5C17-ED8D-F15C-FD6B30B1A0C9}"/>
                </a:ext>
              </a:extLst>
            </p:cNvPr>
            <p:cNvGrpSpPr/>
            <p:nvPr/>
          </p:nvGrpSpPr>
          <p:grpSpPr>
            <a:xfrm>
              <a:off x="1163568" y="4224872"/>
              <a:ext cx="1662347" cy="1594137"/>
              <a:chOff x="6379819" y="2719853"/>
              <a:chExt cx="1662347" cy="1594137"/>
            </a:xfrm>
          </p:grpSpPr>
          <p:sp>
            <p:nvSpPr>
              <p:cNvPr id="186" name="Oval 185">
                <a:extLst>
                  <a:ext uri="{FF2B5EF4-FFF2-40B4-BE49-F238E27FC236}">
                    <a16:creationId xmlns:a16="http://schemas.microsoft.com/office/drawing/2014/main" id="{E183A0BD-5C38-3336-8B26-F433C5A1E93B}"/>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7" name="Oval 186">
                <a:extLst>
                  <a:ext uri="{FF2B5EF4-FFF2-40B4-BE49-F238E27FC236}">
                    <a16:creationId xmlns:a16="http://schemas.microsoft.com/office/drawing/2014/main" id="{9B111B50-24DF-2C13-9F9C-3EEC50F50F4C}"/>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8" name="Oval 187">
                <a:extLst>
                  <a:ext uri="{FF2B5EF4-FFF2-40B4-BE49-F238E27FC236}">
                    <a16:creationId xmlns:a16="http://schemas.microsoft.com/office/drawing/2014/main" id="{50FF6DBA-7361-9547-8D3C-EC3793DD9AA4}"/>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9" name="Oval 188">
                <a:extLst>
                  <a:ext uri="{FF2B5EF4-FFF2-40B4-BE49-F238E27FC236}">
                    <a16:creationId xmlns:a16="http://schemas.microsoft.com/office/drawing/2014/main" id="{3B02348E-3138-194F-AC8A-5F58B108AE08}"/>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0" name="Oval 189">
                <a:extLst>
                  <a:ext uri="{FF2B5EF4-FFF2-40B4-BE49-F238E27FC236}">
                    <a16:creationId xmlns:a16="http://schemas.microsoft.com/office/drawing/2014/main" id="{FECCB754-7DB9-32C5-2126-A6E9C585FF13}"/>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1" name="Oval 190">
                <a:extLst>
                  <a:ext uri="{FF2B5EF4-FFF2-40B4-BE49-F238E27FC236}">
                    <a16:creationId xmlns:a16="http://schemas.microsoft.com/office/drawing/2014/main" id="{6CA689CB-D192-323D-0C33-550A088B3FCA}"/>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2" name="Oval 191">
                <a:extLst>
                  <a:ext uri="{FF2B5EF4-FFF2-40B4-BE49-F238E27FC236}">
                    <a16:creationId xmlns:a16="http://schemas.microsoft.com/office/drawing/2014/main" id="{C9F07E24-F1C6-09DE-8810-CBDC62E80197}"/>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3" name="Oval 192">
                <a:extLst>
                  <a:ext uri="{FF2B5EF4-FFF2-40B4-BE49-F238E27FC236}">
                    <a16:creationId xmlns:a16="http://schemas.microsoft.com/office/drawing/2014/main" id="{EA48E318-7733-B9BB-EAA3-35DEDB974312}"/>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4" name="Oval 193">
                <a:extLst>
                  <a:ext uri="{FF2B5EF4-FFF2-40B4-BE49-F238E27FC236}">
                    <a16:creationId xmlns:a16="http://schemas.microsoft.com/office/drawing/2014/main" id="{B67F1D44-1FFD-4965-58F0-338A831D66FE}"/>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5" name="Oval 194">
                <a:extLst>
                  <a:ext uri="{FF2B5EF4-FFF2-40B4-BE49-F238E27FC236}">
                    <a16:creationId xmlns:a16="http://schemas.microsoft.com/office/drawing/2014/main" id="{1A514A38-7615-F044-D233-0741233F08C4}"/>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6" name="Oval 195">
                <a:extLst>
                  <a:ext uri="{FF2B5EF4-FFF2-40B4-BE49-F238E27FC236}">
                    <a16:creationId xmlns:a16="http://schemas.microsoft.com/office/drawing/2014/main" id="{357F9133-A938-9303-E7EA-6CE31D0E0EB3}"/>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Oval 196">
                <a:extLst>
                  <a:ext uri="{FF2B5EF4-FFF2-40B4-BE49-F238E27FC236}">
                    <a16:creationId xmlns:a16="http://schemas.microsoft.com/office/drawing/2014/main" id="{EF7598BA-1EA9-FECE-2260-B06EAE99DF5D}"/>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8" name="Oval 197">
                <a:extLst>
                  <a:ext uri="{FF2B5EF4-FFF2-40B4-BE49-F238E27FC236}">
                    <a16:creationId xmlns:a16="http://schemas.microsoft.com/office/drawing/2014/main" id="{333A0A2C-912E-3ED0-2874-AC580B3F44EE}"/>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9" name="Oval 198">
                <a:extLst>
                  <a:ext uri="{FF2B5EF4-FFF2-40B4-BE49-F238E27FC236}">
                    <a16:creationId xmlns:a16="http://schemas.microsoft.com/office/drawing/2014/main" id="{D9FBB077-00D8-758E-95CF-DBAD3A07F264}"/>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0" name="Oval 199">
                <a:extLst>
                  <a:ext uri="{FF2B5EF4-FFF2-40B4-BE49-F238E27FC236}">
                    <a16:creationId xmlns:a16="http://schemas.microsoft.com/office/drawing/2014/main" id="{6D30771C-1B98-FF0E-DA3C-B7CADE362C5A}"/>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1" name="Oval 200">
                <a:extLst>
                  <a:ext uri="{FF2B5EF4-FFF2-40B4-BE49-F238E27FC236}">
                    <a16:creationId xmlns:a16="http://schemas.microsoft.com/office/drawing/2014/main" id="{1F5A46B2-E74C-19D3-16C5-4B042110514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2" name="Oval 201">
                <a:extLst>
                  <a:ext uri="{FF2B5EF4-FFF2-40B4-BE49-F238E27FC236}">
                    <a16:creationId xmlns:a16="http://schemas.microsoft.com/office/drawing/2014/main" id="{DFB10515-9311-A6C2-2F4B-870784570EE3}"/>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3" name="Oval 202">
                <a:extLst>
                  <a:ext uri="{FF2B5EF4-FFF2-40B4-BE49-F238E27FC236}">
                    <a16:creationId xmlns:a16="http://schemas.microsoft.com/office/drawing/2014/main" id="{C75CCE81-5773-AF4A-4D18-66D42DC9FEB1}"/>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4" name="Oval 203">
                <a:extLst>
                  <a:ext uri="{FF2B5EF4-FFF2-40B4-BE49-F238E27FC236}">
                    <a16:creationId xmlns:a16="http://schemas.microsoft.com/office/drawing/2014/main" id="{19C8AB05-CE56-A8D7-2B8C-63C7D2259F5C}"/>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5" name="Oval 204">
                <a:extLst>
                  <a:ext uri="{FF2B5EF4-FFF2-40B4-BE49-F238E27FC236}">
                    <a16:creationId xmlns:a16="http://schemas.microsoft.com/office/drawing/2014/main" id="{1D5891B0-2952-8B01-9025-F241A7B7F394}"/>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4" name="Oval 183">
              <a:extLst>
                <a:ext uri="{FF2B5EF4-FFF2-40B4-BE49-F238E27FC236}">
                  <a16:creationId xmlns:a16="http://schemas.microsoft.com/office/drawing/2014/main" id="{85F7208E-E079-1D70-9BAD-CE9A8A0B1BBC}"/>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5" name="Oval 184">
              <a:extLst>
                <a:ext uri="{FF2B5EF4-FFF2-40B4-BE49-F238E27FC236}">
                  <a16:creationId xmlns:a16="http://schemas.microsoft.com/office/drawing/2014/main" id="{C437DD20-D804-7611-5294-E509331B047B}"/>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3" name="TextBox 82">
            <a:extLst>
              <a:ext uri="{FF2B5EF4-FFF2-40B4-BE49-F238E27FC236}">
                <a16:creationId xmlns:a16="http://schemas.microsoft.com/office/drawing/2014/main" id="{239CF3D8-FA61-8D08-FED2-BFB61FF86EA4}"/>
              </a:ext>
            </a:extLst>
          </p:cNvPr>
          <p:cNvSpPr txBox="1"/>
          <p:nvPr/>
        </p:nvSpPr>
        <p:spPr>
          <a:xfrm>
            <a:off x="8492263" y="5279971"/>
            <a:ext cx="1547250" cy="1200329"/>
          </a:xfrm>
          <a:prstGeom prst="rect">
            <a:avLst/>
          </a:prstGeom>
          <a:noFill/>
        </p:spPr>
        <p:txBody>
          <a:bodyPr wrap="square" rtlCol="0">
            <a:spAutoFit/>
          </a:bodyPr>
          <a:lstStyle/>
          <a:p>
            <a:pPr algn="ctr"/>
            <a:r>
              <a:rPr lang="en-US" sz="2000" b="1" dirty="0">
                <a:cs typeface="Arial" panose="020B0604020202020204" pitchFamily="34" charset="0"/>
              </a:rPr>
              <a:t>A  –</a:t>
            </a:r>
          </a:p>
          <a:p>
            <a:pPr algn="ctr"/>
            <a:r>
              <a:rPr lang="en-US" sz="2000" b="1" dirty="0">
                <a:cs typeface="Arial" panose="020B0604020202020204" pitchFamily="34" charset="0"/>
              </a:rPr>
              <a:t>a  –</a:t>
            </a:r>
          </a:p>
          <a:p>
            <a:pPr algn="ctr"/>
            <a:endParaRPr lang="en-US" sz="1600" b="1" dirty="0">
              <a:cs typeface="Arial" panose="020B0604020202020204" pitchFamily="34" charset="0"/>
            </a:endParaRPr>
          </a:p>
          <a:p>
            <a:pPr algn="ctr"/>
            <a:r>
              <a:rPr lang="en-US" sz="1600" dirty="0">
                <a:cs typeface="Arial" panose="020B0604020202020204" pitchFamily="34" charset="0"/>
              </a:rPr>
              <a:t>homozygous</a:t>
            </a:r>
          </a:p>
        </p:txBody>
      </p:sp>
      <p:sp>
        <p:nvSpPr>
          <p:cNvPr id="35" name="TextBox 34">
            <a:extLst>
              <a:ext uri="{FF2B5EF4-FFF2-40B4-BE49-F238E27FC236}">
                <a16:creationId xmlns:a16="http://schemas.microsoft.com/office/drawing/2014/main" id="{07621C0D-4549-EDD0-20E9-AE01833246E1}"/>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
        <p:nvSpPr>
          <p:cNvPr id="38" name="TextBox 37">
            <a:extLst>
              <a:ext uri="{FF2B5EF4-FFF2-40B4-BE49-F238E27FC236}">
                <a16:creationId xmlns:a16="http://schemas.microsoft.com/office/drawing/2014/main" id="{DB0B10BB-2858-1D23-D8CC-2DB1DD6CAFEE}"/>
              </a:ext>
            </a:extLst>
          </p:cNvPr>
          <p:cNvSpPr txBox="1"/>
          <p:nvPr/>
        </p:nvSpPr>
        <p:spPr>
          <a:xfrm rot="18763975">
            <a:off x="5842595" y="4541705"/>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grpSp>
        <p:nvGrpSpPr>
          <p:cNvPr id="61" name="Group 60">
            <a:extLst>
              <a:ext uri="{FF2B5EF4-FFF2-40B4-BE49-F238E27FC236}">
                <a16:creationId xmlns:a16="http://schemas.microsoft.com/office/drawing/2014/main" id="{7E85258C-BE3F-03B8-085A-D70A0D66E706}"/>
              </a:ext>
            </a:extLst>
          </p:cNvPr>
          <p:cNvGrpSpPr/>
          <p:nvPr/>
        </p:nvGrpSpPr>
        <p:grpSpPr>
          <a:xfrm>
            <a:off x="3514557" y="3155598"/>
            <a:ext cx="443249" cy="470907"/>
            <a:chOff x="6557415" y="2999200"/>
            <a:chExt cx="443249" cy="470534"/>
          </a:xfrm>
        </p:grpSpPr>
        <p:sp>
          <p:nvSpPr>
            <p:cNvPr id="62" name="Circle: Hollow 61">
              <a:extLst>
                <a:ext uri="{FF2B5EF4-FFF2-40B4-BE49-F238E27FC236}">
                  <a16:creationId xmlns:a16="http://schemas.microsoft.com/office/drawing/2014/main" id="{2D2D2BA5-4E2C-25DC-F26B-CD0118282E46}"/>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63" name="Straight Arrow Connector 62">
              <a:extLst>
                <a:ext uri="{FF2B5EF4-FFF2-40B4-BE49-F238E27FC236}">
                  <a16:creationId xmlns:a16="http://schemas.microsoft.com/office/drawing/2014/main" id="{2A35D77D-5B71-F7EC-31B4-F0F1AAB340DF}"/>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97669BBA-9978-2CD4-B934-897F28AB6CCA}"/>
              </a:ext>
            </a:extLst>
          </p:cNvPr>
          <p:cNvGrpSpPr/>
          <p:nvPr/>
        </p:nvGrpSpPr>
        <p:grpSpPr>
          <a:xfrm>
            <a:off x="9063263" y="308231"/>
            <a:ext cx="443249" cy="470895"/>
            <a:chOff x="6557415" y="3129736"/>
            <a:chExt cx="443249" cy="470520"/>
          </a:xfrm>
        </p:grpSpPr>
        <p:sp>
          <p:nvSpPr>
            <p:cNvPr id="101" name="Circle: Hollow 100">
              <a:extLst>
                <a:ext uri="{FF2B5EF4-FFF2-40B4-BE49-F238E27FC236}">
                  <a16:creationId xmlns:a16="http://schemas.microsoft.com/office/drawing/2014/main" id="{69EB2B36-F8DD-7B80-196C-481698C9D829}"/>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102" name="Straight Arrow Connector 101">
              <a:extLst>
                <a:ext uri="{FF2B5EF4-FFF2-40B4-BE49-F238E27FC236}">
                  <a16:creationId xmlns:a16="http://schemas.microsoft.com/office/drawing/2014/main" id="{117F4B71-46B5-1343-88C0-F28274D87246}"/>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52204C47-15B5-7F4B-87B7-9F225FB56501}"/>
              </a:ext>
            </a:extLst>
          </p:cNvPr>
          <p:cNvGrpSpPr/>
          <p:nvPr/>
        </p:nvGrpSpPr>
        <p:grpSpPr>
          <a:xfrm>
            <a:off x="10662026" y="2502135"/>
            <a:ext cx="536542" cy="773562"/>
            <a:chOff x="4050277" y="3042797"/>
            <a:chExt cx="536542" cy="772946"/>
          </a:xfrm>
        </p:grpSpPr>
        <p:sp>
          <p:nvSpPr>
            <p:cNvPr id="107" name="Circle: Hollow 106">
              <a:extLst>
                <a:ext uri="{FF2B5EF4-FFF2-40B4-BE49-F238E27FC236}">
                  <a16:creationId xmlns:a16="http://schemas.microsoft.com/office/drawing/2014/main" id="{7E4372E1-44EC-FDF5-28B2-439A5FE341D4}"/>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108" name="TextBox 107">
              <a:extLst>
                <a:ext uri="{FF2B5EF4-FFF2-40B4-BE49-F238E27FC236}">
                  <a16:creationId xmlns:a16="http://schemas.microsoft.com/office/drawing/2014/main" id="{64BC4C23-ACE7-5ED0-D8BA-8E246BE2C253}"/>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10" name="Group 109">
            <a:extLst>
              <a:ext uri="{FF2B5EF4-FFF2-40B4-BE49-F238E27FC236}">
                <a16:creationId xmlns:a16="http://schemas.microsoft.com/office/drawing/2014/main" id="{34FBC17C-B0F9-AF34-FA9D-E54254A92813}"/>
              </a:ext>
            </a:extLst>
          </p:cNvPr>
          <p:cNvGrpSpPr/>
          <p:nvPr/>
        </p:nvGrpSpPr>
        <p:grpSpPr>
          <a:xfrm>
            <a:off x="9162516" y="2523303"/>
            <a:ext cx="443249" cy="470895"/>
            <a:chOff x="6557415" y="3129736"/>
            <a:chExt cx="443249" cy="470520"/>
          </a:xfrm>
        </p:grpSpPr>
        <p:sp>
          <p:nvSpPr>
            <p:cNvPr id="111" name="Circle: Hollow 110">
              <a:extLst>
                <a:ext uri="{FF2B5EF4-FFF2-40B4-BE49-F238E27FC236}">
                  <a16:creationId xmlns:a16="http://schemas.microsoft.com/office/drawing/2014/main" id="{37CA44AD-377A-5109-6ECD-2BA752BCCD44}"/>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112" name="Straight Arrow Connector 111">
              <a:extLst>
                <a:ext uri="{FF2B5EF4-FFF2-40B4-BE49-F238E27FC236}">
                  <a16:creationId xmlns:a16="http://schemas.microsoft.com/office/drawing/2014/main" id="{45F065AB-0407-B412-7083-901E224BDBC2}"/>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39A41B4E-AFFC-0D78-0EE0-4DE12DBE4838}"/>
              </a:ext>
            </a:extLst>
          </p:cNvPr>
          <p:cNvGrpSpPr/>
          <p:nvPr/>
        </p:nvGrpSpPr>
        <p:grpSpPr>
          <a:xfrm>
            <a:off x="10652396" y="4591315"/>
            <a:ext cx="536542" cy="773562"/>
            <a:chOff x="4050277" y="3042797"/>
            <a:chExt cx="536542" cy="772946"/>
          </a:xfrm>
        </p:grpSpPr>
        <p:sp>
          <p:nvSpPr>
            <p:cNvPr id="114" name="Circle: Hollow 113">
              <a:extLst>
                <a:ext uri="{FF2B5EF4-FFF2-40B4-BE49-F238E27FC236}">
                  <a16:creationId xmlns:a16="http://schemas.microsoft.com/office/drawing/2014/main" id="{60630565-14EA-F962-3165-3C62E70BD0F1}"/>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115" name="TextBox 114">
              <a:extLst>
                <a:ext uri="{FF2B5EF4-FFF2-40B4-BE49-F238E27FC236}">
                  <a16:creationId xmlns:a16="http://schemas.microsoft.com/office/drawing/2014/main" id="{E0495040-2030-D363-9053-1BDB16A60A76}"/>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16" name="Group 115">
            <a:extLst>
              <a:ext uri="{FF2B5EF4-FFF2-40B4-BE49-F238E27FC236}">
                <a16:creationId xmlns:a16="http://schemas.microsoft.com/office/drawing/2014/main" id="{63DF6974-0361-2F9C-625D-94DDDA593BBB}"/>
              </a:ext>
            </a:extLst>
          </p:cNvPr>
          <p:cNvGrpSpPr/>
          <p:nvPr/>
        </p:nvGrpSpPr>
        <p:grpSpPr>
          <a:xfrm>
            <a:off x="9097640" y="4710796"/>
            <a:ext cx="443249" cy="470895"/>
            <a:chOff x="6557415" y="3129736"/>
            <a:chExt cx="443249" cy="470520"/>
          </a:xfrm>
        </p:grpSpPr>
        <p:sp>
          <p:nvSpPr>
            <p:cNvPr id="117" name="Circle: Hollow 116">
              <a:extLst>
                <a:ext uri="{FF2B5EF4-FFF2-40B4-BE49-F238E27FC236}">
                  <a16:creationId xmlns:a16="http://schemas.microsoft.com/office/drawing/2014/main" id="{7733A226-8C12-C3F0-0E52-20F1D1D5B798}"/>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118" name="Straight Arrow Connector 117">
              <a:extLst>
                <a:ext uri="{FF2B5EF4-FFF2-40B4-BE49-F238E27FC236}">
                  <a16:creationId xmlns:a16="http://schemas.microsoft.com/office/drawing/2014/main" id="{3AEC9B5B-9460-3356-C0F1-83A8D7972D18}"/>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0493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458630"/>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Applications of sex-linked loci</a:t>
            </a:r>
            <a:endParaRPr lang="en-AU" dirty="0">
              <a:solidFill>
                <a:srgbClr val="0070C0"/>
              </a:solidFill>
              <a:latin typeface="Segoe Print" panose="02000600000000000000" pitchFamily="2" charset="0"/>
              <a:cs typeface="MV Boli" panose="02000500030200090000" pitchFamily="2" charset="0"/>
            </a:endParaRPr>
          </a:p>
        </p:txBody>
      </p:sp>
      <p:sp>
        <p:nvSpPr>
          <p:cNvPr id="5" name="TextBox 4">
            <a:extLst>
              <a:ext uri="{FF2B5EF4-FFF2-40B4-BE49-F238E27FC236}">
                <a16:creationId xmlns:a16="http://schemas.microsoft.com/office/drawing/2014/main" id="{0EB0E997-AE58-930B-8845-A26918096F5D}"/>
              </a:ext>
            </a:extLst>
          </p:cNvPr>
          <p:cNvSpPr txBox="1"/>
          <p:nvPr/>
        </p:nvSpPr>
        <p:spPr>
          <a:xfrm>
            <a:off x="729010" y="1849927"/>
            <a:ext cx="10515600" cy="584775"/>
          </a:xfrm>
          <a:prstGeom prst="rect">
            <a:avLst/>
          </a:prstGeom>
          <a:noFill/>
        </p:spPr>
        <p:txBody>
          <a:bodyPr wrap="square" rtlCol="0">
            <a:spAutoFit/>
          </a:bodyPr>
          <a:lstStyle/>
          <a:p>
            <a:r>
              <a:rPr lang="en-US" sz="3200" b="1" dirty="0"/>
              <a:t>1. REMOVE THEM: Facilitate unbiased </a:t>
            </a:r>
            <a:r>
              <a:rPr lang="en-US" sz="3200" b="1" dirty="0" err="1"/>
              <a:t>popgen</a:t>
            </a:r>
            <a:r>
              <a:rPr lang="en-US" sz="3200" b="1" dirty="0"/>
              <a:t> analyses</a:t>
            </a:r>
            <a:endParaRPr lang="en-AU" sz="3200" b="1" dirty="0"/>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Tree>
    <p:extLst>
      <p:ext uri="{BB962C8B-B14F-4D97-AF65-F5344CB8AC3E}">
        <p14:creationId xmlns:p14="http://schemas.microsoft.com/office/powerpoint/2010/main" val="3187654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 name="Group 102">
            <a:extLst>
              <a:ext uri="{FF2B5EF4-FFF2-40B4-BE49-F238E27FC236}">
                <a16:creationId xmlns:a16="http://schemas.microsoft.com/office/drawing/2014/main" id="{F753E52B-467E-3017-27DD-537F519EB3FE}"/>
              </a:ext>
            </a:extLst>
          </p:cNvPr>
          <p:cNvGrpSpPr/>
          <p:nvPr/>
        </p:nvGrpSpPr>
        <p:grpSpPr>
          <a:xfrm>
            <a:off x="10562773" y="242238"/>
            <a:ext cx="536542" cy="773562"/>
            <a:chOff x="4050277" y="3042797"/>
            <a:chExt cx="536542" cy="772946"/>
          </a:xfrm>
        </p:grpSpPr>
        <p:sp>
          <p:nvSpPr>
            <p:cNvPr id="104" name="Circle: Hollow 103">
              <a:extLst>
                <a:ext uri="{FF2B5EF4-FFF2-40B4-BE49-F238E27FC236}">
                  <a16:creationId xmlns:a16="http://schemas.microsoft.com/office/drawing/2014/main" id="{8F10045B-9728-7DF3-4DEA-EF59B2D4EF17}"/>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105" name="TextBox 104">
              <a:extLst>
                <a:ext uri="{FF2B5EF4-FFF2-40B4-BE49-F238E27FC236}">
                  <a16:creationId xmlns:a16="http://schemas.microsoft.com/office/drawing/2014/main" id="{02BC0624-ABE4-024E-1CD8-B215828A5FD3}"/>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94" name="Group 93">
            <a:extLst>
              <a:ext uri="{FF2B5EF4-FFF2-40B4-BE49-F238E27FC236}">
                <a16:creationId xmlns:a16="http://schemas.microsoft.com/office/drawing/2014/main" id="{65C8F839-A84B-DF48-CDB1-B1CE37B014FB}"/>
              </a:ext>
            </a:extLst>
          </p:cNvPr>
          <p:cNvGrpSpPr/>
          <p:nvPr/>
        </p:nvGrpSpPr>
        <p:grpSpPr>
          <a:xfrm>
            <a:off x="5859257" y="3087659"/>
            <a:ext cx="536542" cy="773559"/>
            <a:chOff x="4050277" y="2912261"/>
            <a:chExt cx="536542" cy="772946"/>
          </a:xfrm>
        </p:grpSpPr>
        <p:sp>
          <p:nvSpPr>
            <p:cNvPr id="96" name="Circle: Hollow 95">
              <a:extLst>
                <a:ext uri="{FF2B5EF4-FFF2-40B4-BE49-F238E27FC236}">
                  <a16:creationId xmlns:a16="http://schemas.microsoft.com/office/drawing/2014/main" id="{C8C2C135-FD79-2C5D-72BA-EE0589FA2769}"/>
                </a:ext>
              </a:extLst>
            </p:cNvPr>
            <p:cNvSpPr/>
            <p:nvPr/>
          </p:nvSpPr>
          <p:spPr>
            <a:xfrm>
              <a:off x="4146999" y="2912261"/>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97" name="TextBox 96">
              <a:extLst>
                <a:ext uri="{FF2B5EF4-FFF2-40B4-BE49-F238E27FC236}">
                  <a16:creationId xmlns:a16="http://schemas.microsoft.com/office/drawing/2014/main" id="{7758D31A-C6CD-99C4-EF73-1FE049AFC16B}"/>
                </a:ext>
              </a:extLst>
            </p:cNvPr>
            <p:cNvSpPr txBox="1"/>
            <p:nvPr/>
          </p:nvSpPr>
          <p:spPr>
            <a:xfrm>
              <a:off x="4050277" y="2977321"/>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sp>
        <p:nvSpPr>
          <p:cNvPr id="5" name="Content Placeholder 2">
            <a:extLst>
              <a:ext uri="{FF2B5EF4-FFF2-40B4-BE49-F238E27FC236}">
                <a16:creationId xmlns:a16="http://schemas.microsoft.com/office/drawing/2014/main" id="{94312424-CDA7-18A2-21AB-8275DBC8098E}"/>
              </a:ext>
            </a:extLst>
          </p:cNvPr>
          <p:cNvSpPr txBox="1">
            <a:spLocks/>
          </p:cNvSpPr>
          <p:nvPr/>
        </p:nvSpPr>
        <p:spPr>
          <a:xfrm>
            <a:off x="838200" y="715657"/>
            <a:ext cx="10515600" cy="5426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200" dirty="0">
              <a:sym typeface="Wingdings" panose="05000000000000000000" pitchFamily="2" charset="2"/>
            </a:endParaRPr>
          </a:p>
        </p:txBody>
      </p:sp>
      <p:sp>
        <p:nvSpPr>
          <p:cNvPr id="3" name="Rectangle: Rounded Corners 2">
            <a:extLst>
              <a:ext uri="{FF2B5EF4-FFF2-40B4-BE49-F238E27FC236}">
                <a16:creationId xmlns:a16="http://schemas.microsoft.com/office/drawing/2014/main" id="{77B39D89-1773-8DC2-ADA1-5DD58AA50E32}"/>
              </a:ext>
            </a:extLst>
          </p:cNvPr>
          <p:cNvSpPr/>
          <p:nvPr/>
        </p:nvSpPr>
        <p:spPr>
          <a:xfrm>
            <a:off x="3148758"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 name="Rectangle: Rounded Corners 3">
            <a:extLst>
              <a:ext uri="{FF2B5EF4-FFF2-40B4-BE49-F238E27FC236}">
                <a16:creationId xmlns:a16="http://schemas.microsoft.com/office/drawing/2014/main" id="{2888F757-E291-90BD-2B22-F9AB707327E2}"/>
              </a:ext>
            </a:extLst>
          </p:cNvPr>
          <p:cNvSpPr/>
          <p:nvPr/>
        </p:nvSpPr>
        <p:spPr>
          <a:xfrm>
            <a:off x="563371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 name="Rectangle: Rounded Corners 5">
            <a:extLst>
              <a:ext uri="{FF2B5EF4-FFF2-40B4-BE49-F238E27FC236}">
                <a16:creationId xmlns:a16="http://schemas.microsoft.com/office/drawing/2014/main" id="{887A9C1E-984D-E549-254B-00433E0973CE}"/>
              </a:ext>
            </a:extLst>
          </p:cNvPr>
          <p:cNvSpPr/>
          <p:nvPr/>
        </p:nvSpPr>
        <p:spPr>
          <a:xfrm>
            <a:off x="6399945" y="1191184"/>
            <a:ext cx="351367" cy="1760338"/>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 name="Rectangle: Rounded Corners 6">
            <a:extLst>
              <a:ext uri="{FF2B5EF4-FFF2-40B4-BE49-F238E27FC236}">
                <a16:creationId xmlns:a16="http://schemas.microsoft.com/office/drawing/2014/main" id="{D3A64644-F1D3-BB8C-FA65-5A99C1FA4AFE}"/>
              </a:ext>
            </a:extLst>
          </p:cNvPr>
          <p:cNvSpPr/>
          <p:nvPr/>
        </p:nvSpPr>
        <p:spPr>
          <a:xfrm>
            <a:off x="3906521" y="814428"/>
            <a:ext cx="351367" cy="946966"/>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cs typeface="Arial" panose="020B0604020202020204" pitchFamily="34" charset="0"/>
            </a:endParaRPr>
          </a:p>
        </p:txBody>
      </p:sp>
      <p:sp>
        <p:nvSpPr>
          <p:cNvPr id="8" name="TextBox 7">
            <a:extLst>
              <a:ext uri="{FF2B5EF4-FFF2-40B4-BE49-F238E27FC236}">
                <a16:creationId xmlns:a16="http://schemas.microsoft.com/office/drawing/2014/main" id="{7BA713E4-5067-A98E-D96B-78B2992DFF58}"/>
              </a:ext>
            </a:extLst>
          </p:cNvPr>
          <p:cNvSpPr txBox="1"/>
          <p:nvPr/>
        </p:nvSpPr>
        <p:spPr>
          <a:xfrm>
            <a:off x="3119096" y="177285"/>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9" name="TextBox 8">
            <a:extLst>
              <a:ext uri="{FF2B5EF4-FFF2-40B4-BE49-F238E27FC236}">
                <a16:creationId xmlns:a16="http://schemas.microsoft.com/office/drawing/2014/main" id="{CC5D58DD-CE9B-E3CA-B2A3-A7A2BCFD4D0F}"/>
              </a:ext>
            </a:extLst>
          </p:cNvPr>
          <p:cNvSpPr txBox="1"/>
          <p:nvPr/>
        </p:nvSpPr>
        <p:spPr>
          <a:xfrm>
            <a:off x="5604053" y="177285"/>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10" name="TextBox 9">
            <a:extLst>
              <a:ext uri="{FF2B5EF4-FFF2-40B4-BE49-F238E27FC236}">
                <a16:creationId xmlns:a16="http://schemas.microsoft.com/office/drawing/2014/main" id="{54C28061-4E8A-417E-81DD-9E87FFA971FE}"/>
              </a:ext>
            </a:extLst>
          </p:cNvPr>
          <p:cNvSpPr txBox="1"/>
          <p:nvPr/>
        </p:nvSpPr>
        <p:spPr>
          <a:xfrm>
            <a:off x="6370283" y="177285"/>
            <a:ext cx="410690" cy="584775"/>
          </a:xfrm>
          <a:prstGeom prst="rect">
            <a:avLst/>
          </a:prstGeom>
          <a:noFill/>
        </p:spPr>
        <p:txBody>
          <a:bodyPr wrap="none" rtlCol="0">
            <a:spAutoFit/>
          </a:bodyPr>
          <a:lstStyle/>
          <a:p>
            <a:pPr algn="ctr"/>
            <a:r>
              <a:rPr lang="en-US" sz="3200" b="1" dirty="0">
                <a:cs typeface="Arial" panose="020B0604020202020204" pitchFamily="34" charset="0"/>
              </a:rPr>
              <a:t>X</a:t>
            </a:r>
            <a:endParaRPr lang="en-AU" sz="3200" b="1" dirty="0">
              <a:cs typeface="Arial" panose="020B0604020202020204" pitchFamily="34" charset="0"/>
            </a:endParaRPr>
          </a:p>
        </p:txBody>
      </p:sp>
      <p:sp>
        <p:nvSpPr>
          <p:cNvPr id="11" name="TextBox 10">
            <a:extLst>
              <a:ext uri="{FF2B5EF4-FFF2-40B4-BE49-F238E27FC236}">
                <a16:creationId xmlns:a16="http://schemas.microsoft.com/office/drawing/2014/main" id="{F4F9CA5F-75C5-FE46-6F3C-6F0245A20F5A}"/>
              </a:ext>
            </a:extLst>
          </p:cNvPr>
          <p:cNvSpPr txBox="1"/>
          <p:nvPr/>
        </p:nvSpPr>
        <p:spPr>
          <a:xfrm>
            <a:off x="3883271" y="177285"/>
            <a:ext cx="397866" cy="584775"/>
          </a:xfrm>
          <a:prstGeom prst="rect">
            <a:avLst/>
          </a:prstGeom>
          <a:noFill/>
        </p:spPr>
        <p:txBody>
          <a:bodyPr wrap="none" rtlCol="0">
            <a:spAutoFit/>
          </a:bodyPr>
          <a:lstStyle/>
          <a:p>
            <a:pPr algn="ctr"/>
            <a:r>
              <a:rPr lang="en-US" sz="3200" b="1" dirty="0">
                <a:cs typeface="Arial" panose="020B0604020202020204" pitchFamily="34" charset="0"/>
              </a:rPr>
              <a:t>Y</a:t>
            </a:r>
            <a:endParaRPr lang="en-AU" sz="3200" b="1" dirty="0">
              <a:cs typeface="Arial" panose="020B0604020202020204" pitchFamily="34" charset="0"/>
            </a:endParaRPr>
          </a:p>
        </p:txBody>
      </p:sp>
      <p:sp>
        <p:nvSpPr>
          <p:cNvPr id="14" name="Rectangle 13">
            <a:extLst>
              <a:ext uri="{FF2B5EF4-FFF2-40B4-BE49-F238E27FC236}">
                <a16:creationId xmlns:a16="http://schemas.microsoft.com/office/drawing/2014/main" id="{81C3645A-30F5-C5A3-CF3A-9D0E6E6B3610}"/>
              </a:ext>
            </a:extLst>
          </p:cNvPr>
          <p:cNvSpPr/>
          <p:nvPr/>
        </p:nvSpPr>
        <p:spPr>
          <a:xfrm>
            <a:off x="3906521" y="927163"/>
            <a:ext cx="351367" cy="1334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5" name="Rectangle 14">
            <a:extLst>
              <a:ext uri="{FF2B5EF4-FFF2-40B4-BE49-F238E27FC236}">
                <a16:creationId xmlns:a16="http://schemas.microsoft.com/office/drawing/2014/main" id="{C32FD1B0-C029-CEE5-E53E-F517AF1B1B61}"/>
              </a:ext>
            </a:extLst>
          </p:cNvPr>
          <p:cNvSpPr/>
          <p:nvPr/>
        </p:nvSpPr>
        <p:spPr>
          <a:xfrm>
            <a:off x="3144673" y="252686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6" name="Rectangle 15">
            <a:extLst>
              <a:ext uri="{FF2B5EF4-FFF2-40B4-BE49-F238E27FC236}">
                <a16:creationId xmlns:a16="http://schemas.microsoft.com/office/drawing/2014/main" id="{D6C99D36-E72A-D45F-0A7C-5942E228479E}"/>
              </a:ext>
            </a:extLst>
          </p:cNvPr>
          <p:cNvSpPr/>
          <p:nvPr/>
        </p:nvSpPr>
        <p:spPr>
          <a:xfrm>
            <a:off x="5636403" y="2533219"/>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7" name="Rectangle 16">
            <a:extLst>
              <a:ext uri="{FF2B5EF4-FFF2-40B4-BE49-F238E27FC236}">
                <a16:creationId xmlns:a16="http://schemas.microsoft.com/office/drawing/2014/main" id="{182EA92F-26F5-CDD4-AC62-6755E1D369C4}"/>
              </a:ext>
            </a:extLst>
          </p:cNvPr>
          <p:cNvSpPr/>
          <p:nvPr/>
        </p:nvSpPr>
        <p:spPr>
          <a:xfrm>
            <a:off x="6397497" y="2533213"/>
            <a:ext cx="351367" cy="133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8" name="Rectangle 17">
            <a:extLst>
              <a:ext uri="{FF2B5EF4-FFF2-40B4-BE49-F238E27FC236}">
                <a16:creationId xmlns:a16="http://schemas.microsoft.com/office/drawing/2014/main" id="{8D20E2C7-010A-127C-4C53-C06D233E8E1C}"/>
              </a:ext>
            </a:extLst>
          </p:cNvPr>
          <p:cNvSpPr/>
          <p:nvPr/>
        </p:nvSpPr>
        <p:spPr>
          <a:xfrm>
            <a:off x="3908969" y="1425505"/>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9" name="Rectangle 18">
            <a:extLst>
              <a:ext uri="{FF2B5EF4-FFF2-40B4-BE49-F238E27FC236}">
                <a16:creationId xmlns:a16="http://schemas.microsoft.com/office/drawing/2014/main" id="{FECB9C4E-2072-2304-871C-88E2174BB393}"/>
              </a:ext>
            </a:extLst>
          </p:cNvPr>
          <p:cNvSpPr/>
          <p:nvPr/>
        </p:nvSpPr>
        <p:spPr>
          <a:xfrm>
            <a:off x="3144669" y="1426358"/>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0" name="Rectangle 19">
            <a:extLst>
              <a:ext uri="{FF2B5EF4-FFF2-40B4-BE49-F238E27FC236}">
                <a16:creationId xmlns:a16="http://schemas.microsoft.com/office/drawing/2014/main" id="{78228AA3-B589-7A17-DBDE-3FEE8E22BEF1}"/>
              </a:ext>
            </a:extLst>
          </p:cNvPr>
          <p:cNvSpPr/>
          <p:nvPr/>
        </p:nvSpPr>
        <p:spPr>
          <a:xfrm>
            <a:off x="5636399" y="1432708"/>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21" name="Rectangle 20">
            <a:extLst>
              <a:ext uri="{FF2B5EF4-FFF2-40B4-BE49-F238E27FC236}">
                <a16:creationId xmlns:a16="http://schemas.microsoft.com/office/drawing/2014/main" id="{0F202A9A-4C3B-018F-4199-3CFA0B095106}"/>
              </a:ext>
            </a:extLst>
          </p:cNvPr>
          <p:cNvSpPr/>
          <p:nvPr/>
        </p:nvSpPr>
        <p:spPr>
          <a:xfrm>
            <a:off x="6395799" y="1432702"/>
            <a:ext cx="351367" cy="1334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22" name="Group 21">
            <a:extLst>
              <a:ext uri="{FF2B5EF4-FFF2-40B4-BE49-F238E27FC236}">
                <a16:creationId xmlns:a16="http://schemas.microsoft.com/office/drawing/2014/main" id="{67263BA8-CC52-29E3-9E4A-1DC2464FCDAD}"/>
              </a:ext>
            </a:extLst>
          </p:cNvPr>
          <p:cNvGrpSpPr/>
          <p:nvPr/>
        </p:nvGrpSpPr>
        <p:grpSpPr>
          <a:xfrm>
            <a:off x="439421" y="1270631"/>
            <a:ext cx="1984805" cy="457854"/>
            <a:chOff x="148311" y="1635205"/>
            <a:chExt cx="1929627" cy="457491"/>
          </a:xfrm>
        </p:grpSpPr>
        <p:sp>
          <p:nvSpPr>
            <p:cNvPr id="29" name="Rectangle: Rounded Corners 28">
              <a:extLst>
                <a:ext uri="{FF2B5EF4-FFF2-40B4-BE49-F238E27FC236}">
                  <a16:creationId xmlns:a16="http://schemas.microsoft.com/office/drawing/2014/main" id="{096E3511-65D7-D7E0-BFAB-09936D072F0E}"/>
                </a:ext>
              </a:extLst>
            </p:cNvPr>
            <p:cNvSpPr/>
            <p:nvPr/>
          </p:nvSpPr>
          <p:spPr>
            <a:xfrm>
              <a:off x="148311" y="1635205"/>
              <a:ext cx="1586561" cy="45749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30" name="Straight Arrow Connector 29">
              <a:extLst>
                <a:ext uri="{FF2B5EF4-FFF2-40B4-BE49-F238E27FC236}">
                  <a16:creationId xmlns:a16="http://schemas.microsoft.com/office/drawing/2014/main" id="{FCC53B9B-A003-816A-3F56-C3A3AB10F509}"/>
                </a:ext>
              </a:extLst>
            </p:cNvPr>
            <p:cNvCxnSpPr>
              <a:cxnSpLocks/>
            </p:cNvCxnSpPr>
            <p:nvPr/>
          </p:nvCxnSpPr>
          <p:spPr>
            <a:xfrm>
              <a:off x="1717938" y="1863951"/>
              <a:ext cx="360000"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75A5F24-AAD2-F659-9346-CF1536177D37}"/>
              </a:ext>
            </a:extLst>
          </p:cNvPr>
          <p:cNvGrpSpPr/>
          <p:nvPr/>
        </p:nvGrpSpPr>
        <p:grpSpPr>
          <a:xfrm>
            <a:off x="439421" y="733693"/>
            <a:ext cx="1984805" cy="457854"/>
            <a:chOff x="148311" y="1635205"/>
            <a:chExt cx="1929627" cy="457491"/>
          </a:xfrm>
        </p:grpSpPr>
        <p:sp>
          <p:nvSpPr>
            <p:cNvPr id="27" name="Rectangle: Rounded Corners 26">
              <a:extLst>
                <a:ext uri="{FF2B5EF4-FFF2-40B4-BE49-F238E27FC236}">
                  <a16:creationId xmlns:a16="http://schemas.microsoft.com/office/drawing/2014/main" id="{4D5DC3A3-2526-6213-48E9-9E3F253F4C96}"/>
                </a:ext>
              </a:extLst>
            </p:cNvPr>
            <p:cNvSpPr/>
            <p:nvPr/>
          </p:nvSpPr>
          <p:spPr>
            <a:xfrm>
              <a:off x="148311" y="1635205"/>
              <a:ext cx="1586561" cy="45749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Y-linked</a:t>
              </a:r>
              <a:endParaRPr lang="en-AU" dirty="0">
                <a:solidFill>
                  <a:sysClr val="windowText" lastClr="000000"/>
                </a:solidFill>
                <a:cs typeface="Arial" panose="020B0604020202020204" pitchFamily="34" charset="0"/>
              </a:endParaRPr>
            </a:p>
          </p:txBody>
        </p:sp>
        <p:cxnSp>
          <p:nvCxnSpPr>
            <p:cNvPr id="28" name="Straight Arrow Connector 27">
              <a:extLst>
                <a:ext uri="{FF2B5EF4-FFF2-40B4-BE49-F238E27FC236}">
                  <a16:creationId xmlns:a16="http://schemas.microsoft.com/office/drawing/2014/main" id="{795DE6AB-1C0B-CF1B-EB94-A46C9DC5FD6B}"/>
                </a:ext>
              </a:extLst>
            </p:cNvPr>
            <p:cNvCxnSpPr>
              <a:cxnSpLocks/>
            </p:cNvCxnSpPr>
            <p:nvPr/>
          </p:nvCxnSpPr>
          <p:spPr>
            <a:xfrm>
              <a:off x="1717938" y="1863951"/>
              <a:ext cx="360000"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88BD019-765C-B67C-B982-25FDDF19EE0F}"/>
              </a:ext>
            </a:extLst>
          </p:cNvPr>
          <p:cNvGrpSpPr/>
          <p:nvPr/>
        </p:nvGrpSpPr>
        <p:grpSpPr>
          <a:xfrm>
            <a:off x="439421" y="2364798"/>
            <a:ext cx="1984805" cy="457854"/>
            <a:chOff x="148311" y="1635205"/>
            <a:chExt cx="1929627" cy="457491"/>
          </a:xfrm>
        </p:grpSpPr>
        <p:sp>
          <p:nvSpPr>
            <p:cNvPr id="25" name="Rectangle: Rounded Corners 24">
              <a:extLst>
                <a:ext uri="{FF2B5EF4-FFF2-40B4-BE49-F238E27FC236}">
                  <a16:creationId xmlns:a16="http://schemas.microsoft.com/office/drawing/2014/main" id="{05E34AE6-ECE6-D055-4755-632BB9986AF6}"/>
                </a:ext>
              </a:extLst>
            </p:cNvPr>
            <p:cNvSpPr/>
            <p:nvPr/>
          </p:nvSpPr>
          <p:spPr>
            <a:xfrm>
              <a:off x="148311" y="1635205"/>
              <a:ext cx="1586561" cy="45749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X-linked</a:t>
              </a:r>
              <a:endParaRPr lang="en-AU" dirty="0">
                <a:solidFill>
                  <a:sysClr val="windowText" lastClr="000000"/>
                </a:solidFill>
                <a:cs typeface="Arial" panose="020B0604020202020204" pitchFamily="34" charset="0"/>
              </a:endParaRPr>
            </a:p>
          </p:txBody>
        </p:sp>
        <p:cxnSp>
          <p:nvCxnSpPr>
            <p:cNvPr id="26" name="Straight Arrow Connector 25">
              <a:extLst>
                <a:ext uri="{FF2B5EF4-FFF2-40B4-BE49-F238E27FC236}">
                  <a16:creationId xmlns:a16="http://schemas.microsoft.com/office/drawing/2014/main" id="{2D7AB4CA-ADAF-C0CA-257E-F4D6B5350847}"/>
                </a:ext>
              </a:extLst>
            </p:cNvPr>
            <p:cNvCxnSpPr>
              <a:cxnSpLocks/>
            </p:cNvCxnSpPr>
            <p:nvPr/>
          </p:nvCxnSpPr>
          <p:spPr>
            <a:xfrm>
              <a:off x="1717938" y="1863951"/>
              <a:ext cx="360000"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Rectangle: Rounded Corners 36">
            <a:extLst>
              <a:ext uri="{FF2B5EF4-FFF2-40B4-BE49-F238E27FC236}">
                <a16:creationId xmlns:a16="http://schemas.microsoft.com/office/drawing/2014/main" id="{7CF351E6-2A00-63D2-0B3E-884E2382275E}"/>
              </a:ext>
            </a:extLst>
          </p:cNvPr>
          <p:cNvSpPr/>
          <p:nvPr/>
        </p:nvSpPr>
        <p:spPr>
          <a:xfrm>
            <a:off x="8259925" y="121281"/>
            <a:ext cx="3664388" cy="2050851"/>
          </a:xfrm>
          <a:prstGeom prst="roundRect">
            <a:avLst/>
          </a:prstGeom>
          <a:noFill/>
          <a:ln w="444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46" name="TextBox 45">
            <a:extLst>
              <a:ext uri="{FF2B5EF4-FFF2-40B4-BE49-F238E27FC236}">
                <a16:creationId xmlns:a16="http://schemas.microsoft.com/office/drawing/2014/main" id="{A87F3713-9E92-BD7B-8487-70126684C749}"/>
              </a:ext>
            </a:extLst>
          </p:cNvPr>
          <p:cNvSpPr txBox="1"/>
          <p:nvPr/>
        </p:nvSpPr>
        <p:spPr>
          <a:xfrm>
            <a:off x="8560503" y="946670"/>
            <a:ext cx="1328427" cy="1170483"/>
          </a:xfrm>
          <a:prstGeom prst="rect">
            <a:avLst/>
          </a:prstGeom>
          <a:noFill/>
        </p:spPr>
        <p:txBody>
          <a:bodyPr wrap="square" rtlCol="0">
            <a:spAutoFit/>
          </a:bodyPr>
          <a:lstStyle/>
          <a:p>
            <a:pPr algn="ctr"/>
            <a:r>
              <a:rPr lang="en-US" sz="2000" b="1" dirty="0">
                <a:cs typeface="Arial" panose="020B0604020202020204" pitchFamily="34" charset="0"/>
              </a:rPr>
              <a:t>–  A</a:t>
            </a:r>
          </a:p>
          <a:p>
            <a:pPr algn="ctr"/>
            <a:endParaRPr lang="en-US" b="1" dirty="0">
              <a:cs typeface="Arial" panose="020B0604020202020204" pitchFamily="34" charset="0"/>
            </a:endParaRPr>
          </a:p>
          <a:p>
            <a:pPr algn="ctr"/>
            <a:r>
              <a:rPr lang="en-US" sz="1600" dirty="0">
                <a:cs typeface="Arial" panose="020B0604020202020204" pitchFamily="34" charset="0"/>
              </a:rPr>
              <a:t>(present)</a:t>
            </a:r>
          </a:p>
          <a:p>
            <a:pPr algn="ctr"/>
            <a:r>
              <a:rPr lang="en-US" sz="1600" dirty="0">
                <a:cs typeface="Arial" panose="020B0604020202020204" pitchFamily="34" charset="0"/>
              </a:rPr>
              <a:t>called</a:t>
            </a:r>
          </a:p>
        </p:txBody>
      </p:sp>
      <p:sp>
        <p:nvSpPr>
          <p:cNvPr id="42" name="TextBox 41">
            <a:extLst>
              <a:ext uri="{FF2B5EF4-FFF2-40B4-BE49-F238E27FC236}">
                <a16:creationId xmlns:a16="http://schemas.microsoft.com/office/drawing/2014/main" id="{CB178B97-D55F-3E5B-D48C-37FFDCFB159B}"/>
              </a:ext>
            </a:extLst>
          </p:cNvPr>
          <p:cNvSpPr txBox="1"/>
          <p:nvPr/>
        </p:nvSpPr>
        <p:spPr>
          <a:xfrm>
            <a:off x="10333680" y="946670"/>
            <a:ext cx="1001269" cy="1169555"/>
          </a:xfrm>
          <a:prstGeom prst="rect">
            <a:avLst/>
          </a:prstGeom>
          <a:noFill/>
        </p:spPr>
        <p:txBody>
          <a:bodyPr wrap="square" rtlCol="0">
            <a:spAutoFit/>
          </a:bodyPr>
          <a:lstStyle/>
          <a:p>
            <a:pPr algn="ctr"/>
            <a:r>
              <a:rPr lang="en-US" sz="2000" b="1" dirty="0">
                <a:cs typeface="Arial" panose="020B0604020202020204" pitchFamily="34" charset="0"/>
              </a:rPr>
              <a:t>–  –</a:t>
            </a:r>
          </a:p>
          <a:p>
            <a:pPr algn="ctr"/>
            <a:endParaRPr lang="en-US" b="1" dirty="0">
              <a:cs typeface="Arial" panose="020B0604020202020204" pitchFamily="34" charset="0"/>
            </a:endParaRPr>
          </a:p>
          <a:p>
            <a:pPr algn="ctr"/>
            <a:r>
              <a:rPr lang="en-US" sz="1600" dirty="0">
                <a:cs typeface="Arial" panose="020B0604020202020204" pitchFamily="34" charset="0"/>
              </a:rPr>
              <a:t>(absent)</a:t>
            </a:r>
          </a:p>
          <a:p>
            <a:pPr algn="ctr"/>
            <a:r>
              <a:rPr lang="en-US" sz="1600" dirty="0">
                <a:cs typeface="Arial" panose="020B0604020202020204" pitchFamily="34" charset="0"/>
              </a:rPr>
              <a:t>missing</a:t>
            </a:r>
            <a:endParaRPr lang="en-AU" sz="2000" dirty="0">
              <a:cs typeface="Arial" panose="020B0604020202020204" pitchFamily="34" charset="0"/>
            </a:endParaRPr>
          </a:p>
        </p:txBody>
      </p:sp>
      <p:sp>
        <p:nvSpPr>
          <p:cNvPr id="95" name="Rectangle: Rounded Corners 94">
            <a:extLst>
              <a:ext uri="{FF2B5EF4-FFF2-40B4-BE49-F238E27FC236}">
                <a16:creationId xmlns:a16="http://schemas.microsoft.com/office/drawing/2014/main" id="{A427A0C9-8193-F249-F3D8-E8CB314BB3AD}"/>
              </a:ext>
            </a:extLst>
          </p:cNvPr>
          <p:cNvSpPr/>
          <p:nvPr/>
        </p:nvSpPr>
        <p:spPr>
          <a:xfrm>
            <a:off x="8259924" y="2326625"/>
            <a:ext cx="3664389" cy="2050851"/>
          </a:xfrm>
          <a:prstGeom prst="roundRect">
            <a:avLst/>
          </a:prstGeom>
          <a:noFill/>
          <a:ln w="44450">
            <a:solidFill>
              <a:srgbClr val="70AD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91" name="TextBox 90">
            <a:extLst>
              <a:ext uri="{FF2B5EF4-FFF2-40B4-BE49-F238E27FC236}">
                <a16:creationId xmlns:a16="http://schemas.microsoft.com/office/drawing/2014/main" id="{1008FE9B-8009-E8AE-0276-02D4CFAF1AFE}"/>
              </a:ext>
            </a:extLst>
          </p:cNvPr>
          <p:cNvSpPr txBox="1"/>
          <p:nvPr/>
        </p:nvSpPr>
        <p:spPr>
          <a:xfrm>
            <a:off x="8535586" y="3033632"/>
            <a:ext cx="1505519" cy="1323439"/>
          </a:xfrm>
          <a:prstGeom prst="rect">
            <a:avLst/>
          </a:prstGeom>
          <a:noFill/>
        </p:spPr>
        <p:txBody>
          <a:bodyPr wrap="square" rtlCol="0">
            <a:spAutoFit/>
          </a:bodyPr>
          <a:lstStyle/>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heterozygous</a:t>
            </a:r>
          </a:p>
          <a:p>
            <a:pPr algn="ctr"/>
            <a:r>
              <a:rPr lang="en-US" sz="1600" dirty="0">
                <a:cs typeface="Arial" panose="020B0604020202020204" pitchFamily="34" charset="0"/>
              </a:rPr>
              <a:t>homozygous</a:t>
            </a:r>
            <a:endParaRPr lang="en-AU" sz="2000" dirty="0">
              <a:cs typeface="Arial" panose="020B0604020202020204" pitchFamily="34" charset="0"/>
            </a:endParaRPr>
          </a:p>
        </p:txBody>
      </p:sp>
      <p:sp>
        <p:nvSpPr>
          <p:cNvPr id="87" name="TextBox 86">
            <a:extLst>
              <a:ext uri="{FF2B5EF4-FFF2-40B4-BE49-F238E27FC236}">
                <a16:creationId xmlns:a16="http://schemas.microsoft.com/office/drawing/2014/main" id="{DCF7F833-6FEF-3799-4E90-63BC72F24CB9}"/>
              </a:ext>
            </a:extLst>
          </p:cNvPr>
          <p:cNvSpPr txBox="1"/>
          <p:nvPr/>
        </p:nvSpPr>
        <p:spPr>
          <a:xfrm>
            <a:off x="10173510" y="3168964"/>
            <a:ext cx="1547250" cy="954110"/>
          </a:xfrm>
          <a:prstGeom prst="rect">
            <a:avLst/>
          </a:prstGeom>
          <a:noFill/>
        </p:spPr>
        <p:txBody>
          <a:bodyPr wrap="square" rtlCol="0">
            <a:spAutoFit/>
          </a:bodyPr>
          <a:lstStyle/>
          <a:p>
            <a:pPr algn="ctr"/>
            <a:r>
              <a:rPr lang="en-US" sz="2000" b="1" dirty="0">
                <a:cs typeface="Arial" panose="020B0604020202020204" pitchFamily="34" charset="0"/>
              </a:rPr>
              <a:t>A  A</a:t>
            </a:r>
          </a:p>
          <a:p>
            <a:pPr algn="ctr"/>
            <a:endParaRPr lang="en-US" sz="2000" b="1" dirty="0">
              <a:cs typeface="Arial" panose="020B0604020202020204" pitchFamily="34" charset="0"/>
            </a:endParaRPr>
          </a:p>
          <a:p>
            <a:pPr algn="ctr"/>
            <a:r>
              <a:rPr lang="en-US" sz="1600" dirty="0">
                <a:cs typeface="Arial" panose="020B0604020202020204" pitchFamily="34" charset="0"/>
              </a:rPr>
              <a:t>homozygous</a:t>
            </a:r>
          </a:p>
        </p:txBody>
      </p:sp>
      <p:sp>
        <p:nvSpPr>
          <p:cNvPr id="98" name="Rectangle: Rounded Corners 97">
            <a:extLst>
              <a:ext uri="{FF2B5EF4-FFF2-40B4-BE49-F238E27FC236}">
                <a16:creationId xmlns:a16="http://schemas.microsoft.com/office/drawing/2014/main" id="{B71DF4A0-A762-2BDC-3371-EC006ED2BC03}"/>
              </a:ext>
            </a:extLst>
          </p:cNvPr>
          <p:cNvSpPr/>
          <p:nvPr/>
        </p:nvSpPr>
        <p:spPr>
          <a:xfrm>
            <a:off x="8259925" y="4502564"/>
            <a:ext cx="3664389" cy="2223957"/>
          </a:xfrm>
          <a:prstGeom prst="roundRect">
            <a:avLst/>
          </a:prstGeom>
          <a:noFill/>
          <a:ln w="444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22" name="TextBox 121">
            <a:extLst>
              <a:ext uri="{FF2B5EF4-FFF2-40B4-BE49-F238E27FC236}">
                <a16:creationId xmlns:a16="http://schemas.microsoft.com/office/drawing/2014/main" id="{6A0C0140-535C-C455-1415-349AA55DC2D2}"/>
              </a:ext>
            </a:extLst>
          </p:cNvPr>
          <p:cNvSpPr txBox="1"/>
          <p:nvPr/>
        </p:nvSpPr>
        <p:spPr>
          <a:xfrm>
            <a:off x="10164903" y="5106314"/>
            <a:ext cx="1505519" cy="1692771"/>
          </a:xfrm>
          <a:prstGeom prst="rect">
            <a:avLst/>
          </a:prstGeom>
          <a:noFill/>
        </p:spPr>
        <p:txBody>
          <a:bodyPr wrap="square" rtlCol="0">
            <a:spAutoFit/>
          </a:bodyPr>
          <a:lstStyle/>
          <a:p>
            <a:pPr algn="ctr"/>
            <a:r>
              <a:rPr lang="en-US" sz="2000" b="1" dirty="0">
                <a:cs typeface="Arial" panose="020B0604020202020204" pitchFamily="34" charset="0"/>
              </a:rPr>
              <a:t>A  A</a:t>
            </a: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r>
              <a:rPr lang="en-US" sz="2000" b="1" dirty="0">
                <a:cs typeface="Arial" panose="020B0604020202020204" pitchFamily="34" charset="0"/>
              </a:rPr>
              <a:t>a  </a:t>
            </a:r>
            <a:r>
              <a:rPr lang="en-US" sz="2000" b="1" dirty="0" err="1">
                <a:cs typeface="Arial" panose="020B0604020202020204" pitchFamily="34" charset="0"/>
              </a:rPr>
              <a:t>a</a:t>
            </a:r>
            <a:endParaRPr lang="en-US" sz="2000" b="1" dirty="0">
              <a:cs typeface="Arial" panose="020B0604020202020204" pitchFamily="34" charset="0"/>
            </a:endParaRPr>
          </a:p>
          <a:p>
            <a:pPr algn="ctr"/>
            <a:endParaRPr lang="en-US" sz="800" b="1" dirty="0">
              <a:cs typeface="Arial" panose="020B0604020202020204" pitchFamily="34" charset="0"/>
            </a:endParaRPr>
          </a:p>
          <a:p>
            <a:pPr algn="ctr"/>
            <a:r>
              <a:rPr lang="en-US" sz="1600" dirty="0">
                <a:cs typeface="Arial" panose="020B0604020202020204" pitchFamily="34" charset="0"/>
              </a:rPr>
              <a:t>homozygous</a:t>
            </a:r>
          </a:p>
          <a:p>
            <a:pPr algn="ctr"/>
            <a:r>
              <a:rPr lang="en-US" sz="1600" dirty="0">
                <a:cs typeface="Arial" panose="020B0604020202020204" pitchFamily="34" charset="0"/>
              </a:rPr>
              <a:t>heterozygous</a:t>
            </a:r>
            <a:endParaRPr lang="en-AU" sz="2000" dirty="0">
              <a:cs typeface="Arial" panose="020B0604020202020204" pitchFamily="34" charset="0"/>
            </a:endParaRPr>
          </a:p>
        </p:txBody>
      </p:sp>
      <p:grpSp>
        <p:nvGrpSpPr>
          <p:cNvPr id="209" name="Group 208">
            <a:extLst>
              <a:ext uri="{FF2B5EF4-FFF2-40B4-BE49-F238E27FC236}">
                <a16:creationId xmlns:a16="http://schemas.microsoft.com/office/drawing/2014/main" id="{A0531312-193B-8A5E-1D25-D5F55E8582EB}"/>
              </a:ext>
            </a:extLst>
          </p:cNvPr>
          <p:cNvGrpSpPr/>
          <p:nvPr/>
        </p:nvGrpSpPr>
        <p:grpSpPr>
          <a:xfrm>
            <a:off x="501144" y="4101128"/>
            <a:ext cx="2655212" cy="2600595"/>
            <a:chOff x="483017" y="3895834"/>
            <a:chExt cx="2655212" cy="2600595"/>
          </a:xfrm>
        </p:grpSpPr>
        <p:grpSp>
          <p:nvGrpSpPr>
            <p:cNvPr id="36" name="Group 35">
              <a:extLst>
                <a:ext uri="{FF2B5EF4-FFF2-40B4-BE49-F238E27FC236}">
                  <a16:creationId xmlns:a16="http://schemas.microsoft.com/office/drawing/2014/main" id="{73AA7808-B68E-23DC-08BF-AC98827AD186}"/>
                </a:ext>
              </a:extLst>
            </p:cNvPr>
            <p:cNvGrpSpPr/>
            <p:nvPr/>
          </p:nvGrpSpPr>
          <p:grpSpPr>
            <a:xfrm>
              <a:off x="483017" y="3895834"/>
              <a:ext cx="2655212" cy="2600595"/>
              <a:chOff x="5147538" y="4100204"/>
              <a:chExt cx="2655212" cy="2598533"/>
            </a:xfrm>
          </p:grpSpPr>
          <p:sp>
            <p:nvSpPr>
              <p:cNvPr id="49" name="TextBox 48">
                <a:extLst>
                  <a:ext uri="{FF2B5EF4-FFF2-40B4-BE49-F238E27FC236}">
                    <a16:creationId xmlns:a16="http://schemas.microsoft.com/office/drawing/2014/main" id="{CC2ACC11-BC3A-C8E4-EEF4-1AF77A8AC729}"/>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50" name="Straight Connector 49">
                <a:extLst>
                  <a:ext uri="{FF2B5EF4-FFF2-40B4-BE49-F238E27FC236}">
                    <a16:creationId xmlns:a16="http://schemas.microsoft.com/office/drawing/2014/main" id="{47B22227-910F-2E01-337F-5AAC807D48B3}"/>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F3D88D-2EFF-8A22-4EFE-C2B1D5F8FCFA}"/>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267A47A-CB1D-0A5D-FEF1-DA8956F98EF4}"/>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53" name="TextBox 52">
                <a:extLst>
                  <a:ext uri="{FF2B5EF4-FFF2-40B4-BE49-F238E27FC236}">
                    <a16:creationId xmlns:a16="http://schemas.microsoft.com/office/drawing/2014/main" id="{342E5049-778B-7097-8710-730F94452CBC}"/>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54" name="TextBox 53">
                <a:extLst>
                  <a:ext uri="{FF2B5EF4-FFF2-40B4-BE49-F238E27FC236}">
                    <a16:creationId xmlns:a16="http://schemas.microsoft.com/office/drawing/2014/main" id="{9ED7C6C4-A6D4-3A28-9BB9-C45879F2EA0E}"/>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55" name="Oval 54">
                <a:extLst>
                  <a:ext uri="{FF2B5EF4-FFF2-40B4-BE49-F238E27FC236}">
                    <a16:creationId xmlns:a16="http://schemas.microsoft.com/office/drawing/2014/main" id="{0488A99B-5802-C6D8-E90D-51BC6C78EFD5}"/>
                  </a:ext>
                </a:extLst>
              </p:cNvPr>
              <p:cNvSpPr/>
              <p:nvPr/>
            </p:nvSpPr>
            <p:spPr>
              <a:xfrm>
                <a:off x="7569285" y="594936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6" name="Oval 55">
                <a:extLst>
                  <a:ext uri="{FF2B5EF4-FFF2-40B4-BE49-F238E27FC236}">
                    <a16:creationId xmlns:a16="http://schemas.microsoft.com/office/drawing/2014/main" id="{242874E4-41D2-17E8-80FA-E7434623C09D}"/>
                  </a:ext>
                </a:extLst>
              </p:cNvPr>
              <p:cNvSpPr/>
              <p:nvPr/>
            </p:nvSpPr>
            <p:spPr>
              <a:xfrm>
                <a:off x="7440565" y="5953666"/>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7" name="Oval 56">
                <a:extLst>
                  <a:ext uri="{FF2B5EF4-FFF2-40B4-BE49-F238E27FC236}">
                    <a16:creationId xmlns:a16="http://schemas.microsoft.com/office/drawing/2014/main" id="{38500717-B6CE-0229-DCE1-662CE97EDBB8}"/>
                  </a:ext>
                </a:extLst>
              </p:cNvPr>
              <p:cNvSpPr/>
              <p:nvPr/>
            </p:nvSpPr>
            <p:spPr>
              <a:xfrm>
                <a:off x="7125436" y="5917154"/>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8" name="Oval 57">
                <a:extLst>
                  <a:ext uri="{FF2B5EF4-FFF2-40B4-BE49-F238E27FC236}">
                    <a16:creationId xmlns:a16="http://schemas.microsoft.com/office/drawing/2014/main" id="{35F54FF3-CFB7-640B-5325-7BFC4EC09FDC}"/>
                  </a:ext>
                </a:extLst>
              </p:cNvPr>
              <p:cNvSpPr/>
              <p:nvPr/>
            </p:nvSpPr>
            <p:spPr>
              <a:xfrm>
                <a:off x="7354800" y="588484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59" name="Oval 58">
                <a:extLst>
                  <a:ext uri="{FF2B5EF4-FFF2-40B4-BE49-F238E27FC236}">
                    <a16:creationId xmlns:a16="http://schemas.microsoft.com/office/drawing/2014/main" id="{4211C79F-04FC-8B25-FAC1-6940538A4F9E}"/>
                  </a:ext>
                </a:extLst>
              </p:cNvPr>
              <p:cNvSpPr/>
              <p:nvPr/>
            </p:nvSpPr>
            <p:spPr>
              <a:xfrm>
                <a:off x="7503260" y="5865913"/>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60" name="Oval 59">
                <a:extLst>
                  <a:ext uri="{FF2B5EF4-FFF2-40B4-BE49-F238E27FC236}">
                    <a16:creationId xmlns:a16="http://schemas.microsoft.com/office/drawing/2014/main" id="{C18A90C8-56A0-9B85-E350-6B1389FB761D}"/>
                  </a:ext>
                </a:extLst>
              </p:cNvPr>
              <p:cNvSpPr/>
              <p:nvPr/>
            </p:nvSpPr>
            <p:spPr>
              <a:xfrm>
                <a:off x="7268569" y="5938962"/>
                <a:ext cx="121557" cy="1186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181" name="Group 180">
              <a:extLst>
                <a:ext uri="{FF2B5EF4-FFF2-40B4-BE49-F238E27FC236}">
                  <a16:creationId xmlns:a16="http://schemas.microsoft.com/office/drawing/2014/main" id="{BE38EA89-A409-CC96-866C-F327845648AB}"/>
                </a:ext>
              </a:extLst>
            </p:cNvPr>
            <p:cNvGrpSpPr/>
            <p:nvPr/>
          </p:nvGrpSpPr>
          <p:grpSpPr>
            <a:xfrm>
              <a:off x="1163568" y="3985390"/>
              <a:ext cx="1814747" cy="1814575"/>
              <a:chOff x="1163568" y="3985390"/>
              <a:chExt cx="1814747" cy="1814575"/>
            </a:xfrm>
          </p:grpSpPr>
          <p:grpSp>
            <p:nvGrpSpPr>
              <p:cNvPr id="157" name="Group 156">
                <a:extLst>
                  <a:ext uri="{FF2B5EF4-FFF2-40B4-BE49-F238E27FC236}">
                    <a16:creationId xmlns:a16="http://schemas.microsoft.com/office/drawing/2014/main" id="{EF47BEFE-C067-A8A7-02B9-CAC5ABD2B50A}"/>
                  </a:ext>
                </a:extLst>
              </p:cNvPr>
              <p:cNvGrpSpPr/>
              <p:nvPr/>
            </p:nvGrpSpPr>
            <p:grpSpPr>
              <a:xfrm>
                <a:off x="1163568" y="4271527"/>
                <a:ext cx="1662347" cy="1528438"/>
                <a:chOff x="6379819" y="2766508"/>
                <a:chExt cx="1662347" cy="1528438"/>
              </a:xfrm>
            </p:grpSpPr>
            <p:sp>
              <p:nvSpPr>
                <p:cNvPr id="137" name="Oval 136">
                  <a:extLst>
                    <a:ext uri="{FF2B5EF4-FFF2-40B4-BE49-F238E27FC236}">
                      <a16:creationId xmlns:a16="http://schemas.microsoft.com/office/drawing/2014/main" id="{7D72D324-5C01-8197-9289-830892140725}"/>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Oval 137">
                  <a:extLst>
                    <a:ext uri="{FF2B5EF4-FFF2-40B4-BE49-F238E27FC236}">
                      <a16:creationId xmlns:a16="http://schemas.microsoft.com/office/drawing/2014/main" id="{5FD704CD-2697-99AD-4543-C0194C2E9EF4}"/>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Oval 138">
                  <a:extLst>
                    <a:ext uri="{FF2B5EF4-FFF2-40B4-BE49-F238E27FC236}">
                      <a16:creationId xmlns:a16="http://schemas.microsoft.com/office/drawing/2014/main" id="{4AD0CE59-1DE8-BA81-AA72-25CA227B95D7}"/>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Oval 139">
                  <a:extLst>
                    <a:ext uri="{FF2B5EF4-FFF2-40B4-BE49-F238E27FC236}">
                      <a16:creationId xmlns:a16="http://schemas.microsoft.com/office/drawing/2014/main" id="{D569ADCE-9F0C-CA43-E4C4-6610B1DDF6B6}"/>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Oval 140">
                  <a:extLst>
                    <a:ext uri="{FF2B5EF4-FFF2-40B4-BE49-F238E27FC236}">
                      <a16:creationId xmlns:a16="http://schemas.microsoft.com/office/drawing/2014/main" id="{D52EC031-2FD9-56C5-4101-7485224EC516}"/>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2" name="Oval 141">
                  <a:extLst>
                    <a:ext uri="{FF2B5EF4-FFF2-40B4-BE49-F238E27FC236}">
                      <a16:creationId xmlns:a16="http://schemas.microsoft.com/office/drawing/2014/main" id="{7E8B811E-30F8-C537-2407-880A52CF6921}"/>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3" name="Oval 142">
                  <a:extLst>
                    <a:ext uri="{FF2B5EF4-FFF2-40B4-BE49-F238E27FC236}">
                      <a16:creationId xmlns:a16="http://schemas.microsoft.com/office/drawing/2014/main" id="{C64A01BC-548B-DFA2-2C9F-3517D66BDDF5}"/>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Oval 143">
                  <a:extLst>
                    <a:ext uri="{FF2B5EF4-FFF2-40B4-BE49-F238E27FC236}">
                      <a16:creationId xmlns:a16="http://schemas.microsoft.com/office/drawing/2014/main" id="{94CA98BB-4AEC-6742-ECDC-FFA22EBF3BEF}"/>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Oval 144">
                  <a:extLst>
                    <a:ext uri="{FF2B5EF4-FFF2-40B4-BE49-F238E27FC236}">
                      <a16:creationId xmlns:a16="http://schemas.microsoft.com/office/drawing/2014/main" id="{36868E09-8126-F546-8961-DDABA2A9DF6A}"/>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Oval 145">
                  <a:extLst>
                    <a:ext uri="{FF2B5EF4-FFF2-40B4-BE49-F238E27FC236}">
                      <a16:creationId xmlns:a16="http://schemas.microsoft.com/office/drawing/2014/main" id="{3B089DAA-875B-7C11-E2F8-EA673ECB8068}"/>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Oval 146">
                  <a:extLst>
                    <a:ext uri="{FF2B5EF4-FFF2-40B4-BE49-F238E27FC236}">
                      <a16:creationId xmlns:a16="http://schemas.microsoft.com/office/drawing/2014/main" id="{BDC96221-D76C-6C86-FBD7-AEFB26F91E45}"/>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Oval 147">
                  <a:extLst>
                    <a:ext uri="{FF2B5EF4-FFF2-40B4-BE49-F238E27FC236}">
                      <a16:creationId xmlns:a16="http://schemas.microsoft.com/office/drawing/2014/main" id="{9C7DFB2E-9340-396C-5190-A621D58B9B0F}"/>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Oval 148">
                  <a:extLst>
                    <a:ext uri="{FF2B5EF4-FFF2-40B4-BE49-F238E27FC236}">
                      <a16:creationId xmlns:a16="http://schemas.microsoft.com/office/drawing/2014/main" id="{6946CAE3-CAFE-ADB5-A0FE-9397E1906EDC}"/>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Oval 149">
                  <a:extLst>
                    <a:ext uri="{FF2B5EF4-FFF2-40B4-BE49-F238E27FC236}">
                      <a16:creationId xmlns:a16="http://schemas.microsoft.com/office/drawing/2014/main" id="{9F189185-BD56-4A2D-B09A-879AF3F6F570}"/>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Oval 150">
                  <a:extLst>
                    <a:ext uri="{FF2B5EF4-FFF2-40B4-BE49-F238E27FC236}">
                      <a16:creationId xmlns:a16="http://schemas.microsoft.com/office/drawing/2014/main" id="{765215C7-F854-57DA-57A3-DE124179340E}"/>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Oval 151">
                  <a:extLst>
                    <a:ext uri="{FF2B5EF4-FFF2-40B4-BE49-F238E27FC236}">
                      <a16:creationId xmlns:a16="http://schemas.microsoft.com/office/drawing/2014/main" id="{FA52BCFD-2B90-6F3C-D90D-F1EA1E046319}"/>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Oval 152">
                  <a:extLst>
                    <a:ext uri="{FF2B5EF4-FFF2-40B4-BE49-F238E27FC236}">
                      <a16:creationId xmlns:a16="http://schemas.microsoft.com/office/drawing/2014/main" id="{8D56A4AC-DCC6-2019-8748-C0BF701FAB0A}"/>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4" name="Oval 153">
                  <a:extLst>
                    <a:ext uri="{FF2B5EF4-FFF2-40B4-BE49-F238E27FC236}">
                      <a16:creationId xmlns:a16="http://schemas.microsoft.com/office/drawing/2014/main" id="{24747154-A143-4D02-463C-DB5EE3A3AF1E}"/>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5" name="Oval 154">
                  <a:extLst>
                    <a:ext uri="{FF2B5EF4-FFF2-40B4-BE49-F238E27FC236}">
                      <a16:creationId xmlns:a16="http://schemas.microsoft.com/office/drawing/2014/main" id="{7D9987F7-6DDF-E217-D529-94C53C8C84A8}"/>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6" name="Oval 155">
                  <a:extLst>
                    <a:ext uri="{FF2B5EF4-FFF2-40B4-BE49-F238E27FC236}">
                      <a16:creationId xmlns:a16="http://schemas.microsoft.com/office/drawing/2014/main" id="{39C7B7DF-9364-2B47-8CE6-DBD76D5B78C3}"/>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8" name="Oval 157">
                <a:extLst>
                  <a:ext uri="{FF2B5EF4-FFF2-40B4-BE49-F238E27FC236}">
                    <a16:creationId xmlns:a16="http://schemas.microsoft.com/office/drawing/2014/main" id="{9B7071AF-B7E7-88C2-78E4-26DB8F279009}"/>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9" name="Oval 158">
                <a:extLst>
                  <a:ext uri="{FF2B5EF4-FFF2-40B4-BE49-F238E27FC236}">
                    <a16:creationId xmlns:a16="http://schemas.microsoft.com/office/drawing/2014/main" id="{658CD86F-8732-7D2B-C1DC-6B02564E7475}"/>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109" name="Oval 108">
            <a:extLst>
              <a:ext uri="{FF2B5EF4-FFF2-40B4-BE49-F238E27FC236}">
                <a16:creationId xmlns:a16="http://schemas.microsoft.com/office/drawing/2014/main" id="{A08843CE-54F1-2EC5-AF7C-00AE9A3D1977}"/>
              </a:ext>
            </a:extLst>
          </p:cNvPr>
          <p:cNvSpPr/>
          <p:nvPr/>
        </p:nvSpPr>
        <p:spPr>
          <a:xfrm rot="16200000">
            <a:off x="5201033" y="5914403"/>
            <a:ext cx="121557" cy="1187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nvGrpSpPr>
          <p:cNvPr id="127" name="Group 126">
            <a:extLst>
              <a:ext uri="{FF2B5EF4-FFF2-40B4-BE49-F238E27FC236}">
                <a16:creationId xmlns:a16="http://schemas.microsoft.com/office/drawing/2014/main" id="{3113769E-49B5-FFB4-D434-84912E32752D}"/>
              </a:ext>
            </a:extLst>
          </p:cNvPr>
          <p:cNvGrpSpPr/>
          <p:nvPr/>
        </p:nvGrpSpPr>
        <p:grpSpPr>
          <a:xfrm rot="16200000">
            <a:off x="4841523" y="5402256"/>
            <a:ext cx="864734" cy="160095"/>
            <a:chOff x="6865912" y="11456723"/>
            <a:chExt cx="864734" cy="160095"/>
          </a:xfrm>
          <a:solidFill>
            <a:schemeClr val="accent2"/>
          </a:solidFill>
        </p:grpSpPr>
        <p:sp>
          <p:nvSpPr>
            <p:cNvPr id="128" name="Oval 127">
              <a:extLst>
                <a:ext uri="{FF2B5EF4-FFF2-40B4-BE49-F238E27FC236}">
                  <a16:creationId xmlns:a16="http://schemas.microsoft.com/office/drawing/2014/main" id="{11333EBE-45E0-83B1-A215-2709FBE6E250}"/>
                </a:ext>
              </a:extLst>
            </p:cNvPr>
            <p:cNvSpPr/>
            <p:nvPr/>
          </p:nvSpPr>
          <p:spPr>
            <a:xfrm>
              <a:off x="7080436" y="11469651"/>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29" name="Oval 128">
              <a:extLst>
                <a:ext uri="{FF2B5EF4-FFF2-40B4-BE49-F238E27FC236}">
                  <a16:creationId xmlns:a16="http://schemas.microsoft.com/office/drawing/2014/main" id="{38CC4A4F-BE52-4DCA-7F4A-DD60F968C6E4}"/>
                </a:ext>
              </a:extLst>
            </p:cNvPr>
            <p:cNvSpPr/>
            <p:nvPr/>
          </p:nvSpPr>
          <p:spPr>
            <a:xfrm>
              <a:off x="7486401" y="11456723"/>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0" name="Oval 129">
              <a:extLst>
                <a:ext uri="{FF2B5EF4-FFF2-40B4-BE49-F238E27FC236}">
                  <a16:creationId xmlns:a16="http://schemas.microsoft.com/office/drawing/2014/main" id="{FFD5BD23-A3EE-0DD4-4EAD-AF9082037056}"/>
                </a:ext>
              </a:extLst>
            </p:cNvPr>
            <p:cNvSpPr/>
            <p:nvPr/>
          </p:nvSpPr>
          <p:spPr>
            <a:xfrm>
              <a:off x="7169981" y="11478119"/>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1" name="Oval 130">
              <a:extLst>
                <a:ext uri="{FF2B5EF4-FFF2-40B4-BE49-F238E27FC236}">
                  <a16:creationId xmlns:a16="http://schemas.microsoft.com/office/drawing/2014/main" id="{B04929C9-7EFA-BC7E-EC21-CA099D60244D}"/>
                </a:ext>
              </a:extLst>
            </p:cNvPr>
            <p:cNvSpPr/>
            <p:nvPr/>
          </p:nvSpPr>
          <p:spPr>
            <a:xfrm>
              <a:off x="7460629" y="11498056"/>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2" name="Oval 131">
              <a:extLst>
                <a:ext uri="{FF2B5EF4-FFF2-40B4-BE49-F238E27FC236}">
                  <a16:creationId xmlns:a16="http://schemas.microsoft.com/office/drawing/2014/main" id="{93CA1AB8-D7B4-442A-CBEB-DF9F507656A8}"/>
                </a:ext>
              </a:extLst>
            </p:cNvPr>
            <p:cNvSpPr/>
            <p:nvPr/>
          </p:nvSpPr>
          <p:spPr>
            <a:xfrm>
              <a:off x="7609089" y="114791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3" name="Oval 132">
              <a:extLst>
                <a:ext uri="{FF2B5EF4-FFF2-40B4-BE49-F238E27FC236}">
                  <a16:creationId xmlns:a16="http://schemas.microsoft.com/office/drawing/2014/main" id="{D046F6DB-6AEC-3AB3-2901-BDC3D5DD5BDB}"/>
                </a:ext>
              </a:extLst>
            </p:cNvPr>
            <p:cNvSpPr/>
            <p:nvPr/>
          </p:nvSpPr>
          <p:spPr>
            <a:xfrm>
              <a:off x="7330276" y="11487512"/>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4" name="Oval 133">
              <a:extLst>
                <a:ext uri="{FF2B5EF4-FFF2-40B4-BE49-F238E27FC236}">
                  <a16:creationId xmlns:a16="http://schemas.microsoft.com/office/drawing/2014/main" id="{D0BB8CF2-9E2C-BC2A-9967-FEA0660086F6}"/>
                </a:ext>
              </a:extLst>
            </p:cNvPr>
            <p:cNvSpPr/>
            <p:nvPr/>
          </p:nvSpPr>
          <p:spPr>
            <a:xfrm>
              <a:off x="6960741" y="11491795"/>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135" name="Oval 134">
              <a:extLst>
                <a:ext uri="{FF2B5EF4-FFF2-40B4-BE49-F238E27FC236}">
                  <a16:creationId xmlns:a16="http://schemas.microsoft.com/office/drawing/2014/main" id="{622C9A81-861D-4653-E9BB-73E8016612A7}"/>
                </a:ext>
              </a:extLst>
            </p:cNvPr>
            <p:cNvSpPr/>
            <p:nvPr/>
          </p:nvSpPr>
          <p:spPr>
            <a:xfrm>
              <a:off x="6865912" y="11474348"/>
              <a:ext cx="121557" cy="11876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67" name="Group 66">
            <a:extLst>
              <a:ext uri="{FF2B5EF4-FFF2-40B4-BE49-F238E27FC236}">
                <a16:creationId xmlns:a16="http://schemas.microsoft.com/office/drawing/2014/main" id="{9D15D308-8B66-39EE-CB27-736FA51239DC}"/>
              </a:ext>
            </a:extLst>
          </p:cNvPr>
          <p:cNvGrpSpPr/>
          <p:nvPr/>
        </p:nvGrpSpPr>
        <p:grpSpPr>
          <a:xfrm>
            <a:off x="4518327" y="3960834"/>
            <a:ext cx="2908863" cy="2724343"/>
            <a:chOff x="5211035" y="6624914"/>
            <a:chExt cx="2908863" cy="2724343"/>
          </a:xfrm>
        </p:grpSpPr>
        <p:sp>
          <p:nvSpPr>
            <p:cNvPr id="68" name="TextBox 67">
              <a:extLst>
                <a:ext uri="{FF2B5EF4-FFF2-40B4-BE49-F238E27FC236}">
                  <a16:creationId xmlns:a16="http://schemas.microsoft.com/office/drawing/2014/main" id="{44F0B55F-717F-69F1-AC04-57CFB24EDC2F}"/>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69" name="Straight Connector 68">
              <a:extLst>
                <a:ext uri="{FF2B5EF4-FFF2-40B4-BE49-F238E27FC236}">
                  <a16:creationId xmlns:a16="http://schemas.microsoft.com/office/drawing/2014/main" id="{5F3E29C3-4DC5-8245-F312-3445E3816F04}"/>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3943056-CF39-C7E6-9B1D-3B97662D0ACB}"/>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8D812CAA-AC15-7A57-20D2-C95FF94EF599}"/>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72" name="TextBox 71">
              <a:extLst>
                <a:ext uri="{FF2B5EF4-FFF2-40B4-BE49-F238E27FC236}">
                  <a16:creationId xmlns:a16="http://schemas.microsoft.com/office/drawing/2014/main" id="{5AE91EAF-9DC2-F5E0-3CDC-37FA8F797B9D}"/>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73" name="TextBox 72">
              <a:extLst>
                <a:ext uri="{FF2B5EF4-FFF2-40B4-BE49-F238E27FC236}">
                  <a16:creationId xmlns:a16="http://schemas.microsoft.com/office/drawing/2014/main" id="{08E84A0B-75D4-DF76-8117-B75932AFE2F5}"/>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sp>
          <p:nvSpPr>
            <p:cNvPr id="74" name="Oval 73">
              <a:extLst>
                <a:ext uri="{FF2B5EF4-FFF2-40B4-BE49-F238E27FC236}">
                  <a16:creationId xmlns:a16="http://schemas.microsoft.com/office/drawing/2014/main" id="{99DCDAD8-AEF6-E56F-2131-32891C045E10}"/>
                </a:ext>
              </a:extLst>
            </p:cNvPr>
            <p:cNvSpPr/>
            <p:nvPr/>
          </p:nvSpPr>
          <p:spPr>
            <a:xfrm>
              <a:off x="7666648" y="8590822"/>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5" name="Oval 74">
              <a:extLst>
                <a:ext uri="{FF2B5EF4-FFF2-40B4-BE49-F238E27FC236}">
                  <a16:creationId xmlns:a16="http://schemas.microsoft.com/office/drawing/2014/main" id="{91C8EBAE-5A80-1293-DA37-328C66F0AD67}"/>
                </a:ext>
              </a:extLst>
            </p:cNvPr>
            <p:cNvSpPr/>
            <p:nvPr/>
          </p:nvSpPr>
          <p:spPr>
            <a:xfrm>
              <a:off x="7586008" y="8593708"/>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6" name="Oval 75">
              <a:extLst>
                <a:ext uri="{FF2B5EF4-FFF2-40B4-BE49-F238E27FC236}">
                  <a16:creationId xmlns:a16="http://schemas.microsoft.com/office/drawing/2014/main" id="{E653132B-DBAE-C253-032B-91B3B0DFAA9A}"/>
                </a:ext>
              </a:extLst>
            </p:cNvPr>
            <p:cNvSpPr/>
            <p:nvPr/>
          </p:nvSpPr>
          <p:spPr>
            <a:xfrm>
              <a:off x="6834045" y="8557727"/>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7" name="Oval 76">
              <a:extLst>
                <a:ext uri="{FF2B5EF4-FFF2-40B4-BE49-F238E27FC236}">
                  <a16:creationId xmlns:a16="http://schemas.microsoft.com/office/drawing/2014/main" id="{8AEF9CE4-3A5F-40FC-7D6C-F3CED45B9BCA}"/>
                </a:ext>
              </a:extLst>
            </p:cNvPr>
            <p:cNvSpPr/>
            <p:nvPr/>
          </p:nvSpPr>
          <p:spPr>
            <a:xfrm>
              <a:off x="7266482" y="8557727"/>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8" name="Oval 77">
              <a:extLst>
                <a:ext uri="{FF2B5EF4-FFF2-40B4-BE49-F238E27FC236}">
                  <a16:creationId xmlns:a16="http://schemas.microsoft.com/office/drawing/2014/main" id="{CB215F88-386F-ACBA-696E-7BE30DC01768}"/>
                </a:ext>
              </a:extLst>
            </p:cNvPr>
            <p:cNvSpPr/>
            <p:nvPr/>
          </p:nvSpPr>
          <p:spPr>
            <a:xfrm>
              <a:off x="7600623" y="8507304"/>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79" name="Oval 78">
              <a:extLst>
                <a:ext uri="{FF2B5EF4-FFF2-40B4-BE49-F238E27FC236}">
                  <a16:creationId xmlns:a16="http://schemas.microsoft.com/office/drawing/2014/main" id="{CB3AF74B-A944-BD95-F222-2885110C2F0A}"/>
                </a:ext>
              </a:extLst>
            </p:cNvPr>
            <p:cNvSpPr/>
            <p:nvPr/>
          </p:nvSpPr>
          <p:spPr>
            <a:xfrm>
              <a:off x="7165414" y="8590822"/>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0" name="Oval 79">
              <a:extLst>
                <a:ext uri="{FF2B5EF4-FFF2-40B4-BE49-F238E27FC236}">
                  <a16:creationId xmlns:a16="http://schemas.microsoft.com/office/drawing/2014/main" id="{6FD8BACE-A736-9023-4F52-E4DA1EB19E4B}"/>
                </a:ext>
              </a:extLst>
            </p:cNvPr>
            <p:cNvSpPr/>
            <p:nvPr/>
          </p:nvSpPr>
          <p:spPr>
            <a:xfrm>
              <a:off x="7020853" y="8572052"/>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sp>
          <p:nvSpPr>
            <p:cNvPr id="81" name="Oval 80">
              <a:extLst>
                <a:ext uri="{FF2B5EF4-FFF2-40B4-BE49-F238E27FC236}">
                  <a16:creationId xmlns:a16="http://schemas.microsoft.com/office/drawing/2014/main" id="{BE34CB55-5589-7433-69B8-2D8B6865A4C8}"/>
                </a:ext>
              </a:extLst>
            </p:cNvPr>
            <p:cNvSpPr/>
            <p:nvPr/>
          </p:nvSpPr>
          <p:spPr>
            <a:xfrm>
              <a:off x="6503356" y="8585630"/>
              <a:ext cx="121557" cy="1187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cs typeface="Arial" panose="020B0604020202020204" pitchFamily="34" charset="0"/>
              </a:endParaRPr>
            </a:p>
          </p:txBody>
        </p:sp>
      </p:grpSp>
      <p:grpSp>
        <p:nvGrpSpPr>
          <p:cNvPr id="182" name="Group 181">
            <a:extLst>
              <a:ext uri="{FF2B5EF4-FFF2-40B4-BE49-F238E27FC236}">
                <a16:creationId xmlns:a16="http://schemas.microsoft.com/office/drawing/2014/main" id="{997CD158-EEB9-5A73-5E4A-7C34600C8BB9}"/>
              </a:ext>
            </a:extLst>
          </p:cNvPr>
          <p:cNvGrpSpPr/>
          <p:nvPr/>
        </p:nvGrpSpPr>
        <p:grpSpPr>
          <a:xfrm>
            <a:off x="5272821" y="4193494"/>
            <a:ext cx="1814747" cy="1796295"/>
            <a:chOff x="1163568" y="4022714"/>
            <a:chExt cx="1814747" cy="1796295"/>
          </a:xfrm>
        </p:grpSpPr>
        <p:grpSp>
          <p:nvGrpSpPr>
            <p:cNvPr id="183" name="Group 182">
              <a:extLst>
                <a:ext uri="{FF2B5EF4-FFF2-40B4-BE49-F238E27FC236}">
                  <a16:creationId xmlns:a16="http://schemas.microsoft.com/office/drawing/2014/main" id="{50559E06-5C17-ED8D-F15C-FD6B30B1A0C9}"/>
                </a:ext>
              </a:extLst>
            </p:cNvPr>
            <p:cNvGrpSpPr/>
            <p:nvPr/>
          </p:nvGrpSpPr>
          <p:grpSpPr>
            <a:xfrm>
              <a:off x="1163568" y="4224872"/>
              <a:ext cx="1662347" cy="1594137"/>
              <a:chOff x="6379819" y="2719853"/>
              <a:chExt cx="1662347" cy="1594137"/>
            </a:xfrm>
          </p:grpSpPr>
          <p:sp>
            <p:nvSpPr>
              <p:cNvPr id="186" name="Oval 185">
                <a:extLst>
                  <a:ext uri="{FF2B5EF4-FFF2-40B4-BE49-F238E27FC236}">
                    <a16:creationId xmlns:a16="http://schemas.microsoft.com/office/drawing/2014/main" id="{E183A0BD-5C38-3336-8B26-F433C5A1E93B}"/>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7" name="Oval 186">
                <a:extLst>
                  <a:ext uri="{FF2B5EF4-FFF2-40B4-BE49-F238E27FC236}">
                    <a16:creationId xmlns:a16="http://schemas.microsoft.com/office/drawing/2014/main" id="{9B111B50-24DF-2C13-9F9C-3EEC50F50F4C}"/>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8" name="Oval 187">
                <a:extLst>
                  <a:ext uri="{FF2B5EF4-FFF2-40B4-BE49-F238E27FC236}">
                    <a16:creationId xmlns:a16="http://schemas.microsoft.com/office/drawing/2014/main" id="{50FF6DBA-7361-9547-8D3C-EC3793DD9AA4}"/>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9" name="Oval 188">
                <a:extLst>
                  <a:ext uri="{FF2B5EF4-FFF2-40B4-BE49-F238E27FC236}">
                    <a16:creationId xmlns:a16="http://schemas.microsoft.com/office/drawing/2014/main" id="{3B02348E-3138-194F-AC8A-5F58B108AE08}"/>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0" name="Oval 189">
                <a:extLst>
                  <a:ext uri="{FF2B5EF4-FFF2-40B4-BE49-F238E27FC236}">
                    <a16:creationId xmlns:a16="http://schemas.microsoft.com/office/drawing/2014/main" id="{FECCB754-7DB9-32C5-2126-A6E9C585FF13}"/>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1" name="Oval 190">
                <a:extLst>
                  <a:ext uri="{FF2B5EF4-FFF2-40B4-BE49-F238E27FC236}">
                    <a16:creationId xmlns:a16="http://schemas.microsoft.com/office/drawing/2014/main" id="{6CA689CB-D192-323D-0C33-550A088B3FCA}"/>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2" name="Oval 191">
                <a:extLst>
                  <a:ext uri="{FF2B5EF4-FFF2-40B4-BE49-F238E27FC236}">
                    <a16:creationId xmlns:a16="http://schemas.microsoft.com/office/drawing/2014/main" id="{C9F07E24-F1C6-09DE-8810-CBDC62E80197}"/>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3" name="Oval 192">
                <a:extLst>
                  <a:ext uri="{FF2B5EF4-FFF2-40B4-BE49-F238E27FC236}">
                    <a16:creationId xmlns:a16="http://schemas.microsoft.com/office/drawing/2014/main" id="{EA48E318-7733-B9BB-EAA3-35DEDB974312}"/>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4" name="Oval 193">
                <a:extLst>
                  <a:ext uri="{FF2B5EF4-FFF2-40B4-BE49-F238E27FC236}">
                    <a16:creationId xmlns:a16="http://schemas.microsoft.com/office/drawing/2014/main" id="{B67F1D44-1FFD-4965-58F0-338A831D66FE}"/>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5" name="Oval 194">
                <a:extLst>
                  <a:ext uri="{FF2B5EF4-FFF2-40B4-BE49-F238E27FC236}">
                    <a16:creationId xmlns:a16="http://schemas.microsoft.com/office/drawing/2014/main" id="{1A514A38-7615-F044-D233-0741233F08C4}"/>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6" name="Oval 195">
                <a:extLst>
                  <a:ext uri="{FF2B5EF4-FFF2-40B4-BE49-F238E27FC236}">
                    <a16:creationId xmlns:a16="http://schemas.microsoft.com/office/drawing/2014/main" id="{357F9133-A938-9303-E7EA-6CE31D0E0EB3}"/>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Oval 196">
                <a:extLst>
                  <a:ext uri="{FF2B5EF4-FFF2-40B4-BE49-F238E27FC236}">
                    <a16:creationId xmlns:a16="http://schemas.microsoft.com/office/drawing/2014/main" id="{EF7598BA-1EA9-FECE-2260-B06EAE99DF5D}"/>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8" name="Oval 197">
                <a:extLst>
                  <a:ext uri="{FF2B5EF4-FFF2-40B4-BE49-F238E27FC236}">
                    <a16:creationId xmlns:a16="http://schemas.microsoft.com/office/drawing/2014/main" id="{333A0A2C-912E-3ED0-2874-AC580B3F44EE}"/>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9" name="Oval 198">
                <a:extLst>
                  <a:ext uri="{FF2B5EF4-FFF2-40B4-BE49-F238E27FC236}">
                    <a16:creationId xmlns:a16="http://schemas.microsoft.com/office/drawing/2014/main" id="{D9FBB077-00D8-758E-95CF-DBAD3A07F264}"/>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0" name="Oval 199">
                <a:extLst>
                  <a:ext uri="{FF2B5EF4-FFF2-40B4-BE49-F238E27FC236}">
                    <a16:creationId xmlns:a16="http://schemas.microsoft.com/office/drawing/2014/main" id="{6D30771C-1B98-FF0E-DA3C-B7CADE362C5A}"/>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1" name="Oval 200">
                <a:extLst>
                  <a:ext uri="{FF2B5EF4-FFF2-40B4-BE49-F238E27FC236}">
                    <a16:creationId xmlns:a16="http://schemas.microsoft.com/office/drawing/2014/main" id="{1F5A46B2-E74C-19D3-16C5-4B0421105143}"/>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2" name="Oval 201">
                <a:extLst>
                  <a:ext uri="{FF2B5EF4-FFF2-40B4-BE49-F238E27FC236}">
                    <a16:creationId xmlns:a16="http://schemas.microsoft.com/office/drawing/2014/main" id="{DFB10515-9311-A6C2-2F4B-870784570EE3}"/>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3" name="Oval 202">
                <a:extLst>
                  <a:ext uri="{FF2B5EF4-FFF2-40B4-BE49-F238E27FC236}">
                    <a16:creationId xmlns:a16="http://schemas.microsoft.com/office/drawing/2014/main" id="{C75CCE81-5773-AF4A-4D18-66D42DC9FEB1}"/>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4" name="Oval 203">
                <a:extLst>
                  <a:ext uri="{FF2B5EF4-FFF2-40B4-BE49-F238E27FC236}">
                    <a16:creationId xmlns:a16="http://schemas.microsoft.com/office/drawing/2014/main" id="{19C8AB05-CE56-A8D7-2B8C-63C7D2259F5C}"/>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5" name="Oval 204">
                <a:extLst>
                  <a:ext uri="{FF2B5EF4-FFF2-40B4-BE49-F238E27FC236}">
                    <a16:creationId xmlns:a16="http://schemas.microsoft.com/office/drawing/2014/main" id="{1D5891B0-2952-8B01-9025-F241A7B7F394}"/>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84" name="Oval 183">
              <a:extLst>
                <a:ext uri="{FF2B5EF4-FFF2-40B4-BE49-F238E27FC236}">
                  <a16:creationId xmlns:a16="http://schemas.microsoft.com/office/drawing/2014/main" id="{85F7208E-E079-1D70-9BAD-CE9A8A0B1BBC}"/>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5" name="Oval 184">
              <a:extLst>
                <a:ext uri="{FF2B5EF4-FFF2-40B4-BE49-F238E27FC236}">
                  <a16:creationId xmlns:a16="http://schemas.microsoft.com/office/drawing/2014/main" id="{C437DD20-D804-7611-5294-E509331B047B}"/>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83" name="TextBox 82">
            <a:extLst>
              <a:ext uri="{FF2B5EF4-FFF2-40B4-BE49-F238E27FC236}">
                <a16:creationId xmlns:a16="http://schemas.microsoft.com/office/drawing/2014/main" id="{239CF3D8-FA61-8D08-FED2-BFB61FF86EA4}"/>
              </a:ext>
            </a:extLst>
          </p:cNvPr>
          <p:cNvSpPr txBox="1"/>
          <p:nvPr/>
        </p:nvSpPr>
        <p:spPr>
          <a:xfrm>
            <a:off x="8492263" y="5279971"/>
            <a:ext cx="1547250" cy="1200329"/>
          </a:xfrm>
          <a:prstGeom prst="rect">
            <a:avLst/>
          </a:prstGeom>
          <a:noFill/>
        </p:spPr>
        <p:txBody>
          <a:bodyPr wrap="square" rtlCol="0">
            <a:spAutoFit/>
          </a:bodyPr>
          <a:lstStyle/>
          <a:p>
            <a:pPr algn="ctr"/>
            <a:r>
              <a:rPr lang="en-US" sz="2000" b="1" dirty="0">
                <a:cs typeface="Arial" panose="020B0604020202020204" pitchFamily="34" charset="0"/>
              </a:rPr>
              <a:t>A  –</a:t>
            </a:r>
          </a:p>
          <a:p>
            <a:pPr algn="ctr"/>
            <a:r>
              <a:rPr lang="en-US" sz="2000" b="1" dirty="0">
                <a:cs typeface="Arial" panose="020B0604020202020204" pitchFamily="34" charset="0"/>
              </a:rPr>
              <a:t>a  –</a:t>
            </a:r>
          </a:p>
          <a:p>
            <a:pPr algn="ctr"/>
            <a:endParaRPr lang="en-US" sz="1600" b="1" dirty="0">
              <a:cs typeface="Arial" panose="020B0604020202020204" pitchFamily="34" charset="0"/>
            </a:endParaRPr>
          </a:p>
          <a:p>
            <a:pPr algn="ctr"/>
            <a:r>
              <a:rPr lang="en-US" sz="1600" dirty="0">
                <a:cs typeface="Arial" panose="020B0604020202020204" pitchFamily="34" charset="0"/>
              </a:rPr>
              <a:t>homozygous</a:t>
            </a:r>
          </a:p>
        </p:txBody>
      </p:sp>
      <p:sp>
        <p:nvSpPr>
          <p:cNvPr id="35" name="TextBox 34">
            <a:extLst>
              <a:ext uri="{FF2B5EF4-FFF2-40B4-BE49-F238E27FC236}">
                <a16:creationId xmlns:a16="http://schemas.microsoft.com/office/drawing/2014/main" id="{07621C0D-4549-EDD0-20E9-AE01833246E1}"/>
              </a:ext>
            </a:extLst>
          </p:cNvPr>
          <p:cNvSpPr txBox="1"/>
          <p:nvPr/>
        </p:nvSpPr>
        <p:spPr>
          <a:xfrm rot="18763975">
            <a:off x="1807397" y="4559536"/>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sp>
        <p:nvSpPr>
          <p:cNvPr id="38" name="TextBox 37">
            <a:extLst>
              <a:ext uri="{FF2B5EF4-FFF2-40B4-BE49-F238E27FC236}">
                <a16:creationId xmlns:a16="http://schemas.microsoft.com/office/drawing/2014/main" id="{DB0B10BB-2858-1D23-D8CC-2DB1DD6CAFEE}"/>
              </a:ext>
            </a:extLst>
          </p:cNvPr>
          <p:cNvSpPr txBox="1"/>
          <p:nvPr/>
        </p:nvSpPr>
        <p:spPr>
          <a:xfrm rot="18763975">
            <a:off x="5842595" y="4541705"/>
            <a:ext cx="2045768" cy="307777"/>
          </a:xfrm>
          <a:prstGeom prst="rect">
            <a:avLst/>
          </a:prstGeom>
          <a:noFill/>
        </p:spPr>
        <p:txBody>
          <a:bodyPr wrap="square" rtlCol="0">
            <a:spAutoFit/>
          </a:bodyPr>
          <a:lstStyle/>
          <a:p>
            <a:pPr algn="ctr"/>
            <a:r>
              <a:rPr lang="en-US" sz="1400" b="1" dirty="0">
                <a:solidFill>
                  <a:srgbClr val="595959"/>
                </a:solidFill>
                <a:cs typeface="Arial" panose="020B0604020202020204" pitchFamily="34" charset="0"/>
              </a:rPr>
              <a:t>Autosomal</a:t>
            </a:r>
            <a:endParaRPr lang="en-AU" sz="1400" b="1" dirty="0">
              <a:solidFill>
                <a:srgbClr val="595959"/>
              </a:solidFill>
              <a:cs typeface="Arial" panose="020B0604020202020204" pitchFamily="34" charset="0"/>
            </a:endParaRPr>
          </a:p>
        </p:txBody>
      </p:sp>
      <p:grpSp>
        <p:nvGrpSpPr>
          <p:cNvPr id="61" name="Group 60">
            <a:extLst>
              <a:ext uri="{FF2B5EF4-FFF2-40B4-BE49-F238E27FC236}">
                <a16:creationId xmlns:a16="http://schemas.microsoft.com/office/drawing/2014/main" id="{7E85258C-BE3F-03B8-085A-D70A0D66E706}"/>
              </a:ext>
            </a:extLst>
          </p:cNvPr>
          <p:cNvGrpSpPr/>
          <p:nvPr/>
        </p:nvGrpSpPr>
        <p:grpSpPr>
          <a:xfrm>
            <a:off x="3514557" y="3155598"/>
            <a:ext cx="443249" cy="470907"/>
            <a:chOff x="6557415" y="2999200"/>
            <a:chExt cx="443249" cy="470534"/>
          </a:xfrm>
        </p:grpSpPr>
        <p:sp>
          <p:nvSpPr>
            <p:cNvPr id="62" name="Circle: Hollow 61">
              <a:extLst>
                <a:ext uri="{FF2B5EF4-FFF2-40B4-BE49-F238E27FC236}">
                  <a16:creationId xmlns:a16="http://schemas.microsoft.com/office/drawing/2014/main" id="{2D2D2BA5-4E2C-25DC-F26B-CD0118282E46}"/>
                </a:ext>
              </a:extLst>
            </p:cNvPr>
            <p:cNvSpPr/>
            <p:nvPr/>
          </p:nvSpPr>
          <p:spPr>
            <a:xfrm>
              <a:off x="6557415" y="3127734"/>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63" name="Straight Arrow Connector 62">
              <a:extLst>
                <a:ext uri="{FF2B5EF4-FFF2-40B4-BE49-F238E27FC236}">
                  <a16:creationId xmlns:a16="http://schemas.microsoft.com/office/drawing/2014/main" id="{2A35D77D-5B71-F7EC-31B4-F0F1AAB340DF}"/>
                </a:ext>
              </a:extLst>
            </p:cNvPr>
            <p:cNvCxnSpPr>
              <a:cxnSpLocks/>
            </p:cNvCxnSpPr>
            <p:nvPr/>
          </p:nvCxnSpPr>
          <p:spPr>
            <a:xfrm flipV="1">
              <a:off x="6820664" y="2999200"/>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97669BBA-9978-2CD4-B934-897F28AB6CCA}"/>
              </a:ext>
            </a:extLst>
          </p:cNvPr>
          <p:cNvGrpSpPr/>
          <p:nvPr/>
        </p:nvGrpSpPr>
        <p:grpSpPr>
          <a:xfrm>
            <a:off x="9063263" y="308231"/>
            <a:ext cx="443249" cy="470895"/>
            <a:chOff x="6557415" y="3129736"/>
            <a:chExt cx="443249" cy="470520"/>
          </a:xfrm>
        </p:grpSpPr>
        <p:sp>
          <p:nvSpPr>
            <p:cNvPr id="101" name="Circle: Hollow 100">
              <a:extLst>
                <a:ext uri="{FF2B5EF4-FFF2-40B4-BE49-F238E27FC236}">
                  <a16:creationId xmlns:a16="http://schemas.microsoft.com/office/drawing/2014/main" id="{69EB2B36-F8DD-7B80-196C-481698C9D829}"/>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102" name="Straight Arrow Connector 101">
              <a:extLst>
                <a:ext uri="{FF2B5EF4-FFF2-40B4-BE49-F238E27FC236}">
                  <a16:creationId xmlns:a16="http://schemas.microsoft.com/office/drawing/2014/main" id="{117F4B71-46B5-1343-88C0-F28274D87246}"/>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52204C47-15B5-7F4B-87B7-9F225FB56501}"/>
              </a:ext>
            </a:extLst>
          </p:cNvPr>
          <p:cNvGrpSpPr/>
          <p:nvPr/>
        </p:nvGrpSpPr>
        <p:grpSpPr>
          <a:xfrm>
            <a:off x="10662026" y="2502135"/>
            <a:ext cx="536542" cy="773562"/>
            <a:chOff x="4050277" y="3042797"/>
            <a:chExt cx="536542" cy="772946"/>
          </a:xfrm>
        </p:grpSpPr>
        <p:sp>
          <p:nvSpPr>
            <p:cNvPr id="107" name="Circle: Hollow 106">
              <a:extLst>
                <a:ext uri="{FF2B5EF4-FFF2-40B4-BE49-F238E27FC236}">
                  <a16:creationId xmlns:a16="http://schemas.microsoft.com/office/drawing/2014/main" id="{7E4372E1-44EC-FDF5-28B2-439A5FE341D4}"/>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108" name="TextBox 107">
              <a:extLst>
                <a:ext uri="{FF2B5EF4-FFF2-40B4-BE49-F238E27FC236}">
                  <a16:creationId xmlns:a16="http://schemas.microsoft.com/office/drawing/2014/main" id="{64BC4C23-ACE7-5ED0-D8BA-8E246BE2C253}"/>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10" name="Group 109">
            <a:extLst>
              <a:ext uri="{FF2B5EF4-FFF2-40B4-BE49-F238E27FC236}">
                <a16:creationId xmlns:a16="http://schemas.microsoft.com/office/drawing/2014/main" id="{34FBC17C-B0F9-AF34-FA9D-E54254A92813}"/>
              </a:ext>
            </a:extLst>
          </p:cNvPr>
          <p:cNvGrpSpPr/>
          <p:nvPr/>
        </p:nvGrpSpPr>
        <p:grpSpPr>
          <a:xfrm>
            <a:off x="9162516" y="2523303"/>
            <a:ext cx="443249" cy="470895"/>
            <a:chOff x="6557415" y="3129736"/>
            <a:chExt cx="443249" cy="470520"/>
          </a:xfrm>
        </p:grpSpPr>
        <p:sp>
          <p:nvSpPr>
            <p:cNvPr id="111" name="Circle: Hollow 110">
              <a:extLst>
                <a:ext uri="{FF2B5EF4-FFF2-40B4-BE49-F238E27FC236}">
                  <a16:creationId xmlns:a16="http://schemas.microsoft.com/office/drawing/2014/main" id="{37CA44AD-377A-5109-6ECD-2BA752BCCD44}"/>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112" name="Straight Arrow Connector 111">
              <a:extLst>
                <a:ext uri="{FF2B5EF4-FFF2-40B4-BE49-F238E27FC236}">
                  <a16:creationId xmlns:a16="http://schemas.microsoft.com/office/drawing/2014/main" id="{45F065AB-0407-B412-7083-901E224BDBC2}"/>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39A41B4E-AFFC-0D78-0EE0-4DE12DBE4838}"/>
              </a:ext>
            </a:extLst>
          </p:cNvPr>
          <p:cNvGrpSpPr/>
          <p:nvPr/>
        </p:nvGrpSpPr>
        <p:grpSpPr>
          <a:xfrm>
            <a:off x="10652396" y="4591315"/>
            <a:ext cx="536542" cy="773562"/>
            <a:chOff x="4050277" y="3042797"/>
            <a:chExt cx="536542" cy="772946"/>
          </a:xfrm>
        </p:grpSpPr>
        <p:sp>
          <p:nvSpPr>
            <p:cNvPr id="114" name="Circle: Hollow 113">
              <a:extLst>
                <a:ext uri="{FF2B5EF4-FFF2-40B4-BE49-F238E27FC236}">
                  <a16:creationId xmlns:a16="http://schemas.microsoft.com/office/drawing/2014/main" id="{60630565-14EA-F962-3165-3C62E70BD0F1}"/>
                </a:ext>
              </a:extLst>
            </p:cNvPr>
            <p:cNvSpPr/>
            <p:nvPr/>
          </p:nvSpPr>
          <p:spPr>
            <a:xfrm>
              <a:off x="4146999" y="3042797"/>
              <a:ext cx="342000"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sp>
          <p:nvSpPr>
            <p:cNvPr id="115" name="TextBox 114">
              <a:extLst>
                <a:ext uri="{FF2B5EF4-FFF2-40B4-BE49-F238E27FC236}">
                  <a16:creationId xmlns:a16="http://schemas.microsoft.com/office/drawing/2014/main" id="{E0495040-2030-D363-9053-1BDB16A60A76}"/>
                </a:ext>
              </a:extLst>
            </p:cNvPr>
            <p:cNvSpPr txBox="1"/>
            <p:nvPr/>
          </p:nvSpPr>
          <p:spPr>
            <a:xfrm>
              <a:off x="4050277" y="3107857"/>
              <a:ext cx="536542" cy="707886"/>
            </a:xfrm>
            <a:prstGeom prst="rect">
              <a:avLst/>
            </a:prstGeom>
            <a:noFill/>
          </p:spPr>
          <p:txBody>
            <a:bodyPr wrap="square" rtlCol="0">
              <a:spAutoFit/>
            </a:bodyPr>
            <a:lstStyle/>
            <a:p>
              <a:pPr algn="ctr"/>
              <a:r>
                <a:rPr lang="en-US" sz="4000" b="1" dirty="0">
                  <a:cs typeface="Arial" panose="020B0604020202020204" pitchFamily="34" charset="0"/>
                </a:rPr>
                <a:t>+</a:t>
              </a:r>
              <a:endParaRPr lang="en-AU" sz="4000" b="1" dirty="0">
                <a:cs typeface="Arial" panose="020B0604020202020204" pitchFamily="34" charset="0"/>
              </a:endParaRPr>
            </a:p>
          </p:txBody>
        </p:sp>
      </p:grpSp>
      <p:grpSp>
        <p:nvGrpSpPr>
          <p:cNvPr id="116" name="Group 115">
            <a:extLst>
              <a:ext uri="{FF2B5EF4-FFF2-40B4-BE49-F238E27FC236}">
                <a16:creationId xmlns:a16="http://schemas.microsoft.com/office/drawing/2014/main" id="{63DF6974-0361-2F9C-625D-94DDDA593BBB}"/>
              </a:ext>
            </a:extLst>
          </p:cNvPr>
          <p:cNvGrpSpPr/>
          <p:nvPr/>
        </p:nvGrpSpPr>
        <p:grpSpPr>
          <a:xfrm>
            <a:off x="9097640" y="4710796"/>
            <a:ext cx="443249" cy="470895"/>
            <a:chOff x="6557415" y="3129736"/>
            <a:chExt cx="443249" cy="470520"/>
          </a:xfrm>
        </p:grpSpPr>
        <p:sp>
          <p:nvSpPr>
            <p:cNvPr id="117" name="Circle: Hollow 116">
              <a:extLst>
                <a:ext uri="{FF2B5EF4-FFF2-40B4-BE49-F238E27FC236}">
                  <a16:creationId xmlns:a16="http://schemas.microsoft.com/office/drawing/2014/main" id="{7733A226-8C12-C3F0-0E52-20F1D1D5B798}"/>
                </a:ext>
              </a:extLst>
            </p:cNvPr>
            <p:cNvSpPr/>
            <p:nvPr/>
          </p:nvSpPr>
          <p:spPr>
            <a:xfrm>
              <a:off x="6557415" y="3258256"/>
              <a:ext cx="341198" cy="342000"/>
            </a:xfrm>
            <a:prstGeom prst="donut">
              <a:avLst>
                <a:gd name="adj" fmla="val 1777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chemeClr val="tx1"/>
                </a:solidFill>
                <a:cs typeface="Arial" panose="020B0604020202020204" pitchFamily="34" charset="0"/>
              </a:endParaRPr>
            </a:p>
          </p:txBody>
        </p:sp>
        <p:cxnSp>
          <p:nvCxnSpPr>
            <p:cNvPr id="118" name="Straight Arrow Connector 117">
              <a:extLst>
                <a:ext uri="{FF2B5EF4-FFF2-40B4-BE49-F238E27FC236}">
                  <a16:creationId xmlns:a16="http://schemas.microsoft.com/office/drawing/2014/main" id="{3AEC9B5B-9460-3356-C0F1-83A8D7972D18}"/>
                </a:ext>
              </a:extLst>
            </p:cNvPr>
            <p:cNvCxnSpPr>
              <a:cxnSpLocks/>
            </p:cNvCxnSpPr>
            <p:nvPr/>
          </p:nvCxnSpPr>
          <p:spPr>
            <a:xfrm flipV="1">
              <a:off x="6820664" y="3129736"/>
              <a:ext cx="180000" cy="180000"/>
            </a:xfrm>
            <a:prstGeom prst="straightConnector1">
              <a:avLst/>
            </a:prstGeom>
            <a:ln w="76200">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42736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C53F325D-AB2B-8D62-7BFB-77EF85F4E2C3}"/>
              </a:ext>
            </a:extLst>
          </p:cNvPr>
          <p:cNvPicPr>
            <a:picLocks noChangeAspect="1"/>
          </p:cNvPicPr>
          <p:nvPr/>
        </p:nvPicPr>
        <p:blipFill rotWithShape="1">
          <a:blip r:embed="rId3"/>
          <a:srcRect l="59437" t="19707" r="66" b="51867"/>
          <a:stretch/>
        </p:blipFill>
        <p:spPr>
          <a:xfrm>
            <a:off x="2366865" y="638449"/>
            <a:ext cx="6990184" cy="5519756"/>
          </a:xfrm>
          <a:prstGeom prst="rect">
            <a:avLst/>
          </a:prstGeom>
        </p:spPr>
      </p:pic>
    </p:spTree>
    <p:extLst>
      <p:ext uri="{BB962C8B-B14F-4D97-AF65-F5344CB8AC3E}">
        <p14:creationId xmlns:p14="http://schemas.microsoft.com/office/powerpoint/2010/main" val="1996532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7ED5A4EC-E0EF-E191-7AC7-BEE740507993}"/>
              </a:ext>
            </a:extLst>
          </p:cNvPr>
          <p:cNvPicPr>
            <a:picLocks noChangeAspect="1"/>
          </p:cNvPicPr>
          <p:nvPr/>
        </p:nvPicPr>
        <p:blipFill rotWithShape="1">
          <a:blip r:embed="rId3"/>
          <a:srcRect l="59406" t="19838" b="51837"/>
          <a:stretch/>
        </p:blipFill>
        <p:spPr>
          <a:xfrm>
            <a:off x="2359077" y="652409"/>
            <a:ext cx="7018188" cy="5509110"/>
          </a:xfrm>
          <a:prstGeom prst="rect">
            <a:avLst/>
          </a:prstGeom>
        </p:spPr>
      </p:pic>
    </p:spTree>
    <p:extLst>
      <p:ext uri="{BB962C8B-B14F-4D97-AF65-F5344CB8AC3E}">
        <p14:creationId xmlns:p14="http://schemas.microsoft.com/office/powerpoint/2010/main" val="4004391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7ED5A4EC-E0EF-E191-7AC7-BEE740507993}"/>
              </a:ext>
            </a:extLst>
          </p:cNvPr>
          <p:cNvPicPr>
            <a:picLocks noChangeAspect="1"/>
          </p:cNvPicPr>
          <p:nvPr/>
        </p:nvPicPr>
        <p:blipFill rotWithShape="1">
          <a:blip r:embed="rId3"/>
          <a:srcRect l="59406" t="19838" b="51837"/>
          <a:stretch/>
        </p:blipFill>
        <p:spPr>
          <a:xfrm>
            <a:off x="2359077" y="652409"/>
            <a:ext cx="7018188" cy="5509110"/>
          </a:xfrm>
          <a:prstGeom prst="rect">
            <a:avLst/>
          </a:prstGeom>
        </p:spPr>
      </p:pic>
      <p:sp>
        <p:nvSpPr>
          <p:cNvPr id="2" name="Arrow: Down 1">
            <a:extLst>
              <a:ext uri="{FF2B5EF4-FFF2-40B4-BE49-F238E27FC236}">
                <a16:creationId xmlns:a16="http://schemas.microsoft.com/office/drawing/2014/main" id="{039FC744-ABE5-F12E-ED6B-262F9671C762}"/>
              </a:ext>
            </a:extLst>
          </p:cNvPr>
          <p:cNvSpPr/>
          <p:nvPr/>
        </p:nvSpPr>
        <p:spPr>
          <a:xfrm rot="3340268">
            <a:off x="5755339" y="4031615"/>
            <a:ext cx="394447" cy="932329"/>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40486121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9010E797-FBA3-3BF6-98C6-D389968F864D}"/>
              </a:ext>
            </a:extLst>
          </p:cNvPr>
          <p:cNvSpPr>
            <a:spLocks noGrp="1"/>
          </p:cNvSpPr>
          <p:nvPr>
            <p:ph type="title"/>
          </p:nvPr>
        </p:nvSpPr>
        <p:spPr>
          <a:xfrm>
            <a:off x="842473" y="1609769"/>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New package with function that does it automatically!</a:t>
            </a:r>
            <a:endParaRPr lang="en-AU" dirty="0">
              <a:solidFill>
                <a:srgbClr val="0070C0"/>
              </a:solidFill>
              <a:latin typeface="Segoe Print" panose="02000600000000000000" pitchFamily="2" charset="0"/>
              <a:cs typeface="MV Boli" panose="02000500030200090000" pitchFamily="2" charset="0"/>
            </a:endParaRPr>
          </a:p>
        </p:txBody>
      </p:sp>
      <p:pic>
        <p:nvPicPr>
          <p:cNvPr id="4" name="Picture 3">
            <a:extLst>
              <a:ext uri="{FF2B5EF4-FFF2-40B4-BE49-F238E27FC236}">
                <a16:creationId xmlns:a16="http://schemas.microsoft.com/office/drawing/2014/main" id="{46EF2006-7BA8-8DAD-97E9-969A88B5BB8F}"/>
              </a:ext>
            </a:extLst>
          </p:cNvPr>
          <p:cNvPicPr>
            <a:picLocks noChangeAspect="1"/>
          </p:cNvPicPr>
          <p:nvPr/>
        </p:nvPicPr>
        <p:blipFill rotWithShape="1">
          <a:blip r:embed="rId3"/>
          <a:srcRect l="70813" t="41571" r="14171" b="7653"/>
          <a:stretch/>
        </p:blipFill>
        <p:spPr>
          <a:xfrm>
            <a:off x="4670611" y="3325905"/>
            <a:ext cx="2604898" cy="2931459"/>
          </a:xfrm>
          <a:prstGeom prst="rect">
            <a:avLst/>
          </a:prstGeom>
        </p:spPr>
      </p:pic>
    </p:spTree>
    <p:extLst>
      <p:ext uri="{BB962C8B-B14F-4D97-AF65-F5344CB8AC3E}">
        <p14:creationId xmlns:p14="http://schemas.microsoft.com/office/powerpoint/2010/main" val="30840275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68F078B1-EE12-1D1A-7A4F-8500E5A17A41}"/>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filter.sex.linked</a:t>
            </a:r>
            <a:endParaRPr lang="en-AU"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82178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33FA1D-3087-2CC9-80C2-99EF8FA993A7}"/>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C2FF6099-819C-5ADF-9187-0B77F8B0E8B4}"/>
              </a:ext>
            </a:extLst>
          </p:cNvPr>
          <p:cNvSpPr>
            <a:spLocks noGrp="1"/>
          </p:cNvSpPr>
          <p:nvPr>
            <p:ph idx="1"/>
          </p:nvPr>
        </p:nvSpPr>
        <p:spPr>
          <a:xfrm>
            <a:off x="539262" y="984738"/>
            <a:ext cx="10814538" cy="5192226"/>
          </a:xfrm>
        </p:spPr>
        <p:txBody>
          <a:bodyPr>
            <a:normAutofit/>
          </a:bodyPr>
          <a:lstStyle/>
          <a:p>
            <a:pPr lvl="1"/>
            <a:r>
              <a:rPr lang="en-US" sz="4800" dirty="0"/>
              <a:t> Genetic diversity</a:t>
            </a:r>
          </a:p>
          <a:p>
            <a:pPr marL="457200" lvl="1" indent="0">
              <a:buNone/>
            </a:pPr>
            <a:endParaRPr lang="en-US" sz="4800" dirty="0"/>
          </a:p>
          <a:p>
            <a:pPr lvl="1"/>
            <a:r>
              <a:rPr lang="en-US" sz="4800" dirty="0"/>
              <a:t> Genetic structure</a:t>
            </a:r>
          </a:p>
          <a:p>
            <a:pPr lvl="1"/>
            <a:endParaRPr lang="en-US" sz="4800" dirty="0"/>
          </a:p>
          <a:p>
            <a:pPr lvl="1"/>
            <a:r>
              <a:rPr lang="en-US" sz="4800" dirty="0"/>
              <a:t> Parentage analyses</a:t>
            </a:r>
            <a:endParaRPr lang="en-AU" sz="4800" dirty="0"/>
          </a:p>
        </p:txBody>
      </p:sp>
      <p:pic>
        <p:nvPicPr>
          <p:cNvPr id="2" name="Picture 1">
            <a:extLst>
              <a:ext uri="{FF2B5EF4-FFF2-40B4-BE49-F238E27FC236}">
                <a16:creationId xmlns:a16="http://schemas.microsoft.com/office/drawing/2014/main" id="{78D0BBF2-7343-A59F-D349-2AB678226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3008" y="984738"/>
            <a:ext cx="2577955" cy="2577955"/>
          </a:xfrm>
          <a:prstGeom prst="rect">
            <a:avLst/>
          </a:prstGeom>
        </p:spPr>
      </p:pic>
      <p:pic>
        <p:nvPicPr>
          <p:cNvPr id="5" name="Picture 4">
            <a:extLst>
              <a:ext uri="{FF2B5EF4-FFF2-40B4-BE49-F238E27FC236}">
                <a16:creationId xmlns:a16="http://schemas.microsoft.com/office/drawing/2014/main" id="{FCEB086E-6232-E875-7C3B-92C4145A9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2295" y="3410378"/>
            <a:ext cx="2402184" cy="2577955"/>
          </a:xfrm>
          <a:prstGeom prst="rect">
            <a:avLst/>
          </a:prstGeom>
        </p:spPr>
      </p:pic>
    </p:spTree>
    <p:extLst>
      <p:ext uri="{BB962C8B-B14F-4D97-AF65-F5344CB8AC3E}">
        <p14:creationId xmlns:p14="http://schemas.microsoft.com/office/powerpoint/2010/main" val="1283052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ontent Placeholder 2">
            <a:extLst>
              <a:ext uri="{FF2B5EF4-FFF2-40B4-BE49-F238E27FC236}">
                <a16:creationId xmlns:a16="http://schemas.microsoft.com/office/drawing/2014/main" id="{4AD268A0-3BCB-EC0F-7245-649F9F5C9AEB}"/>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filter.sex.linked</a:t>
            </a:r>
            <a:endParaRPr lang="en-AU" dirty="0">
              <a:latin typeface="Courier New" panose="02070309020205020404" pitchFamily="49" charset="0"/>
              <a:cs typeface="Courier New" panose="02070309020205020404" pitchFamily="49" charset="0"/>
            </a:endParaRPr>
          </a:p>
        </p:txBody>
      </p:sp>
      <p:grpSp>
        <p:nvGrpSpPr>
          <p:cNvPr id="44" name="Group 43">
            <a:extLst>
              <a:ext uri="{FF2B5EF4-FFF2-40B4-BE49-F238E27FC236}">
                <a16:creationId xmlns:a16="http://schemas.microsoft.com/office/drawing/2014/main" id="{3EE30988-C4D5-EA29-3623-8A84099B18ED}"/>
              </a:ext>
            </a:extLst>
          </p:cNvPr>
          <p:cNvGrpSpPr/>
          <p:nvPr/>
        </p:nvGrpSpPr>
        <p:grpSpPr>
          <a:xfrm>
            <a:off x="1871347" y="1883043"/>
            <a:ext cx="2655212" cy="2600595"/>
            <a:chOff x="483017" y="3895834"/>
            <a:chExt cx="2655212" cy="2600595"/>
          </a:xfrm>
        </p:grpSpPr>
        <p:grpSp>
          <p:nvGrpSpPr>
            <p:cNvPr id="45" name="Group 44">
              <a:extLst>
                <a:ext uri="{FF2B5EF4-FFF2-40B4-BE49-F238E27FC236}">
                  <a16:creationId xmlns:a16="http://schemas.microsoft.com/office/drawing/2014/main" id="{61B845E4-3F65-E82A-F0F8-4D16C83A2376}"/>
                </a:ext>
              </a:extLst>
            </p:cNvPr>
            <p:cNvGrpSpPr/>
            <p:nvPr/>
          </p:nvGrpSpPr>
          <p:grpSpPr>
            <a:xfrm>
              <a:off x="483017" y="3895834"/>
              <a:ext cx="2655212" cy="2600595"/>
              <a:chOff x="5147538" y="4100204"/>
              <a:chExt cx="2655212" cy="2598533"/>
            </a:xfrm>
          </p:grpSpPr>
          <p:sp>
            <p:nvSpPr>
              <p:cNvPr id="134" name="TextBox 133">
                <a:extLst>
                  <a:ext uri="{FF2B5EF4-FFF2-40B4-BE49-F238E27FC236}">
                    <a16:creationId xmlns:a16="http://schemas.microsoft.com/office/drawing/2014/main" id="{8D410F25-BAED-0E45-72F9-D05B2C3AE5CD}"/>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135" name="Straight Connector 134">
                <a:extLst>
                  <a:ext uri="{FF2B5EF4-FFF2-40B4-BE49-F238E27FC236}">
                    <a16:creationId xmlns:a16="http://schemas.microsoft.com/office/drawing/2014/main" id="{03D53F5F-75C2-6607-4D20-CE9F7E18C0FB}"/>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9D491CD-0025-C7F7-4625-0FFB1CF960D6}"/>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F518EA8B-C73F-C1A3-3477-F4003ADDBABB}"/>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145" name="TextBox 144">
                <a:extLst>
                  <a:ext uri="{FF2B5EF4-FFF2-40B4-BE49-F238E27FC236}">
                    <a16:creationId xmlns:a16="http://schemas.microsoft.com/office/drawing/2014/main" id="{ACE36EC4-3586-BEB1-4CBA-0A9D0FAD55F1}"/>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146" name="TextBox 145">
                <a:extLst>
                  <a:ext uri="{FF2B5EF4-FFF2-40B4-BE49-F238E27FC236}">
                    <a16:creationId xmlns:a16="http://schemas.microsoft.com/office/drawing/2014/main" id="{138116B4-C672-1EA6-DDF7-0CE2683A41C7}"/>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46" name="Group 45">
              <a:extLst>
                <a:ext uri="{FF2B5EF4-FFF2-40B4-BE49-F238E27FC236}">
                  <a16:creationId xmlns:a16="http://schemas.microsoft.com/office/drawing/2014/main" id="{3703244F-F330-0D2F-2308-65DE4B6385A0}"/>
                </a:ext>
              </a:extLst>
            </p:cNvPr>
            <p:cNvGrpSpPr/>
            <p:nvPr/>
          </p:nvGrpSpPr>
          <p:grpSpPr>
            <a:xfrm>
              <a:off x="1163568" y="3985390"/>
              <a:ext cx="1814747" cy="1814575"/>
              <a:chOff x="1163568" y="3985390"/>
              <a:chExt cx="1814747" cy="1814575"/>
            </a:xfrm>
          </p:grpSpPr>
          <p:grpSp>
            <p:nvGrpSpPr>
              <p:cNvPr id="47" name="Group 46">
                <a:extLst>
                  <a:ext uri="{FF2B5EF4-FFF2-40B4-BE49-F238E27FC236}">
                    <a16:creationId xmlns:a16="http://schemas.microsoft.com/office/drawing/2014/main" id="{14E98979-2DBD-D7B0-33AD-8671EA3B0480}"/>
                  </a:ext>
                </a:extLst>
              </p:cNvPr>
              <p:cNvGrpSpPr/>
              <p:nvPr/>
            </p:nvGrpSpPr>
            <p:grpSpPr>
              <a:xfrm>
                <a:off x="1163568" y="4271527"/>
                <a:ext cx="1662347" cy="1528438"/>
                <a:chOff x="6379819" y="2766508"/>
                <a:chExt cx="1662347" cy="1528438"/>
              </a:xfrm>
            </p:grpSpPr>
            <p:sp>
              <p:nvSpPr>
                <p:cNvPr id="50" name="Oval 49">
                  <a:extLst>
                    <a:ext uri="{FF2B5EF4-FFF2-40B4-BE49-F238E27FC236}">
                      <a16:creationId xmlns:a16="http://schemas.microsoft.com/office/drawing/2014/main" id="{6D1202A9-FB1B-C80E-E86B-442E98795FCB}"/>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A4A2994D-5027-581F-80B6-21B5173322B7}"/>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BBAA784A-822B-3D34-7CF7-36655557A3FC}"/>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19E97955-A6E3-40C3-9973-91D126BABB56}"/>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3941EDC4-4401-4230-7BB1-C1C06ED332FA}"/>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3BDAB63F-72D3-7A92-BAE2-9221F661D013}"/>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D62AFBCE-12C6-ACE1-21DE-41F84F25CFB9}"/>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0775793E-7B53-A987-EE7B-5122E3972BEB}"/>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28438781-9A75-F4E3-789D-9A7DED620361}"/>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75711595-32DD-6850-39E5-640329C65274}"/>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18110085-99C5-BC94-6A41-702239F60B77}"/>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7DFEDDC9-5676-4986-6C97-6100C7B494CC}"/>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Oval 61">
                  <a:extLst>
                    <a:ext uri="{FF2B5EF4-FFF2-40B4-BE49-F238E27FC236}">
                      <a16:creationId xmlns:a16="http://schemas.microsoft.com/office/drawing/2014/main" id="{D11EB3B5-AC2C-3E5C-09EE-E35FEB5CD3B9}"/>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Oval 62">
                  <a:extLst>
                    <a:ext uri="{FF2B5EF4-FFF2-40B4-BE49-F238E27FC236}">
                      <a16:creationId xmlns:a16="http://schemas.microsoft.com/office/drawing/2014/main" id="{5FEA0439-D719-3F29-5EAE-59792A66A4B8}"/>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8" name="Oval 127">
                  <a:extLst>
                    <a:ext uri="{FF2B5EF4-FFF2-40B4-BE49-F238E27FC236}">
                      <a16:creationId xmlns:a16="http://schemas.microsoft.com/office/drawing/2014/main" id="{F419CAE2-82BC-4511-D182-54A338FF0603}"/>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9" name="Oval 128">
                  <a:extLst>
                    <a:ext uri="{FF2B5EF4-FFF2-40B4-BE49-F238E27FC236}">
                      <a16:creationId xmlns:a16="http://schemas.microsoft.com/office/drawing/2014/main" id="{313B49A8-5B46-92AB-0C21-8E42BDEB568F}"/>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0" name="Oval 129">
                  <a:extLst>
                    <a:ext uri="{FF2B5EF4-FFF2-40B4-BE49-F238E27FC236}">
                      <a16:creationId xmlns:a16="http://schemas.microsoft.com/office/drawing/2014/main" id="{DC73301B-D88E-44C1-5453-A0043F4557AB}"/>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1" name="Oval 130">
                  <a:extLst>
                    <a:ext uri="{FF2B5EF4-FFF2-40B4-BE49-F238E27FC236}">
                      <a16:creationId xmlns:a16="http://schemas.microsoft.com/office/drawing/2014/main" id="{BD964715-E4D3-2B1A-6AE8-91F2E14485CF}"/>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Oval 131">
                  <a:extLst>
                    <a:ext uri="{FF2B5EF4-FFF2-40B4-BE49-F238E27FC236}">
                      <a16:creationId xmlns:a16="http://schemas.microsoft.com/office/drawing/2014/main" id="{890A3564-D019-3A83-C5FD-33CF7E79D5FD}"/>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Oval 132">
                  <a:extLst>
                    <a:ext uri="{FF2B5EF4-FFF2-40B4-BE49-F238E27FC236}">
                      <a16:creationId xmlns:a16="http://schemas.microsoft.com/office/drawing/2014/main" id="{6049C7A4-53CE-CE08-0792-DADB00260E42}"/>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8" name="Oval 47">
                <a:extLst>
                  <a:ext uri="{FF2B5EF4-FFF2-40B4-BE49-F238E27FC236}">
                    <a16:creationId xmlns:a16="http://schemas.microsoft.com/office/drawing/2014/main" id="{E64075E9-CD6E-1700-859D-1EC3B201E52A}"/>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38595C41-AD20-AA75-3DEF-16FF694746E2}"/>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149" name="Group 148">
            <a:extLst>
              <a:ext uri="{FF2B5EF4-FFF2-40B4-BE49-F238E27FC236}">
                <a16:creationId xmlns:a16="http://schemas.microsoft.com/office/drawing/2014/main" id="{B65E0E98-9FD5-E355-F043-C1F7EEEC9FAC}"/>
              </a:ext>
            </a:extLst>
          </p:cNvPr>
          <p:cNvGrpSpPr/>
          <p:nvPr/>
        </p:nvGrpSpPr>
        <p:grpSpPr>
          <a:xfrm>
            <a:off x="6684194" y="1710176"/>
            <a:ext cx="2908863" cy="2724343"/>
            <a:chOff x="3566165" y="3197660"/>
            <a:chExt cx="2908863" cy="2724343"/>
          </a:xfrm>
        </p:grpSpPr>
        <p:grpSp>
          <p:nvGrpSpPr>
            <p:cNvPr id="150" name="Group 149">
              <a:extLst>
                <a:ext uri="{FF2B5EF4-FFF2-40B4-BE49-F238E27FC236}">
                  <a16:creationId xmlns:a16="http://schemas.microsoft.com/office/drawing/2014/main" id="{D844269F-ACCC-2267-556C-DB60C6622EAD}"/>
                </a:ext>
              </a:extLst>
            </p:cNvPr>
            <p:cNvGrpSpPr/>
            <p:nvPr/>
          </p:nvGrpSpPr>
          <p:grpSpPr>
            <a:xfrm>
              <a:off x="3566165" y="3197660"/>
              <a:ext cx="2908863" cy="2724343"/>
              <a:chOff x="5211035" y="6624914"/>
              <a:chExt cx="2908863" cy="2724343"/>
            </a:xfrm>
          </p:grpSpPr>
          <p:sp>
            <p:nvSpPr>
              <p:cNvPr id="201" name="TextBox 200">
                <a:extLst>
                  <a:ext uri="{FF2B5EF4-FFF2-40B4-BE49-F238E27FC236}">
                    <a16:creationId xmlns:a16="http://schemas.microsoft.com/office/drawing/2014/main" id="{5E442F14-02FD-DB7B-C2E1-B43ECB9DDA4D}"/>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202" name="Straight Connector 201">
                <a:extLst>
                  <a:ext uri="{FF2B5EF4-FFF2-40B4-BE49-F238E27FC236}">
                    <a16:creationId xmlns:a16="http://schemas.microsoft.com/office/drawing/2014/main" id="{BF2BE1A4-8C1D-9A2C-AA9E-FD918D5D21F5}"/>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E86FDA7D-42BD-8D97-3CEF-5C8F63187526}"/>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4" name="TextBox 203">
                <a:extLst>
                  <a:ext uri="{FF2B5EF4-FFF2-40B4-BE49-F238E27FC236}">
                    <a16:creationId xmlns:a16="http://schemas.microsoft.com/office/drawing/2014/main" id="{1F5BD3B7-7650-978F-B8E6-01551B41A496}"/>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205" name="TextBox 204">
                <a:extLst>
                  <a:ext uri="{FF2B5EF4-FFF2-40B4-BE49-F238E27FC236}">
                    <a16:creationId xmlns:a16="http://schemas.microsoft.com/office/drawing/2014/main" id="{E2D88180-3C78-035D-64A9-48350D235D91}"/>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206" name="TextBox 205">
                <a:extLst>
                  <a:ext uri="{FF2B5EF4-FFF2-40B4-BE49-F238E27FC236}">
                    <a16:creationId xmlns:a16="http://schemas.microsoft.com/office/drawing/2014/main" id="{3B11D3BA-5D3B-50F9-51AD-1F1F9EB7AC1E}"/>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176" name="Group 175">
              <a:extLst>
                <a:ext uri="{FF2B5EF4-FFF2-40B4-BE49-F238E27FC236}">
                  <a16:creationId xmlns:a16="http://schemas.microsoft.com/office/drawing/2014/main" id="{A934F6EE-C288-67DA-4FCB-CFFDB7D78842}"/>
                </a:ext>
              </a:extLst>
            </p:cNvPr>
            <p:cNvGrpSpPr/>
            <p:nvPr/>
          </p:nvGrpSpPr>
          <p:grpSpPr>
            <a:xfrm>
              <a:off x="4320659" y="3430320"/>
              <a:ext cx="1814747" cy="1796295"/>
              <a:chOff x="1163568" y="4022714"/>
              <a:chExt cx="1814747" cy="1796295"/>
            </a:xfrm>
          </p:grpSpPr>
          <p:grpSp>
            <p:nvGrpSpPr>
              <p:cNvPr id="177" name="Group 176">
                <a:extLst>
                  <a:ext uri="{FF2B5EF4-FFF2-40B4-BE49-F238E27FC236}">
                    <a16:creationId xmlns:a16="http://schemas.microsoft.com/office/drawing/2014/main" id="{4CB3DFF6-E8C7-F213-C6EF-D8C39FC59994}"/>
                  </a:ext>
                </a:extLst>
              </p:cNvPr>
              <p:cNvGrpSpPr/>
              <p:nvPr/>
            </p:nvGrpSpPr>
            <p:grpSpPr>
              <a:xfrm>
                <a:off x="1163568" y="4224872"/>
                <a:ext cx="1662347" cy="1594137"/>
                <a:chOff x="6379819" y="2719853"/>
                <a:chExt cx="1662347" cy="1594137"/>
              </a:xfrm>
            </p:grpSpPr>
            <p:sp>
              <p:nvSpPr>
                <p:cNvPr id="181" name="Oval 180">
                  <a:extLst>
                    <a:ext uri="{FF2B5EF4-FFF2-40B4-BE49-F238E27FC236}">
                      <a16:creationId xmlns:a16="http://schemas.microsoft.com/office/drawing/2014/main" id="{5575E8B7-7EBB-3D51-197A-533DD6651561}"/>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2" name="Oval 181">
                  <a:extLst>
                    <a:ext uri="{FF2B5EF4-FFF2-40B4-BE49-F238E27FC236}">
                      <a16:creationId xmlns:a16="http://schemas.microsoft.com/office/drawing/2014/main" id="{F11AAE0D-8282-5D60-69D1-88D649695B27}"/>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3" name="Oval 182">
                  <a:extLst>
                    <a:ext uri="{FF2B5EF4-FFF2-40B4-BE49-F238E27FC236}">
                      <a16:creationId xmlns:a16="http://schemas.microsoft.com/office/drawing/2014/main" id="{11AC70E5-B633-2503-BFB8-A66C695D4891}"/>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4" name="Oval 183">
                  <a:extLst>
                    <a:ext uri="{FF2B5EF4-FFF2-40B4-BE49-F238E27FC236}">
                      <a16:creationId xmlns:a16="http://schemas.microsoft.com/office/drawing/2014/main" id="{A38F1C4F-6C86-1033-F256-9A98A83B630A}"/>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5" name="Oval 184">
                  <a:extLst>
                    <a:ext uri="{FF2B5EF4-FFF2-40B4-BE49-F238E27FC236}">
                      <a16:creationId xmlns:a16="http://schemas.microsoft.com/office/drawing/2014/main" id="{0030FF35-B6C3-0FA3-C154-2DC47B11B63C}"/>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6" name="Oval 185">
                  <a:extLst>
                    <a:ext uri="{FF2B5EF4-FFF2-40B4-BE49-F238E27FC236}">
                      <a16:creationId xmlns:a16="http://schemas.microsoft.com/office/drawing/2014/main" id="{2B5DB0F8-5D7B-2455-E5B1-B35712456EA0}"/>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7" name="Oval 186">
                  <a:extLst>
                    <a:ext uri="{FF2B5EF4-FFF2-40B4-BE49-F238E27FC236}">
                      <a16:creationId xmlns:a16="http://schemas.microsoft.com/office/drawing/2014/main" id="{8A9E22B0-4066-C97C-3FF4-43E0600D341D}"/>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8" name="Oval 187">
                  <a:extLst>
                    <a:ext uri="{FF2B5EF4-FFF2-40B4-BE49-F238E27FC236}">
                      <a16:creationId xmlns:a16="http://schemas.microsoft.com/office/drawing/2014/main" id="{61EF958B-FBC5-AB6D-3B6C-56AC8279FCAD}"/>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9" name="Oval 188">
                  <a:extLst>
                    <a:ext uri="{FF2B5EF4-FFF2-40B4-BE49-F238E27FC236}">
                      <a16:creationId xmlns:a16="http://schemas.microsoft.com/office/drawing/2014/main" id="{B7368209-6BDC-299C-5AE2-041609C54970}"/>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0" name="Oval 189">
                  <a:extLst>
                    <a:ext uri="{FF2B5EF4-FFF2-40B4-BE49-F238E27FC236}">
                      <a16:creationId xmlns:a16="http://schemas.microsoft.com/office/drawing/2014/main" id="{A99C1061-23EE-1D27-FBBA-CA9CFCABE538}"/>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1" name="Oval 190">
                  <a:extLst>
                    <a:ext uri="{FF2B5EF4-FFF2-40B4-BE49-F238E27FC236}">
                      <a16:creationId xmlns:a16="http://schemas.microsoft.com/office/drawing/2014/main" id="{D0EF514A-D9CC-02A8-78CD-D8F3ABD94C8C}"/>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2" name="Oval 191">
                  <a:extLst>
                    <a:ext uri="{FF2B5EF4-FFF2-40B4-BE49-F238E27FC236}">
                      <a16:creationId xmlns:a16="http://schemas.microsoft.com/office/drawing/2014/main" id="{860A20C0-8FB4-7CD8-AF99-A5BCBDC06EE9}"/>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3" name="Oval 192">
                  <a:extLst>
                    <a:ext uri="{FF2B5EF4-FFF2-40B4-BE49-F238E27FC236}">
                      <a16:creationId xmlns:a16="http://schemas.microsoft.com/office/drawing/2014/main" id="{19CA68E8-D229-807D-F885-2DEC2ACAECDD}"/>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4" name="Oval 193">
                  <a:extLst>
                    <a:ext uri="{FF2B5EF4-FFF2-40B4-BE49-F238E27FC236}">
                      <a16:creationId xmlns:a16="http://schemas.microsoft.com/office/drawing/2014/main" id="{27A894E5-CFC2-90D2-6A86-DF316110F8E1}"/>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5" name="Oval 194">
                  <a:extLst>
                    <a:ext uri="{FF2B5EF4-FFF2-40B4-BE49-F238E27FC236}">
                      <a16:creationId xmlns:a16="http://schemas.microsoft.com/office/drawing/2014/main" id="{B99BE171-BDF4-CD83-58CF-200E3F46D0AE}"/>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6" name="Oval 195">
                  <a:extLst>
                    <a:ext uri="{FF2B5EF4-FFF2-40B4-BE49-F238E27FC236}">
                      <a16:creationId xmlns:a16="http://schemas.microsoft.com/office/drawing/2014/main" id="{5ACAC526-27B4-9750-BAAA-687C4333C904}"/>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7" name="Oval 196">
                  <a:extLst>
                    <a:ext uri="{FF2B5EF4-FFF2-40B4-BE49-F238E27FC236}">
                      <a16:creationId xmlns:a16="http://schemas.microsoft.com/office/drawing/2014/main" id="{2443095D-D88C-8C2C-E3A5-26FD0DECD681}"/>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8" name="Oval 197">
                  <a:extLst>
                    <a:ext uri="{FF2B5EF4-FFF2-40B4-BE49-F238E27FC236}">
                      <a16:creationId xmlns:a16="http://schemas.microsoft.com/office/drawing/2014/main" id="{086A2D42-58EB-E97A-9130-A6FDE0C1E2F6}"/>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9" name="Oval 198">
                  <a:extLst>
                    <a:ext uri="{FF2B5EF4-FFF2-40B4-BE49-F238E27FC236}">
                      <a16:creationId xmlns:a16="http://schemas.microsoft.com/office/drawing/2014/main" id="{D7C72BAE-BDBA-86FF-77E9-8E4F5D4C8409}"/>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0" name="Oval 199">
                  <a:extLst>
                    <a:ext uri="{FF2B5EF4-FFF2-40B4-BE49-F238E27FC236}">
                      <a16:creationId xmlns:a16="http://schemas.microsoft.com/office/drawing/2014/main" id="{1EE486B6-14FB-047D-4BAD-32B63D7ECEE3}"/>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78" name="Oval 177">
                <a:extLst>
                  <a:ext uri="{FF2B5EF4-FFF2-40B4-BE49-F238E27FC236}">
                    <a16:creationId xmlns:a16="http://schemas.microsoft.com/office/drawing/2014/main" id="{DA17CB96-25E3-D8CA-2681-4A9DDE5A8878}"/>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9" name="Oval 178">
                <a:extLst>
                  <a:ext uri="{FF2B5EF4-FFF2-40B4-BE49-F238E27FC236}">
                    <a16:creationId xmlns:a16="http://schemas.microsoft.com/office/drawing/2014/main" id="{5EEC6E8E-44D9-19F5-268B-C6C9FFDF904A}"/>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Tree>
    <p:extLst>
      <p:ext uri="{BB962C8B-B14F-4D97-AF65-F5344CB8AC3E}">
        <p14:creationId xmlns:p14="http://schemas.microsoft.com/office/powerpoint/2010/main" val="39591124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ontent Placeholder 2">
            <a:extLst>
              <a:ext uri="{FF2B5EF4-FFF2-40B4-BE49-F238E27FC236}">
                <a16:creationId xmlns:a16="http://schemas.microsoft.com/office/drawing/2014/main" id="{29E1DCD3-4C3D-D36A-D1F1-0F23542CCEC8}"/>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filter.sex.linked</a:t>
            </a:r>
            <a:endParaRPr lang="en-AU" dirty="0">
              <a:latin typeface="Courier New" panose="02070309020205020404" pitchFamily="49" charset="0"/>
              <a:cs typeface="Courier New" panose="02070309020205020404" pitchFamily="49" charset="0"/>
            </a:endParaRPr>
          </a:p>
        </p:txBody>
      </p:sp>
      <p:grpSp>
        <p:nvGrpSpPr>
          <p:cNvPr id="4" name="Group 3">
            <a:extLst>
              <a:ext uri="{FF2B5EF4-FFF2-40B4-BE49-F238E27FC236}">
                <a16:creationId xmlns:a16="http://schemas.microsoft.com/office/drawing/2014/main" id="{A822B16B-518A-5F44-0815-B609624619DF}"/>
              </a:ext>
            </a:extLst>
          </p:cNvPr>
          <p:cNvGrpSpPr/>
          <p:nvPr/>
        </p:nvGrpSpPr>
        <p:grpSpPr>
          <a:xfrm>
            <a:off x="2610600" y="1976730"/>
            <a:ext cx="1758448" cy="1746578"/>
            <a:chOff x="1151211" y="3451683"/>
            <a:chExt cx="1758448" cy="1746578"/>
          </a:xfrm>
        </p:grpSpPr>
        <p:cxnSp>
          <p:nvCxnSpPr>
            <p:cNvPr id="5" name="Straight Arrow Connector 4">
              <a:extLst>
                <a:ext uri="{FF2B5EF4-FFF2-40B4-BE49-F238E27FC236}">
                  <a16:creationId xmlns:a16="http://schemas.microsoft.com/office/drawing/2014/main" id="{E6BA26C7-5F53-8EB8-AC1B-BB011C74F200}"/>
                </a:ext>
              </a:extLst>
            </p:cNvPr>
            <p:cNvCxnSpPr/>
            <p:nvPr/>
          </p:nvCxnSpPr>
          <p:spPr>
            <a:xfrm>
              <a:off x="1849497" y="4935110"/>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A6EFA3C-7716-2C8F-7A0F-F15915D2091B}"/>
                </a:ext>
              </a:extLst>
            </p:cNvPr>
            <p:cNvCxnSpPr>
              <a:cxnSpLocks/>
            </p:cNvCxnSpPr>
            <p:nvPr/>
          </p:nvCxnSpPr>
          <p:spPr>
            <a:xfrm flipH="1" flipV="1">
              <a:off x="1151211" y="4258769"/>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54ED069-8323-0547-9F4E-60D2DEFAA7BB}"/>
                </a:ext>
              </a:extLst>
            </p:cNvPr>
            <p:cNvCxnSpPr/>
            <p:nvPr/>
          </p:nvCxnSpPr>
          <p:spPr>
            <a:xfrm>
              <a:off x="2095206" y="465829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05E031-C56C-97C0-677F-F662B5071EEB}"/>
                </a:ext>
              </a:extLst>
            </p:cNvPr>
            <p:cNvCxnSpPr>
              <a:cxnSpLocks/>
            </p:cNvCxnSpPr>
            <p:nvPr/>
          </p:nvCxnSpPr>
          <p:spPr>
            <a:xfrm flipH="1" flipV="1">
              <a:off x="1396920" y="398195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7FFB1D1-BE5F-EFDD-010F-FFC22C20570C}"/>
                </a:ext>
              </a:extLst>
            </p:cNvPr>
            <p:cNvCxnSpPr/>
            <p:nvPr/>
          </p:nvCxnSpPr>
          <p:spPr>
            <a:xfrm>
              <a:off x="2365890" y="4385328"/>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F85255-73A3-79A5-1B2F-102131D291CD}"/>
                </a:ext>
              </a:extLst>
            </p:cNvPr>
            <p:cNvCxnSpPr>
              <a:cxnSpLocks/>
            </p:cNvCxnSpPr>
            <p:nvPr/>
          </p:nvCxnSpPr>
          <p:spPr>
            <a:xfrm flipH="1" flipV="1">
              <a:off x="1667604" y="3708987"/>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7AC8C73-8792-024E-E684-C20C18D081A8}"/>
                </a:ext>
              </a:extLst>
            </p:cNvPr>
            <p:cNvCxnSpPr/>
            <p:nvPr/>
          </p:nvCxnSpPr>
          <p:spPr>
            <a:xfrm>
              <a:off x="2627758" y="412802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33CAE18-6F17-C3E0-AA21-224337A2D47A}"/>
                </a:ext>
              </a:extLst>
            </p:cNvPr>
            <p:cNvCxnSpPr>
              <a:cxnSpLocks/>
            </p:cNvCxnSpPr>
            <p:nvPr/>
          </p:nvCxnSpPr>
          <p:spPr>
            <a:xfrm flipH="1" flipV="1">
              <a:off x="1929472" y="345168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3F252FB-923F-2C74-40CC-1C1D58660CB2}"/>
              </a:ext>
            </a:extLst>
          </p:cNvPr>
          <p:cNvGrpSpPr/>
          <p:nvPr/>
        </p:nvGrpSpPr>
        <p:grpSpPr>
          <a:xfrm>
            <a:off x="1871347" y="1883043"/>
            <a:ext cx="2655212" cy="2600595"/>
            <a:chOff x="483017" y="3895834"/>
            <a:chExt cx="2655212" cy="2600595"/>
          </a:xfrm>
        </p:grpSpPr>
        <p:grpSp>
          <p:nvGrpSpPr>
            <p:cNvPr id="14" name="Group 13">
              <a:extLst>
                <a:ext uri="{FF2B5EF4-FFF2-40B4-BE49-F238E27FC236}">
                  <a16:creationId xmlns:a16="http://schemas.microsoft.com/office/drawing/2014/main" id="{1F12B312-7B8A-279F-E92C-1C0E28EFE316}"/>
                </a:ext>
              </a:extLst>
            </p:cNvPr>
            <p:cNvGrpSpPr/>
            <p:nvPr/>
          </p:nvGrpSpPr>
          <p:grpSpPr>
            <a:xfrm>
              <a:off x="483017" y="3895834"/>
              <a:ext cx="2655212" cy="2600595"/>
              <a:chOff x="5147538" y="4100204"/>
              <a:chExt cx="2655212" cy="2598533"/>
            </a:xfrm>
          </p:grpSpPr>
          <p:sp>
            <p:nvSpPr>
              <p:cNvPr id="39" name="TextBox 38">
                <a:extLst>
                  <a:ext uri="{FF2B5EF4-FFF2-40B4-BE49-F238E27FC236}">
                    <a16:creationId xmlns:a16="http://schemas.microsoft.com/office/drawing/2014/main" id="{31B38C96-C12F-2ECA-9169-4FE455AD1AB0}"/>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40" name="Straight Connector 39">
                <a:extLst>
                  <a:ext uri="{FF2B5EF4-FFF2-40B4-BE49-F238E27FC236}">
                    <a16:creationId xmlns:a16="http://schemas.microsoft.com/office/drawing/2014/main" id="{1CC5F785-2BED-96EA-9CFA-D14B808C94FE}"/>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3CAC21D-5428-FE7B-7A62-4683EAF74869}"/>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A67921D-7194-E606-D0F8-36C0A410F95C}"/>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45" name="TextBox 44">
                <a:extLst>
                  <a:ext uri="{FF2B5EF4-FFF2-40B4-BE49-F238E27FC236}">
                    <a16:creationId xmlns:a16="http://schemas.microsoft.com/office/drawing/2014/main" id="{C18055F2-BE5B-2D05-D369-5B46D844B2F2}"/>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46" name="TextBox 45">
                <a:extLst>
                  <a:ext uri="{FF2B5EF4-FFF2-40B4-BE49-F238E27FC236}">
                    <a16:creationId xmlns:a16="http://schemas.microsoft.com/office/drawing/2014/main" id="{29A5BFE1-1CA2-AE81-A8CA-79084E198F77}"/>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15" name="Group 14">
              <a:extLst>
                <a:ext uri="{FF2B5EF4-FFF2-40B4-BE49-F238E27FC236}">
                  <a16:creationId xmlns:a16="http://schemas.microsoft.com/office/drawing/2014/main" id="{22CD8C67-11EC-A3C9-20E4-F3E064FB2C6B}"/>
                </a:ext>
              </a:extLst>
            </p:cNvPr>
            <p:cNvGrpSpPr/>
            <p:nvPr/>
          </p:nvGrpSpPr>
          <p:grpSpPr>
            <a:xfrm>
              <a:off x="1163568" y="3985390"/>
              <a:ext cx="1814747" cy="1814575"/>
              <a:chOff x="1163568" y="3985390"/>
              <a:chExt cx="1814747" cy="1814575"/>
            </a:xfrm>
          </p:grpSpPr>
          <p:grpSp>
            <p:nvGrpSpPr>
              <p:cNvPr id="16" name="Group 15">
                <a:extLst>
                  <a:ext uri="{FF2B5EF4-FFF2-40B4-BE49-F238E27FC236}">
                    <a16:creationId xmlns:a16="http://schemas.microsoft.com/office/drawing/2014/main" id="{EE93ED89-9E95-5F13-152D-A53E8A6EB04E}"/>
                  </a:ext>
                </a:extLst>
              </p:cNvPr>
              <p:cNvGrpSpPr/>
              <p:nvPr/>
            </p:nvGrpSpPr>
            <p:grpSpPr>
              <a:xfrm>
                <a:off x="1163568" y="4271527"/>
                <a:ext cx="1662347" cy="1528438"/>
                <a:chOff x="6379819" y="2766508"/>
                <a:chExt cx="1662347" cy="1528438"/>
              </a:xfrm>
            </p:grpSpPr>
            <p:sp>
              <p:nvSpPr>
                <p:cNvPr id="19" name="Oval 18">
                  <a:extLst>
                    <a:ext uri="{FF2B5EF4-FFF2-40B4-BE49-F238E27FC236}">
                      <a16:creationId xmlns:a16="http://schemas.microsoft.com/office/drawing/2014/main" id="{3C490D46-3823-DD27-3C28-8106130EF3BB}"/>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6F371C6D-20B9-5617-D7D3-1459F0B2C9EC}"/>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CEB33DEB-15DC-54CE-B507-16A9977D2734}"/>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a:extLst>
                    <a:ext uri="{FF2B5EF4-FFF2-40B4-BE49-F238E27FC236}">
                      <a16:creationId xmlns:a16="http://schemas.microsoft.com/office/drawing/2014/main" id="{5C19ECD7-8795-2C70-D0F9-5E206DBA534B}"/>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2E88D8C2-EEAF-E8E3-42ED-C6F3C9088493}"/>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D94A70B4-688D-5460-1096-B56CF059994A}"/>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44F50748-2279-D1E9-E824-60AEC7C1EFC6}"/>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88A72C3E-C7D9-9DC3-8CC1-4B46E6D91791}"/>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768560B3-DF8A-0A1A-45C4-38944589FFE3}"/>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9845F6B0-0CF5-BB86-1178-092E96A70D63}"/>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31AE15AB-C330-2358-1891-A0AEA3996094}"/>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D9E46636-CE73-38A0-A05A-D26173287545}"/>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B7FC2FF9-7E8A-F66A-281B-E6A1911EEF77}"/>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380F7379-A3C4-ACBE-E203-8E62AA508063}"/>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F0945A7D-EEFB-3877-479C-A6E5225FD737}"/>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5AD40BFF-7ABC-DB2F-4552-B1E84783E52A}"/>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DAFAC08C-A640-5E01-8E53-F07EC2348757}"/>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3257FCA5-FEB4-04F1-9B8B-AF7C7742FC28}"/>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BF019AB5-F3C8-C6B3-5DBA-4EAB3C9812B4}"/>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529DA683-B634-6BC6-C4C8-E4C0A75160EA}"/>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7" name="Oval 16">
                <a:extLst>
                  <a:ext uri="{FF2B5EF4-FFF2-40B4-BE49-F238E27FC236}">
                    <a16:creationId xmlns:a16="http://schemas.microsoft.com/office/drawing/2014/main" id="{4F2D2C1E-D9BC-6A61-AB6F-96ACAD825BD0}"/>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Oval 17">
                <a:extLst>
                  <a:ext uri="{FF2B5EF4-FFF2-40B4-BE49-F238E27FC236}">
                    <a16:creationId xmlns:a16="http://schemas.microsoft.com/office/drawing/2014/main" id="{B8CAC3F3-5609-62CF-32BF-37F66BFC55E1}"/>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126" name="Group 125">
            <a:extLst>
              <a:ext uri="{FF2B5EF4-FFF2-40B4-BE49-F238E27FC236}">
                <a16:creationId xmlns:a16="http://schemas.microsoft.com/office/drawing/2014/main" id="{0DB0B414-3302-42B6-59C9-FD8D69AD84B8}"/>
              </a:ext>
            </a:extLst>
          </p:cNvPr>
          <p:cNvGrpSpPr/>
          <p:nvPr/>
        </p:nvGrpSpPr>
        <p:grpSpPr>
          <a:xfrm>
            <a:off x="6684194" y="1710176"/>
            <a:ext cx="2908863" cy="2724343"/>
            <a:chOff x="3566165" y="3197660"/>
            <a:chExt cx="2908863" cy="2724343"/>
          </a:xfrm>
        </p:grpSpPr>
        <p:grpSp>
          <p:nvGrpSpPr>
            <p:cNvPr id="127" name="Group 126">
              <a:extLst>
                <a:ext uri="{FF2B5EF4-FFF2-40B4-BE49-F238E27FC236}">
                  <a16:creationId xmlns:a16="http://schemas.microsoft.com/office/drawing/2014/main" id="{BB12A59A-445D-75E5-DD34-0780DA3C635E}"/>
                </a:ext>
              </a:extLst>
            </p:cNvPr>
            <p:cNvGrpSpPr/>
            <p:nvPr/>
          </p:nvGrpSpPr>
          <p:grpSpPr>
            <a:xfrm>
              <a:off x="4364507" y="3445602"/>
              <a:ext cx="1758448" cy="1746578"/>
              <a:chOff x="1151211" y="3451683"/>
              <a:chExt cx="1758448" cy="1746578"/>
            </a:xfrm>
          </p:grpSpPr>
          <p:cxnSp>
            <p:nvCxnSpPr>
              <p:cNvPr id="160" name="Straight Arrow Connector 159">
                <a:extLst>
                  <a:ext uri="{FF2B5EF4-FFF2-40B4-BE49-F238E27FC236}">
                    <a16:creationId xmlns:a16="http://schemas.microsoft.com/office/drawing/2014/main" id="{2376DA4D-2A38-CDF6-2E7D-2B5E18163A95}"/>
                  </a:ext>
                </a:extLst>
              </p:cNvPr>
              <p:cNvCxnSpPr/>
              <p:nvPr/>
            </p:nvCxnSpPr>
            <p:spPr>
              <a:xfrm>
                <a:off x="1849497" y="4935110"/>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AA2BCD1D-D65A-2634-5174-D010529E2388}"/>
                  </a:ext>
                </a:extLst>
              </p:cNvPr>
              <p:cNvCxnSpPr>
                <a:cxnSpLocks/>
              </p:cNvCxnSpPr>
              <p:nvPr/>
            </p:nvCxnSpPr>
            <p:spPr>
              <a:xfrm flipH="1" flipV="1">
                <a:off x="1151211" y="4258769"/>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9FC3BD10-C474-D1F7-FE64-AF8DC76D91E4}"/>
                  </a:ext>
                </a:extLst>
              </p:cNvPr>
              <p:cNvCxnSpPr/>
              <p:nvPr/>
            </p:nvCxnSpPr>
            <p:spPr>
              <a:xfrm>
                <a:off x="2095206" y="465829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73502F4-18A4-436F-A83F-351B18A71CCB}"/>
                  </a:ext>
                </a:extLst>
              </p:cNvPr>
              <p:cNvCxnSpPr>
                <a:cxnSpLocks/>
              </p:cNvCxnSpPr>
              <p:nvPr/>
            </p:nvCxnSpPr>
            <p:spPr>
              <a:xfrm flipH="1" flipV="1">
                <a:off x="1396920" y="398195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C72BAA6E-9B21-B39F-D059-6B597E906163}"/>
                  </a:ext>
                </a:extLst>
              </p:cNvPr>
              <p:cNvCxnSpPr/>
              <p:nvPr/>
            </p:nvCxnSpPr>
            <p:spPr>
              <a:xfrm>
                <a:off x="2365890" y="4385328"/>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2213AEC-8A11-8D6C-DE08-5F65E76562E2}"/>
                  </a:ext>
                </a:extLst>
              </p:cNvPr>
              <p:cNvCxnSpPr>
                <a:cxnSpLocks/>
              </p:cNvCxnSpPr>
              <p:nvPr/>
            </p:nvCxnSpPr>
            <p:spPr>
              <a:xfrm flipH="1" flipV="1">
                <a:off x="1667604" y="3708987"/>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AAF40EB0-ED83-E6F1-B8A3-B7BBDD2F51AA}"/>
                  </a:ext>
                </a:extLst>
              </p:cNvPr>
              <p:cNvCxnSpPr/>
              <p:nvPr/>
            </p:nvCxnSpPr>
            <p:spPr>
              <a:xfrm>
                <a:off x="2627758" y="412802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1F4A0BC4-DCDA-3C99-FC4A-EE3BBA1FAE62}"/>
                  </a:ext>
                </a:extLst>
              </p:cNvPr>
              <p:cNvCxnSpPr>
                <a:cxnSpLocks/>
              </p:cNvCxnSpPr>
              <p:nvPr/>
            </p:nvCxnSpPr>
            <p:spPr>
              <a:xfrm flipH="1" flipV="1">
                <a:off x="1929472" y="345168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5D9ABECF-A76A-2BA6-AD07-871492689A5E}"/>
                </a:ext>
              </a:extLst>
            </p:cNvPr>
            <p:cNvGrpSpPr/>
            <p:nvPr/>
          </p:nvGrpSpPr>
          <p:grpSpPr>
            <a:xfrm>
              <a:off x="3566165" y="3197660"/>
              <a:ext cx="2908863" cy="2724343"/>
              <a:chOff x="3566165" y="3197660"/>
              <a:chExt cx="2908863" cy="2724343"/>
            </a:xfrm>
          </p:grpSpPr>
          <p:grpSp>
            <p:nvGrpSpPr>
              <p:cNvPr id="129" name="Group 128">
                <a:extLst>
                  <a:ext uri="{FF2B5EF4-FFF2-40B4-BE49-F238E27FC236}">
                    <a16:creationId xmlns:a16="http://schemas.microsoft.com/office/drawing/2014/main" id="{213187A4-0C77-950A-DBA3-CD0EED732D92}"/>
                  </a:ext>
                </a:extLst>
              </p:cNvPr>
              <p:cNvGrpSpPr/>
              <p:nvPr/>
            </p:nvGrpSpPr>
            <p:grpSpPr>
              <a:xfrm>
                <a:off x="3566165" y="3197660"/>
                <a:ext cx="2908863" cy="2724343"/>
                <a:chOff x="5211035" y="6624914"/>
                <a:chExt cx="2908863" cy="2724343"/>
              </a:xfrm>
            </p:grpSpPr>
            <p:sp>
              <p:nvSpPr>
                <p:cNvPr id="154" name="TextBox 153">
                  <a:extLst>
                    <a:ext uri="{FF2B5EF4-FFF2-40B4-BE49-F238E27FC236}">
                      <a16:creationId xmlns:a16="http://schemas.microsoft.com/office/drawing/2014/main" id="{EB64EA44-226C-5DB3-01D4-771FEF4D29A1}"/>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155" name="Straight Connector 154">
                  <a:extLst>
                    <a:ext uri="{FF2B5EF4-FFF2-40B4-BE49-F238E27FC236}">
                      <a16:creationId xmlns:a16="http://schemas.microsoft.com/office/drawing/2014/main" id="{80256501-D57C-80CD-660F-A27F9B48F3D6}"/>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202EDF0A-2E9B-56BF-88CE-C2AEE1DA21DC}"/>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556F710C-18C5-AAA2-D3A9-78B92D5504E0}"/>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158" name="TextBox 157">
                  <a:extLst>
                    <a:ext uri="{FF2B5EF4-FFF2-40B4-BE49-F238E27FC236}">
                      <a16:creationId xmlns:a16="http://schemas.microsoft.com/office/drawing/2014/main" id="{7F11B03D-766D-89AC-6983-C55AA0439E36}"/>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159" name="TextBox 158">
                  <a:extLst>
                    <a:ext uri="{FF2B5EF4-FFF2-40B4-BE49-F238E27FC236}">
                      <a16:creationId xmlns:a16="http://schemas.microsoft.com/office/drawing/2014/main" id="{087EC9B0-EFCB-85EA-F79E-CED4B87CC290}"/>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130" name="Group 129">
                <a:extLst>
                  <a:ext uri="{FF2B5EF4-FFF2-40B4-BE49-F238E27FC236}">
                    <a16:creationId xmlns:a16="http://schemas.microsoft.com/office/drawing/2014/main" id="{A122F383-0090-5C7C-4C41-530B3CA45C6C}"/>
                  </a:ext>
                </a:extLst>
              </p:cNvPr>
              <p:cNvGrpSpPr/>
              <p:nvPr/>
            </p:nvGrpSpPr>
            <p:grpSpPr>
              <a:xfrm>
                <a:off x="4320659" y="3430320"/>
                <a:ext cx="1814747" cy="1796295"/>
                <a:chOff x="1163568" y="4022714"/>
                <a:chExt cx="1814747" cy="1796295"/>
              </a:xfrm>
            </p:grpSpPr>
            <p:grpSp>
              <p:nvGrpSpPr>
                <p:cNvPr id="131" name="Group 130">
                  <a:extLst>
                    <a:ext uri="{FF2B5EF4-FFF2-40B4-BE49-F238E27FC236}">
                      <a16:creationId xmlns:a16="http://schemas.microsoft.com/office/drawing/2014/main" id="{0611D5D1-720D-ED88-805B-92DC7C3EB4C9}"/>
                    </a:ext>
                  </a:extLst>
                </p:cNvPr>
                <p:cNvGrpSpPr/>
                <p:nvPr/>
              </p:nvGrpSpPr>
              <p:grpSpPr>
                <a:xfrm>
                  <a:off x="1163568" y="4224872"/>
                  <a:ext cx="1662347" cy="1594137"/>
                  <a:chOff x="6379819" y="2719853"/>
                  <a:chExt cx="1662347" cy="1594137"/>
                </a:xfrm>
              </p:grpSpPr>
              <p:sp>
                <p:nvSpPr>
                  <p:cNvPr id="134" name="Oval 133">
                    <a:extLst>
                      <a:ext uri="{FF2B5EF4-FFF2-40B4-BE49-F238E27FC236}">
                        <a16:creationId xmlns:a16="http://schemas.microsoft.com/office/drawing/2014/main" id="{53187059-C8C3-931E-135C-AB0F3655765E}"/>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5" name="Oval 134">
                    <a:extLst>
                      <a:ext uri="{FF2B5EF4-FFF2-40B4-BE49-F238E27FC236}">
                        <a16:creationId xmlns:a16="http://schemas.microsoft.com/office/drawing/2014/main" id="{A4B93DC0-B153-3AF5-BEC2-DF742DEFFCBE}"/>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6" name="Oval 135">
                    <a:extLst>
                      <a:ext uri="{FF2B5EF4-FFF2-40B4-BE49-F238E27FC236}">
                        <a16:creationId xmlns:a16="http://schemas.microsoft.com/office/drawing/2014/main" id="{85DA08E5-27B9-FDB0-DAE1-731BA24BBC9F}"/>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Oval 136">
                    <a:extLst>
                      <a:ext uri="{FF2B5EF4-FFF2-40B4-BE49-F238E27FC236}">
                        <a16:creationId xmlns:a16="http://schemas.microsoft.com/office/drawing/2014/main" id="{925578DF-B8EE-D4C1-83F1-7C7CB035EEED}"/>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Oval 137">
                    <a:extLst>
                      <a:ext uri="{FF2B5EF4-FFF2-40B4-BE49-F238E27FC236}">
                        <a16:creationId xmlns:a16="http://schemas.microsoft.com/office/drawing/2014/main" id="{1E064612-A174-6749-FF15-00BEB399192F}"/>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Oval 138">
                    <a:extLst>
                      <a:ext uri="{FF2B5EF4-FFF2-40B4-BE49-F238E27FC236}">
                        <a16:creationId xmlns:a16="http://schemas.microsoft.com/office/drawing/2014/main" id="{DE413A1E-ED2D-D705-6877-6594B86F2F32}"/>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Oval 139">
                    <a:extLst>
                      <a:ext uri="{FF2B5EF4-FFF2-40B4-BE49-F238E27FC236}">
                        <a16:creationId xmlns:a16="http://schemas.microsoft.com/office/drawing/2014/main" id="{EED46702-3AB1-E60D-37A7-3CF20907E85E}"/>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Oval 140">
                    <a:extLst>
                      <a:ext uri="{FF2B5EF4-FFF2-40B4-BE49-F238E27FC236}">
                        <a16:creationId xmlns:a16="http://schemas.microsoft.com/office/drawing/2014/main" id="{A2208513-2F1D-ADA5-BCCA-7E1238CC0ADB}"/>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2" name="Oval 141">
                    <a:extLst>
                      <a:ext uri="{FF2B5EF4-FFF2-40B4-BE49-F238E27FC236}">
                        <a16:creationId xmlns:a16="http://schemas.microsoft.com/office/drawing/2014/main" id="{972B2868-DA81-D902-8414-82D8372DD82F}"/>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3" name="Oval 142">
                    <a:extLst>
                      <a:ext uri="{FF2B5EF4-FFF2-40B4-BE49-F238E27FC236}">
                        <a16:creationId xmlns:a16="http://schemas.microsoft.com/office/drawing/2014/main" id="{04EBF632-4D7D-7498-9BD9-1D84FB1C0C22}"/>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Oval 143">
                    <a:extLst>
                      <a:ext uri="{FF2B5EF4-FFF2-40B4-BE49-F238E27FC236}">
                        <a16:creationId xmlns:a16="http://schemas.microsoft.com/office/drawing/2014/main" id="{75EB5FCA-3507-3E4C-5895-1F60F043E967}"/>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Oval 144">
                    <a:extLst>
                      <a:ext uri="{FF2B5EF4-FFF2-40B4-BE49-F238E27FC236}">
                        <a16:creationId xmlns:a16="http://schemas.microsoft.com/office/drawing/2014/main" id="{D4EB8F79-0CDA-B5A8-25DC-79CE87EDC88C}"/>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Oval 145">
                    <a:extLst>
                      <a:ext uri="{FF2B5EF4-FFF2-40B4-BE49-F238E27FC236}">
                        <a16:creationId xmlns:a16="http://schemas.microsoft.com/office/drawing/2014/main" id="{35EE7CCF-747E-C862-9771-DB25BFB04FAF}"/>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Oval 146">
                    <a:extLst>
                      <a:ext uri="{FF2B5EF4-FFF2-40B4-BE49-F238E27FC236}">
                        <a16:creationId xmlns:a16="http://schemas.microsoft.com/office/drawing/2014/main" id="{9B33DE82-FC4C-28E6-7912-6B03FAC24387}"/>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Oval 147">
                    <a:extLst>
                      <a:ext uri="{FF2B5EF4-FFF2-40B4-BE49-F238E27FC236}">
                        <a16:creationId xmlns:a16="http://schemas.microsoft.com/office/drawing/2014/main" id="{9065F82D-C236-2358-AAAB-426BE187804B}"/>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Oval 148">
                    <a:extLst>
                      <a:ext uri="{FF2B5EF4-FFF2-40B4-BE49-F238E27FC236}">
                        <a16:creationId xmlns:a16="http://schemas.microsoft.com/office/drawing/2014/main" id="{DC676730-832F-8255-4742-C68DA14E84DA}"/>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Oval 149">
                    <a:extLst>
                      <a:ext uri="{FF2B5EF4-FFF2-40B4-BE49-F238E27FC236}">
                        <a16:creationId xmlns:a16="http://schemas.microsoft.com/office/drawing/2014/main" id="{D232DA2F-FE9B-3640-A25D-6A4931F0697D}"/>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Oval 150">
                    <a:extLst>
                      <a:ext uri="{FF2B5EF4-FFF2-40B4-BE49-F238E27FC236}">
                        <a16:creationId xmlns:a16="http://schemas.microsoft.com/office/drawing/2014/main" id="{59653B46-A048-1F0E-5C9C-32DBC6E9E026}"/>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Oval 151">
                    <a:extLst>
                      <a:ext uri="{FF2B5EF4-FFF2-40B4-BE49-F238E27FC236}">
                        <a16:creationId xmlns:a16="http://schemas.microsoft.com/office/drawing/2014/main" id="{5D2FA1AC-CF07-246A-39B3-0C69B3EB9C0F}"/>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3" name="Oval 152">
                    <a:extLst>
                      <a:ext uri="{FF2B5EF4-FFF2-40B4-BE49-F238E27FC236}">
                        <a16:creationId xmlns:a16="http://schemas.microsoft.com/office/drawing/2014/main" id="{EE300378-D3EC-67F9-DCDE-F44D4CD8265A}"/>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32" name="Oval 131">
                  <a:extLst>
                    <a:ext uri="{FF2B5EF4-FFF2-40B4-BE49-F238E27FC236}">
                      <a16:creationId xmlns:a16="http://schemas.microsoft.com/office/drawing/2014/main" id="{BB7CF2C6-8C6B-F35F-6C7D-C79191FFCE83}"/>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Oval 132">
                  <a:extLst>
                    <a:ext uri="{FF2B5EF4-FFF2-40B4-BE49-F238E27FC236}">
                      <a16:creationId xmlns:a16="http://schemas.microsoft.com/office/drawing/2014/main" id="{E6CCBDB6-984B-4196-AC8D-4A70DBD0130F}"/>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spTree>
    <p:extLst>
      <p:ext uri="{BB962C8B-B14F-4D97-AF65-F5344CB8AC3E}">
        <p14:creationId xmlns:p14="http://schemas.microsoft.com/office/powerpoint/2010/main" val="414685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28171-2391-7A90-A019-CD7586890295}"/>
            </a:ext>
          </a:extLst>
        </p:cNvPr>
        <p:cNvGrpSpPr/>
        <p:nvPr/>
      </p:nvGrpSpPr>
      <p:grpSpPr>
        <a:xfrm>
          <a:off x="0" y="0"/>
          <a:ext cx="0" cy="0"/>
          <a:chOff x="0" y="0"/>
          <a:chExt cx="0" cy="0"/>
        </a:xfrm>
      </p:grpSpPr>
      <p:sp>
        <p:nvSpPr>
          <p:cNvPr id="180" name="Content Placeholder 2">
            <a:extLst>
              <a:ext uri="{FF2B5EF4-FFF2-40B4-BE49-F238E27FC236}">
                <a16:creationId xmlns:a16="http://schemas.microsoft.com/office/drawing/2014/main" id="{BB1E3002-E3AF-1DBA-F9AB-F79F97A82C33}"/>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filter.sex.linked</a:t>
            </a:r>
            <a:endParaRPr lang="en-AU" dirty="0">
              <a:latin typeface="Courier New" panose="02070309020205020404" pitchFamily="49" charset="0"/>
              <a:cs typeface="Courier New" panose="02070309020205020404" pitchFamily="49" charset="0"/>
            </a:endParaRPr>
          </a:p>
        </p:txBody>
      </p:sp>
      <p:grpSp>
        <p:nvGrpSpPr>
          <p:cNvPr id="2" name="Group 1">
            <a:extLst>
              <a:ext uri="{FF2B5EF4-FFF2-40B4-BE49-F238E27FC236}">
                <a16:creationId xmlns:a16="http://schemas.microsoft.com/office/drawing/2014/main" id="{D7F268E9-DF7E-8962-9F76-A40EDCE1B0D2}"/>
              </a:ext>
            </a:extLst>
          </p:cNvPr>
          <p:cNvGrpSpPr/>
          <p:nvPr/>
        </p:nvGrpSpPr>
        <p:grpSpPr>
          <a:xfrm>
            <a:off x="2610600" y="1976730"/>
            <a:ext cx="1758448" cy="1746578"/>
            <a:chOff x="1151211" y="3451683"/>
            <a:chExt cx="1758448" cy="1746578"/>
          </a:xfrm>
        </p:grpSpPr>
        <p:cxnSp>
          <p:nvCxnSpPr>
            <p:cNvPr id="4" name="Straight Arrow Connector 3">
              <a:extLst>
                <a:ext uri="{FF2B5EF4-FFF2-40B4-BE49-F238E27FC236}">
                  <a16:creationId xmlns:a16="http://schemas.microsoft.com/office/drawing/2014/main" id="{A4898B5E-AFA8-D7A3-CBD7-81CC0669E5E9}"/>
                </a:ext>
              </a:extLst>
            </p:cNvPr>
            <p:cNvCxnSpPr/>
            <p:nvPr/>
          </p:nvCxnSpPr>
          <p:spPr>
            <a:xfrm>
              <a:off x="1849497" y="4935110"/>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DC6A484-47DE-F7B4-3B65-0A1916518DCC}"/>
                </a:ext>
              </a:extLst>
            </p:cNvPr>
            <p:cNvCxnSpPr>
              <a:cxnSpLocks/>
            </p:cNvCxnSpPr>
            <p:nvPr/>
          </p:nvCxnSpPr>
          <p:spPr>
            <a:xfrm flipH="1" flipV="1">
              <a:off x="1151211" y="4258769"/>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84D05B5-C513-8C7C-DE3B-B82080FF4580}"/>
                </a:ext>
              </a:extLst>
            </p:cNvPr>
            <p:cNvCxnSpPr/>
            <p:nvPr/>
          </p:nvCxnSpPr>
          <p:spPr>
            <a:xfrm>
              <a:off x="2095206" y="465829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270F135-5C7C-CB62-DBE0-634EDFF3BCBA}"/>
                </a:ext>
              </a:extLst>
            </p:cNvPr>
            <p:cNvCxnSpPr>
              <a:cxnSpLocks/>
            </p:cNvCxnSpPr>
            <p:nvPr/>
          </p:nvCxnSpPr>
          <p:spPr>
            <a:xfrm flipH="1" flipV="1">
              <a:off x="1396920" y="398195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DC04709-7905-481F-ADBE-E08F1889C212}"/>
                </a:ext>
              </a:extLst>
            </p:cNvPr>
            <p:cNvCxnSpPr/>
            <p:nvPr/>
          </p:nvCxnSpPr>
          <p:spPr>
            <a:xfrm>
              <a:off x="2365890" y="4385328"/>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D474073-C81E-9D18-1CA8-445B7E5F24E0}"/>
                </a:ext>
              </a:extLst>
            </p:cNvPr>
            <p:cNvCxnSpPr>
              <a:cxnSpLocks/>
            </p:cNvCxnSpPr>
            <p:nvPr/>
          </p:nvCxnSpPr>
          <p:spPr>
            <a:xfrm flipH="1" flipV="1">
              <a:off x="1667604" y="3708987"/>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B03FBE4-B2AD-E12A-1FC7-46E4B758AD7B}"/>
                </a:ext>
              </a:extLst>
            </p:cNvPr>
            <p:cNvCxnSpPr/>
            <p:nvPr/>
          </p:nvCxnSpPr>
          <p:spPr>
            <a:xfrm>
              <a:off x="2627758" y="412802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52BB089-2D1F-AEEA-B541-B1A25F1C4FC7}"/>
                </a:ext>
              </a:extLst>
            </p:cNvPr>
            <p:cNvCxnSpPr>
              <a:cxnSpLocks/>
            </p:cNvCxnSpPr>
            <p:nvPr/>
          </p:nvCxnSpPr>
          <p:spPr>
            <a:xfrm flipH="1" flipV="1">
              <a:off x="1929472" y="345168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4AF6924B-1449-D33D-D545-7E5AA78B163C}"/>
              </a:ext>
            </a:extLst>
          </p:cNvPr>
          <p:cNvGrpSpPr/>
          <p:nvPr/>
        </p:nvGrpSpPr>
        <p:grpSpPr>
          <a:xfrm>
            <a:off x="1871347" y="1883043"/>
            <a:ext cx="2655212" cy="2600595"/>
            <a:chOff x="483017" y="3895834"/>
            <a:chExt cx="2655212" cy="2600595"/>
          </a:xfrm>
        </p:grpSpPr>
        <p:grpSp>
          <p:nvGrpSpPr>
            <p:cNvPr id="13" name="Group 12">
              <a:extLst>
                <a:ext uri="{FF2B5EF4-FFF2-40B4-BE49-F238E27FC236}">
                  <a16:creationId xmlns:a16="http://schemas.microsoft.com/office/drawing/2014/main" id="{37EF6F1B-2B1C-CCDD-BCA5-587222348368}"/>
                </a:ext>
              </a:extLst>
            </p:cNvPr>
            <p:cNvGrpSpPr/>
            <p:nvPr/>
          </p:nvGrpSpPr>
          <p:grpSpPr>
            <a:xfrm>
              <a:off x="483017" y="3895834"/>
              <a:ext cx="2655212" cy="2600595"/>
              <a:chOff x="5147538" y="4100204"/>
              <a:chExt cx="2655212" cy="2598533"/>
            </a:xfrm>
          </p:grpSpPr>
          <p:sp>
            <p:nvSpPr>
              <p:cNvPr id="38" name="TextBox 37">
                <a:extLst>
                  <a:ext uri="{FF2B5EF4-FFF2-40B4-BE49-F238E27FC236}">
                    <a16:creationId xmlns:a16="http://schemas.microsoft.com/office/drawing/2014/main" id="{CF1233D1-FA63-03C3-6B72-7647F72F9B3F}"/>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39" name="Straight Connector 38">
                <a:extLst>
                  <a:ext uri="{FF2B5EF4-FFF2-40B4-BE49-F238E27FC236}">
                    <a16:creationId xmlns:a16="http://schemas.microsoft.com/office/drawing/2014/main" id="{F4E11DFF-BCA0-5E54-B15E-3696EF4BC72E}"/>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12204D-65E8-CEF0-D220-D890D504AAA9}"/>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B32717C-AA4C-E96D-1214-675A2460D8BC}"/>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42" name="TextBox 41">
                <a:extLst>
                  <a:ext uri="{FF2B5EF4-FFF2-40B4-BE49-F238E27FC236}">
                    <a16:creationId xmlns:a16="http://schemas.microsoft.com/office/drawing/2014/main" id="{124C392B-168C-1228-88A3-DC3C8FD68B77}"/>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45" name="TextBox 44">
                <a:extLst>
                  <a:ext uri="{FF2B5EF4-FFF2-40B4-BE49-F238E27FC236}">
                    <a16:creationId xmlns:a16="http://schemas.microsoft.com/office/drawing/2014/main" id="{6DC7EDF8-C7C6-DAAE-A031-829A3C21B92B}"/>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14" name="Group 13">
              <a:extLst>
                <a:ext uri="{FF2B5EF4-FFF2-40B4-BE49-F238E27FC236}">
                  <a16:creationId xmlns:a16="http://schemas.microsoft.com/office/drawing/2014/main" id="{B1541189-0B8B-3267-BB87-77D66396287C}"/>
                </a:ext>
              </a:extLst>
            </p:cNvPr>
            <p:cNvGrpSpPr/>
            <p:nvPr/>
          </p:nvGrpSpPr>
          <p:grpSpPr>
            <a:xfrm>
              <a:off x="1163568" y="3985390"/>
              <a:ext cx="1814747" cy="1814575"/>
              <a:chOff x="1163568" y="3985390"/>
              <a:chExt cx="1814747" cy="1814575"/>
            </a:xfrm>
          </p:grpSpPr>
          <p:grpSp>
            <p:nvGrpSpPr>
              <p:cNvPr id="15" name="Group 14">
                <a:extLst>
                  <a:ext uri="{FF2B5EF4-FFF2-40B4-BE49-F238E27FC236}">
                    <a16:creationId xmlns:a16="http://schemas.microsoft.com/office/drawing/2014/main" id="{FD309271-C316-63CD-086B-3AB7C478131C}"/>
                  </a:ext>
                </a:extLst>
              </p:cNvPr>
              <p:cNvGrpSpPr/>
              <p:nvPr/>
            </p:nvGrpSpPr>
            <p:grpSpPr>
              <a:xfrm>
                <a:off x="1163568" y="4271527"/>
                <a:ext cx="1662347" cy="1528438"/>
                <a:chOff x="6379819" y="2766508"/>
                <a:chExt cx="1662347" cy="1528438"/>
              </a:xfrm>
            </p:grpSpPr>
            <p:sp>
              <p:nvSpPr>
                <p:cNvPr id="18" name="Oval 17">
                  <a:extLst>
                    <a:ext uri="{FF2B5EF4-FFF2-40B4-BE49-F238E27FC236}">
                      <a16:creationId xmlns:a16="http://schemas.microsoft.com/office/drawing/2014/main" id="{98CFF17C-BD58-0063-40AA-0FD8AE3684EC}"/>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Oval 18">
                  <a:extLst>
                    <a:ext uri="{FF2B5EF4-FFF2-40B4-BE49-F238E27FC236}">
                      <a16:creationId xmlns:a16="http://schemas.microsoft.com/office/drawing/2014/main" id="{595DCE8E-60DD-30A0-D765-79E787525F50}"/>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5F75C866-D1A6-6D47-520E-0B5948D7B61D}"/>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7F5E6AAA-70FE-AF28-18CD-5456D0D99321}"/>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a:extLst>
                    <a:ext uri="{FF2B5EF4-FFF2-40B4-BE49-F238E27FC236}">
                      <a16:creationId xmlns:a16="http://schemas.microsoft.com/office/drawing/2014/main" id="{EA96E71F-9E86-86AF-989B-7B1DAFF4730E}"/>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B24D2283-C014-7718-53CC-AA7E01F98F39}"/>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C78EAD60-5E2B-09BC-8A5C-5E607797F8E1}"/>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C16C85-DADC-4348-7C91-51D70CCF7FD8}"/>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05FC1DD2-9A5E-D221-B0F6-D22BB1803778}"/>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8E7A71D9-51C9-4881-36DE-50CC375394DF}"/>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0C7573E3-2635-9835-2B0E-84B19CFC9A7A}"/>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94479E80-3D42-FCE0-74BF-336B754D4F61}"/>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6A94C643-7159-DABF-0E30-0B86BA0A91D1}"/>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4D2EC455-A4D6-D4C2-01E2-9F3FFBC5F072}"/>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1B327329-054D-7E19-ED55-F8738FBF2871}"/>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E9A03B37-D13B-5914-3FEB-1D9783FC1094}"/>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22B9E53E-3482-5D9E-3491-A5F801A48A17}"/>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D75BAC9F-B615-26E4-D87A-02BC1815A1EB}"/>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157FD17C-F64E-2AB6-FB1A-E84FBA27C71C}"/>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B9C94732-664A-2866-0B8E-B48E75E68230}"/>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6" name="Oval 15">
                <a:extLst>
                  <a:ext uri="{FF2B5EF4-FFF2-40B4-BE49-F238E27FC236}">
                    <a16:creationId xmlns:a16="http://schemas.microsoft.com/office/drawing/2014/main" id="{5487CAC4-FB2E-85EC-CB65-FCF3DEDDD656}"/>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78FBB3C3-508F-CA83-C1BC-55B3B8384950}"/>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46" name="Group 45">
            <a:extLst>
              <a:ext uri="{FF2B5EF4-FFF2-40B4-BE49-F238E27FC236}">
                <a16:creationId xmlns:a16="http://schemas.microsoft.com/office/drawing/2014/main" id="{1E4B22DA-D880-CC1B-B316-BCCC7457403B}"/>
              </a:ext>
            </a:extLst>
          </p:cNvPr>
          <p:cNvGrpSpPr/>
          <p:nvPr/>
        </p:nvGrpSpPr>
        <p:grpSpPr>
          <a:xfrm>
            <a:off x="6684194" y="1710176"/>
            <a:ext cx="2908863" cy="2724343"/>
            <a:chOff x="3566165" y="3197660"/>
            <a:chExt cx="2908863" cy="2724343"/>
          </a:xfrm>
        </p:grpSpPr>
        <p:grpSp>
          <p:nvGrpSpPr>
            <p:cNvPr id="126" name="Group 125">
              <a:extLst>
                <a:ext uri="{FF2B5EF4-FFF2-40B4-BE49-F238E27FC236}">
                  <a16:creationId xmlns:a16="http://schemas.microsoft.com/office/drawing/2014/main" id="{CBE3F182-6B8D-EAA8-34E7-C1FA4EE59CD5}"/>
                </a:ext>
              </a:extLst>
            </p:cNvPr>
            <p:cNvGrpSpPr/>
            <p:nvPr/>
          </p:nvGrpSpPr>
          <p:grpSpPr>
            <a:xfrm>
              <a:off x="4364507" y="3445602"/>
              <a:ext cx="1758448" cy="1746578"/>
              <a:chOff x="1151211" y="3451683"/>
              <a:chExt cx="1758448" cy="1746578"/>
            </a:xfrm>
          </p:grpSpPr>
          <p:cxnSp>
            <p:nvCxnSpPr>
              <p:cNvPr id="159" name="Straight Arrow Connector 158">
                <a:extLst>
                  <a:ext uri="{FF2B5EF4-FFF2-40B4-BE49-F238E27FC236}">
                    <a16:creationId xmlns:a16="http://schemas.microsoft.com/office/drawing/2014/main" id="{AA76307E-02BF-B08F-C708-3E1268240288}"/>
                  </a:ext>
                </a:extLst>
              </p:cNvPr>
              <p:cNvCxnSpPr/>
              <p:nvPr/>
            </p:nvCxnSpPr>
            <p:spPr>
              <a:xfrm>
                <a:off x="1849497" y="4935110"/>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399F1F4B-9283-5C21-F936-182D60D1B9E0}"/>
                  </a:ext>
                </a:extLst>
              </p:cNvPr>
              <p:cNvCxnSpPr>
                <a:cxnSpLocks/>
              </p:cNvCxnSpPr>
              <p:nvPr/>
            </p:nvCxnSpPr>
            <p:spPr>
              <a:xfrm flipH="1" flipV="1">
                <a:off x="1151211" y="4258769"/>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42B74B55-9166-7128-401D-740FBAAE633F}"/>
                  </a:ext>
                </a:extLst>
              </p:cNvPr>
              <p:cNvCxnSpPr/>
              <p:nvPr/>
            </p:nvCxnSpPr>
            <p:spPr>
              <a:xfrm>
                <a:off x="2095206" y="465829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DC75C11F-3C91-5CBC-38F6-8F07D024606E}"/>
                  </a:ext>
                </a:extLst>
              </p:cNvPr>
              <p:cNvCxnSpPr>
                <a:cxnSpLocks/>
              </p:cNvCxnSpPr>
              <p:nvPr/>
            </p:nvCxnSpPr>
            <p:spPr>
              <a:xfrm flipH="1" flipV="1">
                <a:off x="1396920" y="398195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1D369DF4-8615-BB5D-43E5-6D39FC2E1CDF}"/>
                  </a:ext>
                </a:extLst>
              </p:cNvPr>
              <p:cNvCxnSpPr/>
              <p:nvPr/>
            </p:nvCxnSpPr>
            <p:spPr>
              <a:xfrm>
                <a:off x="2365890" y="4385328"/>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B48BE1B4-AE2B-FDC1-8C0A-C7FCD0911895}"/>
                  </a:ext>
                </a:extLst>
              </p:cNvPr>
              <p:cNvCxnSpPr>
                <a:cxnSpLocks/>
              </p:cNvCxnSpPr>
              <p:nvPr/>
            </p:nvCxnSpPr>
            <p:spPr>
              <a:xfrm flipH="1" flipV="1">
                <a:off x="1667604" y="3708987"/>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601F9BF3-35D4-89A3-342E-634EC886C799}"/>
                  </a:ext>
                </a:extLst>
              </p:cNvPr>
              <p:cNvCxnSpPr/>
              <p:nvPr/>
            </p:nvCxnSpPr>
            <p:spPr>
              <a:xfrm>
                <a:off x="2627758" y="412802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921B742-B259-1D02-30F2-0D83CBDEA4A1}"/>
                  </a:ext>
                </a:extLst>
              </p:cNvPr>
              <p:cNvCxnSpPr>
                <a:cxnSpLocks/>
              </p:cNvCxnSpPr>
              <p:nvPr/>
            </p:nvCxnSpPr>
            <p:spPr>
              <a:xfrm flipH="1" flipV="1">
                <a:off x="1929472" y="345168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9E25DE0C-D903-034A-5B49-D6610FA9946B}"/>
                </a:ext>
              </a:extLst>
            </p:cNvPr>
            <p:cNvGrpSpPr/>
            <p:nvPr/>
          </p:nvGrpSpPr>
          <p:grpSpPr>
            <a:xfrm>
              <a:off x="3566165" y="3197660"/>
              <a:ext cx="2908863" cy="2724343"/>
              <a:chOff x="3566165" y="3197660"/>
              <a:chExt cx="2908863" cy="2724343"/>
            </a:xfrm>
          </p:grpSpPr>
          <p:grpSp>
            <p:nvGrpSpPr>
              <p:cNvPr id="128" name="Group 127">
                <a:extLst>
                  <a:ext uri="{FF2B5EF4-FFF2-40B4-BE49-F238E27FC236}">
                    <a16:creationId xmlns:a16="http://schemas.microsoft.com/office/drawing/2014/main" id="{E222EE77-A667-79AA-B016-0D76E498CBEA}"/>
                  </a:ext>
                </a:extLst>
              </p:cNvPr>
              <p:cNvGrpSpPr/>
              <p:nvPr/>
            </p:nvGrpSpPr>
            <p:grpSpPr>
              <a:xfrm>
                <a:off x="3566165" y="3197660"/>
                <a:ext cx="2908863" cy="2724343"/>
                <a:chOff x="5211035" y="6624914"/>
                <a:chExt cx="2908863" cy="2724343"/>
              </a:xfrm>
            </p:grpSpPr>
            <p:sp>
              <p:nvSpPr>
                <p:cNvPr id="153" name="TextBox 152">
                  <a:extLst>
                    <a:ext uri="{FF2B5EF4-FFF2-40B4-BE49-F238E27FC236}">
                      <a16:creationId xmlns:a16="http://schemas.microsoft.com/office/drawing/2014/main" id="{874E1333-0387-12AE-D2C1-E3D753911DFF}"/>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154" name="Straight Connector 153">
                  <a:extLst>
                    <a:ext uri="{FF2B5EF4-FFF2-40B4-BE49-F238E27FC236}">
                      <a16:creationId xmlns:a16="http://schemas.microsoft.com/office/drawing/2014/main" id="{7CB60339-42BC-96C0-9508-D13605911480}"/>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C6120C3-0FF2-8BA7-5630-B4D7E192DAC1}"/>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B46222DC-66C4-25B6-D6BD-825E7F2F993C}"/>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157" name="TextBox 156">
                  <a:extLst>
                    <a:ext uri="{FF2B5EF4-FFF2-40B4-BE49-F238E27FC236}">
                      <a16:creationId xmlns:a16="http://schemas.microsoft.com/office/drawing/2014/main" id="{529BC7F0-43C9-D9D1-4012-F2540E9B502B}"/>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158" name="TextBox 157">
                  <a:extLst>
                    <a:ext uri="{FF2B5EF4-FFF2-40B4-BE49-F238E27FC236}">
                      <a16:creationId xmlns:a16="http://schemas.microsoft.com/office/drawing/2014/main" id="{13854DBE-F5B0-E94A-C471-CE56A5D5A77B}"/>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129" name="Group 128">
                <a:extLst>
                  <a:ext uri="{FF2B5EF4-FFF2-40B4-BE49-F238E27FC236}">
                    <a16:creationId xmlns:a16="http://schemas.microsoft.com/office/drawing/2014/main" id="{C9657C4D-38B1-C7A0-4A82-6B43EE982765}"/>
                  </a:ext>
                </a:extLst>
              </p:cNvPr>
              <p:cNvGrpSpPr/>
              <p:nvPr/>
            </p:nvGrpSpPr>
            <p:grpSpPr>
              <a:xfrm>
                <a:off x="4320659" y="3430320"/>
                <a:ext cx="1814747" cy="1796295"/>
                <a:chOff x="1163568" y="4022714"/>
                <a:chExt cx="1814747" cy="1796295"/>
              </a:xfrm>
            </p:grpSpPr>
            <p:grpSp>
              <p:nvGrpSpPr>
                <p:cNvPr id="130" name="Group 129">
                  <a:extLst>
                    <a:ext uri="{FF2B5EF4-FFF2-40B4-BE49-F238E27FC236}">
                      <a16:creationId xmlns:a16="http://schemas.microsoft.com/office/drawing/2014/main" id="{34B3929F-894B-DD48-72DE-DB585AB41A09}"/>
                    </a:ext>
                  </a:extLst>
                </p:cNvPr>
                <p:cNvGrpSpPr/>
                <p:nvPr/>
              </p:nvGrpSpPr>
              <p:grpSpPr>
                <a:xfrm>
                  <a:off x="1163568" y="4224872"/>
                  <a:ext cx="1662347" cy="1594137"/>
                  <a:chOff x="6379819" y="2719853"/>
                  <a:chExt cx="1662347" cy="1594137"/>
                </a:xfrm>
              </p:grpSpPr>
              <p:sp>
                <p:nvSpPr>
                  <p:cNvPr id="133" name="Oval 132">
                    <a:extLst>
                      <a:ext uri="{FF2B5EF4-FFF2-40B4-BE49-F238E27FC236}">
                        <a16:creationId xmlns:a16="http://schemas.microsoft.com/office/drawing/2014/main" id="{30BFBBA4-4DCD-9DF9-A669-AF03BD7219C0}"/>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Oval 133">
                    <a:extLst>
                      <a:ext uri="{FF2B5EF4-FFF2-40B4-BE49-F238E27FC236}">
                        <a16:creationId xmlns:a16="http://schemas.microsoft.com/office/drawing/2014/main" id="{896F692D-072A-C1FD-2654-391EA09711B1}"/>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5" name="Oval 134">
                    <a:extLst>
                      <a:ext uri="{FF2B5EF4-FFF2-40B4-BE49-F238E27FC236}">
                        <a16:creationId xmlns:a16="http://schemas.microsoft.com/office/drawing/2014/main" id="{08E89D97-EDE0-E51E-DCA4-50D83CC8E783}"/>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6" name="Oval 135">
                    <a:extLst>
                      <a:ext uri="{FF2B5EF4-FFF2-40B4-BE49-F238E27FC236}">
                        <a16:creationId xmlns:a16="http://schemas.microsoft.com/office/drawing/2014/main" id="{F6D5CE2F-98A7-FE21-878C-48AAE0095CE0}"/>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7" name="Oval 136">
                    <a:extLst>
                      <a:ext uri="{FF2B5EF4-FFF2-40B4-BE49-F238E27FC236}">
                        <a16:creationId xmlns:a16="http://schemas.microsoft.com/office/drawing/2014/main" id="{80E689E9-21C8-FEE2-B706-892AA0DB759D}"/>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8" name="Oval 137">
                    <a:extLst>
                      <a:ext uri="{FF2B5EF4-FFF2-40B4-BE49-F238E27FC236}">
                        <a16:creationId xmlns:a16="http://schemas.microsoft.com/office/drawing/2014/main" id="{5CEA3709-9685-5A4A-0F92-D50A18FFBD2A}"/>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9" name="Oval 138">
                    <a:extLst>
                      <a:ext uri="{FF2B5EF4-FFF2-40B4-BE49-F238E27FC236}">
                        <a16:creationId xmlns:a16="http://schemas.microsoft.com/office/drawing/2014/main" id="{DD9BB2E5-B169-FA71-9FCE-94E2FCF7F26D}"/>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0" name="Oval 139">
                    <a:extLst>
                      <a:ext uri="{FF2B5EF4-FFF2-40B4-BE49-F238E27FC236}">
                        <a16:creationId xmlns:a16="http://schemas.microsoft.com/office/drawing/2014/main" id="{F90481B9-F5D3-841C-6EE9-0FAAA6297071}"/>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1" name="Oval 140">
                    <a:extLst>
                      <a:ext uri="{FF2B5EF4-FFF2-40B4-BE49-F238E27FC236}">
                        <a16:creationId xmlns:a16="http://schemas.microsoft.com/office/drawing/2014/main" id="{66A82859-630E-BCF4-68BA-C375F4B22115}"/>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2" name="Oval 141">
                    <a:extLst>
                      <a:ext uri="{FF2B5EF4-FFF2-40B4-BE49-F238E27FC236}">
                        <a16:creationId xmlns:a16="http://schemas.microsoft.com/office/drawing/2014/main" id="{93F74B2A-BD6C-C8C3-E673-4882E896BF94}"/>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3" name="Oval 142">
                    <a:extLst>
                      <a:ext uri="{FF2B5EF4-FFF2-40B4-BE49-F238E27FC236}">
                        <a16:creationId xmlns:a16="http://schemas.microsoft.com/office/drawing/2014/main" id="{88F59C72-1606-374D-0B4E-D578F36EA489}"/>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4" name="Oval 143">
                    <a:extLst>
                      <a:ext uri="{FF2B5EF4-FFF2-40B4-BE49-F238E27FC236}">
                        <a16:creationId xmlns:a16="http://schemas.microsoft.com/office/drawing/2014/main" id="{2037B185-8B69-1044-40F4-E9CD83A563A1}"/>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5" name="Oval 144">
                    <a:extLst>
                      <a:ext uri="{FF2B5EF4-FFF2-40B4-BE49-F238E27FC236}">
                        <a16:creationId xmlns:a16="http://schemas.microsoft.com/office/drawing/2014/main" id="{7C694378-E008-799E-8845-924A382E6FB2}"/>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6" name="Oval 145">
                    <a:extLst>
                      <a:ext uri="{FF2B5EF4-FFF2-40B4-BE49-F238E27FC236}">
                        <a16:creationId xmlns:a16="http://schemas.microsoft.com/office/drawing/2014/main" id="{5164C01C-373E-7E7E-A198-A17E51A526FF}"/>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7" name="Oval 146">
                    <a:extLst>
                      <a:ext uri="{FF2B5EF4-FFF2-40B4-BE49-F238E27FC236}">
                        <a16:creationId xmlns:a16="http://schemas.microsoft.com/office/drawing/2014/main" id="{0534E1FC-D941-53FE-C94F-78BC7E487C15}"/>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8" name="Oval 147">
                    <a:extLst>
                      <a:ext uri="{FF2B5EF4-FFF2-40B4-BE49-F238E27FC236}">
                        <a16:creationId xmlns:a16="http://schemas.microsoft.com/office/drawing/2014/main" id="{5EC39C17-CD3D-655E-17D6-667F22D60EBF}"/>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9" name="Oval 148">
                    <a:extLst>
                      <a:ext uri="{FF2B5EF4-FFF2-40B4-BE49-F238E27FC236}">
                        <a16:creationId xmlns:a16="http://schemas.microsoft.com/office/drawing/2014/main" id="{71600ED2-B973-0697-2CE6-150902397897}"/>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0" name="Oval 149">
                    <a:extLst>
                      <a:ext uri="{FF2B5EF4-FFF2-40B4-BE49-F238E27FC236}">
                        <a16:creationId xmlns:a16="http://schemas.microsoft.com/office/drawing/2014/main" id="{39B3EFCC-049B-9756-8D15-D817A3263057}"/>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1" name="Oval 150">
                    <a:extLst>
                      <a:ext uri="{FF2B5EF4-FFF2-40B4-BE49-F238E27FC236}">
                        <a16:creationId xmlns:a16="http://schemas.microsoft.com/office/drawing/2014/main" id="{C01F14E9-4313-6E1A-B3D7-6C67D0F9A990}"/>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2" name="Oval 151">
                    <a:extLst>
                      <a:ext uri="{FF2B5EF4-FFF2-40B4-BE49-F238E27FC236}">
                        <a16:creationId xmlns:a16="http://schemas.microsoft.com/office/drawing/2014/main" id="{2F8BF212-7F03-361A-C2CC-D5D0F88938FF}"/>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31" name="Oval 130">
                  <a:extLst>
                    <a:ext uri="{FF2B5EF4-FFF2-40B4-BE49-F238E27FC236}">
                      <a16:creationId xmlns:a16="http://schemas.microsoft.com/office/drawing/2014/main" id="{B446F3DE-4130-0C0B-88F8-8CB37680CD98}"/>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Oval 131">
                  <a:extLst>
                    <a:ext uri="{FF2B5EF4-FFF2-40B4-BE49-F238E27FC236}">
                      <a16:creationId xmlns:a16="http://schemas.microsoft.com/office/drawing/2014/main" id="{3F413252-5C9F-E555-82C9-A408626EE18E}"/>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graphicFrame>
        <p:nvGraphicFramePr>
          <p:cNvPr id="167" name="Table 166">
            <a:extLst>
              <a:ext uri="{FF2B5EF4-FFF2-40B4-BE49-F238E27FC236}">
                <a16:creationId xmlns:a16="http://schemas.microsoft.com/office/drawing/2014/main" id="{C937B7F5-36AB-3356-690B-A836AE1389E3}"/>
              </a:ext>
            </a:extLst>
          </p:cNvPr>
          <p:cNvGraphicFramePr>
            <a:graphicFrameLocks noGrp="1"/>
          </p:cNvGraphicFramePr>
          <p:nvPr>
            <p:extLst>
              <p:ext uri="{D42A27DB-BD31-4B8C-83A1-F6EECF244321}">
                <p14:modId xmlns:p14="http://schemas.microsoft.com/office/powerpoint/2010/main" val="2552752530"/>
              </p:ext>
            </p:extLst>
          </p:nvPr>
        </p:nvGraphicFramePr>
        <p:xfrm>
          <a:off x="1883653" y="5076274"/>
          <a:ext cx="2989728" cy="1112520"/>
        </p:xfrm>
        <a:graphic>
          <a:graphicData uri="http://schemas.openxmlformats.org/drawingml/2006/table">
            <a:tbl>
              <a:tblPr firstRow="1" bandRow="1">
                <a:tableStyleId>{5940675A-B579-460E-94D1-54222C63F5DA}</a:tableStyleId>
              </a:tblPr>
              <a:tblGrid>
                <a:gridCol w="996576">
                  <a:extLst>
                    <a:ext uri="{9D8B030D-6E8A-4147-A177-3AD203B41FA5}">
                      <a16:colId xmlns:a16="http://schemas.microsoft.com/office/drawing/2014/main" val="4146753150"/>
                    </a:ext>
                  </a:extLst>
                </a:gridCol>
                <a:gridCol w="996576">
                  <a:extLst>
                    <a:ext uri="{9D8B030D-6E8A-4147-A177-3AD203B41FA5}">
                      <a16:colId xmlns:a16="http://schemas.microsoft.com/office/drawing/2014/main" val="1224081624"/>
                    </a:ext>
                  </a:extLst>
                </a:gridCol>
                <a:gridCol w="996576">
                  <a:extLst>
                    <a:ext uri="{9D8B030D-6E8A-4147-A177-3AD203B41FA5}">
                      <a16:colId xmlns:a16="http://schemas.microsoft.com/office/drawing/2014/main" val="2312261438"/>
                    </a:ext>
                  </a:extLst>
                </a:gridCol>
              </a:tblGrid>
              <a:tr h="370840">
                <a:tc>
                  <a:txBody>
                    <a:bodyPr/>
                    <a:lstStyle/>
                    <a:p>
                      <a:endParaRPr lang="en-AU"/>
                    </a:p>
                  </a:txBody>
                  <a:tcPr/>
                </a:tc>
                <a:tc>
                  <a:txBody>
                    <a:bodyPr/>
                    <a:lstStyle/>
                    <a:p>
                      <a:r>
                        <a:rPr lang="en-AU" dirty="0"/>
                        <a:t>M</a:t>
                      </a:r>
                    </a:p>
                  </a:txBody>
                  <a:tcPr/>
                </a:tc>
                <a:tc>
                  <a:txBody>
                    <a:bodyPr/>
                    <a:lstStyle/>
                    <a:p>
                      <a:r>
                        <a:rPr lang="en-AU" dirty="0"/>
                        <a:t>F</a:t>
                      </a:r>
                    </a:p>
                  </a:txBody>
                  <a:tcPr/>
                </a:tc>
                <a:extLst>
                  <a:ext uri="{0D108BD9-81ED-4DB2-BD59-A6C34878D82A}">
                    <a16:rowId xmlns:a16="http://schemas.microsoft.com/office/drawing/2014/main" val="1433884397"/>
                  </a:ext>
                </a:extLst>
              </a:tr>
              <a:tr h="370840">
                <a:tc>
                  <a:txBody>
                    <a:bodyPr/>
                    <a:lstStyle/>
                    <a:p>
                      <a:r>
                        <a:rPr lang="en-AU" dirty="0"/>
                        <a:t>Called</a:t>
                      </a:r>
                    </a:p>
                  </a:txBody>
                  <a:tcPr/>
                </a:tc>
                <a:tc>
                  <a:txBody>
                    <a:bodyPr/>
                    <a:lstStyle/>
                    <a:p>
                      <a:r>
                        <a:rPr lang="en-AU" dirty="0"/>
                        <a:t>230</a:t>
                      </a:r>
                    </a:p>
                  </a:txBody>
                  <a:tcPr/>
                </a:tc>
                <a:tc>
                  <a:txBody>
                    <a:bodyPr/>
                    <a:lstStyle/>
                    <a:p>
                      <a:r>
                        <a:rPr lang="en-AU" dirty="0"/>
                        <a:t>0</a:t>
                      </a:r>
                    </a:p>
                  </a:txBody>
                  <a:tcPr/>
                </a:tc>
                <a:extLst>
                  <a:ext uri="{0D108BD9-81ED-4DB2-BD59-A6C34878D82A}">
                    <a16:rowId xmlns:a16="http://schemas.microsoft.com/office/drawing/2014/main" val="2457866629"/>
                  </a:ext>
                </a:extLst>
              </a:tr>
              <a:tr h="370840">
                <a:tc>
                  <a:txBody>
                    <a:bodyPr/>
                    <a:lstStyle/>
                    <a:p>
                      <a:r>
                        <a:rPr lang="en-AU" dirty="0"/>
                        <a:t>Missing</a:t>
                      </a:r>
                    </a:p>
                  </a:txBody>
                  <a:tcPr/>
                </a:tc>
                <a:tc>
                  <a:txBody>
                    <a:bodyPr/>
                    <a:lstStyle/>
                    <a:p>
                      <a:r>
                        <a:rPr lang="en-AU" dirty="0"/>
                        <a:t>1</a:t>
                      </a:r>
                    </a:p>
                  </a:txBody>
                  <a:tcPr/>
                </a:tc>
                <a:tc>
                  <a:txBody>
                    <a:bodyPr/>
                    <a:lstStyle/>
                    <a:p>
                      <a:r>
                        <a:rPr lang="en-AU" dirty="0"/>
                        <a:t>170</a:t>
                      </a:r>
                    </a:p>
                  </a:txBody>
                  <a:tcPr/>
                </a:tc>
                <a:extLst>
                  <a:ext uri="{0D108BD9-81ED-4DB2-BD59-A6C34878D82A}">
                    <a16:rowId xmlns:a16="http://schemas.microsoft.com/office/drawing/2014/main" val="2112487002"/>
                  </a:ext>
                </a:extLst>
              </a:tr>
            </a:tbl>
          </a:graphicData>
        </a:graphic>
      </p:graphicFrame>
    </p:spTree>
    <p:extLst>
      <p:ext uri="{BB962C8B-B14F-4D97-AF65-F5344CB8AC3E}">
        <p14:creationId xmlns:p14="http://schemas.microsoft.com/office/powerpoint/2010/main" val="7269770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A71139AE-DE9A-D362-F6B5-D03612073068}"/>
              </a:ext>
            </a:extLst>
          </p:cNvPr>
          <p:cNvGrpSpPr/>
          <p:nvPr/>
        </p:nvGrpSpPr>
        <p:grpSpPr>
          <a:xfrm>
            <a:off x="2610600" y="1976730"/>
            <a:ext cx="1758448" cy="1746578"/>
            <a:chOff x="1151211" y="3451683"/>
            <a:chExt cx="1758448" cy="1746578"/>
          </a:xfrm>
        </p:grpSpPr>
        <p:cxnSp>
          <p:nvCxnSpPr>
            <p:cNvPr id="43" name="Straight Arrow Connector 42">
              <a:extLst>
                <a:ext uri="{FF2B5EF4-FFF2-40B4-BE49-F238E27FC236}">
                  <a16:creationId xmlns:a16="http://schemas.microsoft.com/office/drawing/2014/main" id="{878BCA46-8A75-F302-B9E1-6BC1A2984F0A}"/>
                </a:ext>
              </a:extLst>
            </p:cNvPr>
            <p:cNvCxnSpPr/>
            <p:nvPr/>
          </p:nvCxnSpPr>
          <p:spPr>
            <a:xfrm>
              <a:off x="1849497" y="4935110"/>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7137D96-1DE3-ED12-24A8-B72B43E79440}"/>
                </a:ext>
              </a:extLst>
            </p:cNvPr>
            <p:cNvCxnSpPr>
              <a:cxnSpLocks/>
            </p:cNvCxnSpPr>
            <p:nvPr/>
          </p:nvCxnSpPr>
          <p:spPr>
            <a:xfrm flipH="1" flipV="1">
              <a:off x="1151211" y="4258769"/>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2F86E6B-6A2D-7881-FEB8-74CF56ED85C2}"/>
                </a:ext>
              </a:extLst>
            </p:cNvPr>
            <p:cNvCxnSpPr/>
            <p:nvPr/>
          </p:nvCxnSpPr>
          <p:spPr>
            <a:xfrm>
              <a:off x="2095206" y="465829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E6A484A-56CF-F2EA-3E6A-9B1CCE3A923B}"/>
                </a:ext>
              </a:extLst>
            </p:cNvPr>
            <p:cNvCxnSpPr>
              <a:cxnSpLocks/>
            </p:cNvCxnSpPr>
            <p:nvPr/>
          </p:nvCxnSpPr>
          <p:spPr>
            <a:xfrm flipH="1" flipV="1">
              <a:off x="1396920" y="398195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06258D3-31CB-5AD8-6F9C-14E04BBD6C47}"/>
                </a:ext>
              </a:extLst>
            </p:cNvPr>
            <p:cNvCxnSpPr/>
            <p:nvPr/>
          </p:nvCxnSpPr>
          <p:spPr>
            <a:xfrm>
              <a:off x="2365890" y="4385328"/>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530D1F2-D262-EA36-DD19-D1224054F818}"/>
                </a:ext>
              </a:extLst>
            </p:cNvPr>
            <p:cNvCxnSpPr>
              <a:cxnSpLocks/>
            </p:cNvCxnSpPr>
            <p:nvPr/>
          </p:nvCxnSpPr>
          <p:spPr>
            <a:xfrm flipH="1" flipV="1">
              <a:off x="1667604" y="3708987"/>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6BEC943-3BFD-84BD-5400-63700D937FFF}"/>
                </a:ext>
              </a:extLst>
            </p:cNvPr>
            <p:cNvCxnSpPr/>
            <p:nvPr/>
          </p:nvCxnSpPr>
          <p:spPr>
            <a:xfrm>
              <a:off x="2627758" y="412802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392EBF2-611F-0BDE-64A1-7D7B2D5705AB}"/>
                </a:ext>
              </a:extLst>
            </p:cNvPr>
            <p:cNvCxnSpPr>
              <a:cxnSpLocks/>
            </p:cNvCxnSpPr>
            <p:nvPr/>
          </p:nvCxnSpPr>
          <p:spPr>
            <a:xfrm flipH="1" flipV="1">
              <a:off x="1929472" y="345168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BDBC6F58-647B-F8D8-8514-993F12A1BE75}"/>
              </a:ext>
            </a:extLst>
          </p:cNvPr>
          <p:cNvGrpSpPr/>
          <p:nvPr/>
        </p:nvGrpSpPr>
        <p:grpSpPr>
          <a:xfrm>
            <a:off x="1871347" y="1883043"/>
            <a:ext cx="2655212" cy="2600595"/>
            <a:chOff x="483017" y="3895834"/>
            <a:chExt cx="2655212" cy="2600595"/>
          </a:xfrm>
        </p:grpSpPr>
        <p:grpSp>
          <p:nvGrpSpPr>
            <p:cNvPr id="64" name="Group 63">
              <a:extLst>
                <a:ext uri="{FF2B5EF4-FFF2-40B4-BE49-F238E27FC236}">
                  <a16:creationId xmlns:a16="http://schemas.microsoft.com/office/drawing/2014/main" id="{C18CCFFF-7316-CFE0-B433-98B4654C382E}"/>
                </a:ext>
              </a:extLst>
            </p:cNvPr>
            <p:cNvGrpSpPr/>
            <p:nvPr/>
          </p:nvGrpSpPr>
          <p:grpSpPr>
            <a:xfrm>
              <a:off x="483017" y="3895834"/>
              <a:ext cx="2655212" cy="2600595"/>
              <a:chOff x="5147538" y="4100204"/>
              <a:chExt cx="2655212" cy="2598533"/>
            </a:xfrm>
          </p:grpSpPr>
          <p:sp>
            <p:nvSpPr>
              <p:cNvPr id="89" name="TextBox 88">
                <a:extLst>
                  <a:ext uri="{FF2B5EF4-FFF2-40B4-BE49-F238E27FC236}">
                    <a16:creationId xmlns:a16="http://schemas.microsoft.com/office/drawing/2014/main" id="{DE93B687-47F5-D347-7A81-48B2AC01F41F}"/>
                  </a:ext>
                </a:extLst>
              </p:cNvPr>
              <p:cNvSpPr txBox="1"/>
              <p:nvPr/>
            </p:nvSpPr>
            <p:spPr>
              <a:xfrm>
                <a:off x="5689603" y="6130009"/>
                <a:ext cx="2113147" cy="307533"/>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90" name="Straight Connector 89">
                <a:extLst>
                  <a:ext uri="{FF2B5EF4-FFF2-40B4-BE49-F238E27FC236}">
                    <a16:creationId xmlns:a16="http://schemas.microsoft.com/office/drawing/2014/main" id="{07F046BA-25FE-0F0E-246B-B957DD7A2679}"/>
                  </a:ext>
                </a:extLst>
              </p:cNvPr>
              <p:cNvCxnSpPr>
                <a:cxnSpLocks/>
              </p:cNvCxnSpPr>
              <p:nvPr/>
            </p:nvCxnSpPr>
            <p:spPr>
              <a:xfrm>
                <a:off x="5742938" y="4127856"/>
                <a:ext cx="0" cy="19777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72DFD6F-C7A8-F483-F49A-A3962C43A0A5}"/>
                  </a:ext>
                </a:extLst>
              </p:cNvPr>
              <p:cNvCxnSpPr>
                <a:cxnSpLocks/>
              </p:cNvCxnSpPr>
              <p:nvPr/>
            </p:nvCxnSpPr>
            <p:spPr>
              <a:xfrm flipH="1">
                <a:off x="5742938" y="6100088"/>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7A0618A3-F8B2-29D0-BE5F-CAB5134CB2CA}"/>
                  </a:ext>
                </a:extLst>
              </p:cNvPr>
              <p:cNvSpPr txBox="1"/>
              <p:nvPr/>
            </p:nvSpPr>
            <p:spPr>
              <a:xfrm>
                <a:off x="5723115" y="6391204"/>
                <a:ext cx="2045768" cy="307533"/>
              </a:xfrm>
              <a:prstGeom prst="rect">
                <a:avLst/>
              </a:prstGeom>
              <a:no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93" name="TextBox 92">
                <a:extLst>
                  <a:ext uri="{FF2B5EF4-FFF2-40B4-BE49-F238E27FC236}">
                    <a16:creationId xmlns:a16="http://schemas.microsoft.com/office/drawing/2014/main" id="{BB75D92F-8F1A-796F-3088-B212299B81C8}"/>
                  </a:ext>
                </a:extLst>
              </p:cNvPr>
              <p:cNvSpPr txBox="1"/>
              <p:nvPr/>
            </p:nvSpPr>
            <p:spPr>
              <a:xfrm rot="16200000">
                <a:off x="4317505" y="4967839"/>
                <a:ext cx="1967844" cy="307777"/>
              </a:xfrm>
              <a:prstGeom prst="rect">
                <a:avLst/>
              </a:prstGeom>
              <a:no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94" name="TextBox 93">
                <a:extLst>
                  <a:ext uri="{FF2B5EF4-FFF2-40B4-BE49-F238E27FC236}">
                    <a16:creationId xmlns:a16="http://schemas.microsoft.com/office/drawing/2014/main" id="{C921156C-9D5B-A72A-FCE5-4CED18C4C670}"/>
                  </a:ext>
                </a:extLst>
              </p:cNvPr>
              <p:cNvSpPr txBox="1"/>
              <p:nvPr/>
            </p:nvSpPr>
            <p:spPr>
              <a:xfrm rot="16200000">
                <a:off x="4549561" y="4965980"/>
                <a:ext cx="2039329"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65" name="Group 64">
              <a:extLst>
                <a:ext uri="{FF2B5EF4-FFF2-40B4-BE49-F238E27FC236}">
                  <a16:creationId xmlns:a16="http://schemas.microsoft.com/office/drawing/2014/main" id="{DF8F51EE-78F5-1A30-65A6-DB0C68510AA6}"/>
                </a:ext>
              </a:extLst>
            </p:cNvPr>
            <p:cNvGrpSpPr/>
            <p:nvPr/>
          </p:nvGrpSpPr>
          <p:grpSpPr>
            <a:xfrm>
              <a:off x="1163568" y="3985390"/>
              <a:ext cx="1814747" cy="1814575"/>
              <a:chOff x="1163568" y="3985390"/>
              <a:chExt cx="1814747" cy="1814575"/>
            </a:xfrm>
          </p:grpSpPr>
          <p:grpSp>
            <p:nvGrpSpPr>
              <p:cNvPr id="66" name="Group 65">
                <a:extLst>
                  <a:ext uri="{FF2B5EF4-FFF2-40B4-BE49-F238E27FC236}">
                    <a16:creationId xmlns:a16="http://schemas.microsoft.com/office/drawing/2014/main" id="{2AC9A85F-B495-8396-E64F-CCDF94D98EB1}"/>
                  </a:ext>
                </a:extLst>
              </p:cNvPr>
              <p:cNvGrpSpPr/>
              <p:nvPr/>
            </p:nvGrpSpPr>
            <p:grpSpPr>
              <a:xfrm>
                <a:off x="1163568" y="4271527"/>
                <a:ext cx="1662347" cy="1528438"/>
                <a:chOff x="6379819" y="2766508"/>
                <a:chExt cx="1662347" cy="1528438"/>
              </a:xfrm>
            </p:grpSpPr>
            <p:sp>
              <p:nvSpPr>
                <p:cNvPr id="69" name="Oval 68">
                  <a:extLst>
                    <a:ext uri="{FF2B5EF4-FFF2-40B4-BE49-F238E27FC236}">
                      <a16:creationId xmlns:a16="http://schemas.microsoft.com/office/drawing/2014/main" id="{3D177A95-F73C-F9EA-952F-9E3296D759D5}"/>
                    </a:ext>
                  </a:extLst>
                </p:cNvPr>
                <p:cNvSpPr/>
                <p:nvPr/>
              </p:nvSpPr>
              <p:spPr>
                <a:xfrm>
                  <a:off x="7805161" y="2947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Oval 69">
                  <a:extLst>
                    <a:ext uri="{FF2B5EF4-FFF2-40B4-BE49-F238E27FC236}">
                      <a16:creationId xmlns:a16="http://schemas.microsoft.com/office/drawing/2014/main" id="{3F416D63-601D-DCC6-9702-127722C09A51}"/>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Oval 70">
                  <a:extLst>
                    <a:ext uri="{FF2B5EF4-FFF2-40B4-BE49-F238E27FC236}">
                      <a16:creationId xmlns:a16="http://schemas.microsoft.com/office/drawing/2014/main" id="{0BF35953-2117-1A60-1173-73F49458B384}"/>
                    </a:ext>
                  </a:extLst>
                </p:cNvPr>
                <p:cNvSpPr/>
                <p:nvPr/>
              </p:nvSpPr>
              <p:spPr>
                <a:xfrm>
                  <a:off x="6944997" y="358755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034EF1E8-7DA7-D1EF-1310-7436D163389B}"/>
                    </a:ext>
                  </a:extLst>
                </p:cNvPr>
                <p:cNvSpPr/>
                <p:nvPr/>
              </p:nvSpPr>
              <p:spPr>
                <a:xfrm>
                  <a:off x="7313351"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Oval 72">
                  <a:extLst>
                    <a:ext uri="{FF2B5EF4-FFF2-40B4-BE49-F238E27FC236}">
                      <a16:creationId xmlns:a16="http://schemas.microsoft.com/office/drawing/2014/main" id="{03976CA9-9B10-FE7B-A7FD-26D410152425}"/>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2EBC486A-2828-7A9D-9E81-5DE6E9FE8843}"/>
                    </a:ext>
                  </a:extLst>
                </p:cNvPr>
                <p:cNvSpPr/>
                <p:nvPr/>
              </p:nvSpPr>
              <p:spPr>
                <a:xfrm>
                  <a:off x="6741082" y="398818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E6375397-68A5-61AA-99CC-4D090F31E282}"/>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880B778F-F4EB-58C8-95DA-7B7BB64628BA}"/>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9B6321FD-3501-AB6A-9A25-7DB5B1199FC2}"/>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63C17E36-25AC-FC5C-8AB0-C25E6D15841E}"/>
                    </a:ext>
                  </a:extLst>
                </p:cNvPr>
                <p:cNvSpPr/>
                <p:nvPr/>
              </p:nvSpPr>
              <p:spPr>
                <a:xfrm>
                  <a:off x="6379819" y="416658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7BC60B13-9575-5C82-51B5-74E318E8B35F}"/>
                    </a:ext>
                  </a:extLst>
                </p:cNvPr>
                <p:cNvSpPr/>
                <p:nvPr/>
              </p:nvSpPr>
              <p:spPr>
                <a:xfrm>
                  <a:off x="6545465" y="418486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Oval 79">
                  <a:extLst>
                    <a:ext uri="{FF2B5EF4-FFF2-40B4-BE49-F238E27FC236}">
                      <a16:creationId xmlns:a16="http://schemas.microsoft.com/office/drawing/2014/main" id="{032CEF0C-69E6-1F1A-4327-B9C22A9ED625}"/>
                    </a:ext>
                  </a:extLst>
                </p:cNvPr>
                <p:cNvSpPr/>
                <p:nvPr/>
              </p:nvSpPr>
              <p:spPr>
                <a:xfrm>
                  <a:off x="6815788" y="373074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8D3E7D4C-0C6F-75ED-D36A-68E7A1F0C3A7}"/>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Oval 81">
                  <a:extLst>
                    <a:ext uri="{FF2B5EF4-FFF2-40B4-BE49-F238E27FC236}">
                      <a16:creationId xmlns:a16="http://schemas.microsoft.com/office/drawing/2014/main" id="{A3E2D687-EE57-648D-49FC-E984D83F0B01}"/>
                    </a:ext>
                  </a:extLst>
                </p:cNvPr>
                <p:cNvSpPr/>
                <p:nvPr/>
              </p:nvSpPr>
              <p:spPr>
                <a:xfrm>
                  <a:off x="7363098"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33FFD381-F9CB-91D2-C760-77A8522D662B}"/>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486831DA-4A32-C9E3-505A-39718AFD5BAE}"/>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84">
                  <a:extLst>
                    <a:ext uri="{FF2B5EF4-FFF2-40B4-BE49-F238E27FC236}">
                      <a16:creationId xmlns:a16="http://schemas.microsoft.com/office/drawing/2014/main" id="{87DA8AFA-C3E5-92B7-51AA-62155C26431B}"/>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Oval 85">
                  <a:extLst>
                    <a:ext uri="{FF2B5EF4-FFF2-40B4-BE49-F238E27FC236}">
                      <a16:creationId xmlns:a16="http://schemas.microsoft.com/office/drawing/2014/main" id="{65829495-91AC-D150-EFB6-1AEB4BBE05BD}"/>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Oval 86">
                  <a:extLst>
                    <a:ext uri="{FF2B5EF4-FFF2-40B4-BE49-F238E27FC236}">
                      <a16:creationId xmlns:a16="http://schemas.microsoft.com/office/drawing/2014/main" id="{90BB5B48-F0A4-2EE2-9398-6C50CA24FCAE}"/>
                    </a:ext>
                  </a:extLst>
                </p:cNvPr>
                <p:cNvSpPr/>
                <p:nvPr/>
              </p:nvSpPr>
              <p:spPr>
                <a:xfrm>
                  <a:off x="7573869" y="310757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Oval 87">
                  <a:extLst>
                    <a:ext uri="{FF2B5EF4-FFF2-40B4-BE49-F238E27FC236}">
                      <a16:creationId xmlns:a16="http://schemas.microsoft.com/office/drawing/2014/main" id="{A629CD53-2F8F-D5D0-95D2-E331E726B940}"/>
                    </a:ext>
                  </a:extLst>
                </p:cNvPr>
                <p:cNvSpPr/>
                <p:nvPr/>
              </p:nvSpPr>
              <p:spPr>
                <a:xfrm>
                  <a:off x="7940111" y="276650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7" name="Oval 66">
                <a:extLst>
                  <a:ext uri="{FF2B5EF4-FFF2-40B4-BE49-F238E27FC236}">
                    <a16:creationId xmlns:a16="http://schemas.microsoft.com/office/drawing/2014/main" id="{968077B3-C6E0-01F5-43F7-59018ED221A0}"/>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40E1E59C-EFA0-1912-3BD1-35FCA23AB0BD}"/>
                  </a:ext>
                </a:extLst>
              </p:cNvPr>
              <p:cNvSpPr/>
              <p:nvPr/>
            </p:nvSpPr>
            <p:spPr>
              <a:xfrm>
                <a:off x="2876260" y="39853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5" name="Group 4">
            <a:extLst>
              <a:ext uri="{FF2B5EF4-FFF2-40B4-BE49-F238E27FC236}">
                <a16:creationId xmlns:a16="http://schemas.microsoft.com/office/drawing/2014/main" id="{03E7FBA8-D189-2651-70D3-56B1C75354AE}"/>
              </a:ext>
            </a:extLst>
          </p:cNvPr>
          <p:cNvGrpSpPr/>
          <p:nvPr/>
        </p:nvGrpSpPr>
        <p:grpSpPr>
          <a:xfrm>
            <a:off x="6684194" y="1710176"/>
            <a:ext cx="2908863" cy="2724343"/>
            <a:chOff x="3566165" y="3197660"/>
            <a:chExt cx="2908863" cy="2724343"/>
          </a:xfrm>
        </p:grpSpPr>
        <p:grpSp>
          <p:nvGrpSpPr>
            <p:cNvPr id="54" name="Group 53">
              <a:extLst>
                <a:ext uri="{FF2B5EF4-FFF2-40B4-BE49-F238E27FC236}">
                  <a16:creationId xmlns:a16="http://schemas.microsoft.com/office/drawing/2014/main" id="{37C20873-8ED6-C66C-0803-CF931E379823}"/>
                </a:ext>
              </a:extLst>
            </p:cNvPr>
            <p:cNvGrpSpPr/>
            <p:nvPr/>
          </p:nvGrpSpPr>
          <p:grpSpPr>
            <a:xfrm>
              <a:off x="4364507" y="3445602"/>
              <a:ext cx="1758448" cy="1746578"/>
              <a:chOff x="1151211" y="3451683"/>
              <a:chExt cx="1758448" cy="1746578"/>
            </a:xfrm>
          </p:grpSpPr>
          <p:cxnSp>
            <p:nvCxnSpPr>
              <p:cNvPr id="55" name="Straight Arrow Connector 54">
                <a:extLst>
                  <a:ext uri="{FF2B5EF4-FFF2-40B4-BE49-F238E27FC236}">
                    <a16:creationId xmlns:a16="http://schemas.microsoft.com/office/drawing/2014/main" id="{84A141A4-C55C-C97E-90EE-58E8B3C407E6}"/>
                  </a:ext>
                </a:extLst>
              </p:cNvPr>
              <p:cNvCxnSpPr/>
              <p:nvPr/>
            </p:nvCxnSpPr>
            <p:spPr>
              <a:xfrm>
                <a:off x="1849497" y="4935110"/>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410EDD6-DA95-56E5-A24C-D1DED692C10B}"/>
                  </a:ext>
                </a:extLst>
              </p:cNvPr>
              <p:cNvCxnSpPr>
                <a:cxnSpLocks/>
              </p:cNvCxnSpPr>
              <p:nvPr/>
            </p:nvCxnSpPr>
            <p:spPr>
              <a:xfrm flipH="1" flipV="1">
                <a:off x="1151211" y="4258769"/>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0DFD19F3-C4FA-0C6B-A293-AD96D2DE8FF7}"/>
                  </a:ext>
                </a:extLst>
              </p:cNvPr>
              <p:cNvCxnSpPr/>
              <p:nvPr/>
            </p:nvCxnSpPr>
            <p:spPr>
              <a:xfrm>
                <a:off x="2095206" y="465829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F720EFE-F5C3-9FBE-040D-88E3713FDDE3}"/>
                  </a:ext>
                </a:extLst>
              </p:cNvPr>
              <p:cNvCxnSpPr>
                <a:cxnSpLocks/>
              </p:cNvCxnSpPr>
              <p:nvPr/>
            </p:nvCxnSpPr>
            <p:spPr>
              <a:xfrm flipH="1" flipV="1">
                <a:off x="1396920" y="398195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2FAF3D8-8237-E7A0-65C5-9E4D467BC86A}"/>
                  </a:ext>
                </a:extLst>
              </p:cNvPr>
              <p:cNvCxnSpPr/>
              <p:nvPr/>
            </p:nvCxnSpPr>
            <p:spPr>
              <a:xfrm>
                <a:off x="2365890" y="4385328"/>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3DDF79D-2936-41FD-C4C6-E2B4354ADC44}"/>
                  </a:ext>
                </a:extLst>
              </p:cNvPr>
              <p:cNvCxnSpPr>
                <a:cxnSpLocks/>
              </p:cNvCxnSpPr>
              <p:nvPr/>
            </p:nvCxnSpPr>
            <p:spPr>
              <a:xfrm flipH="1" flipV="1">
                <a:off x="1667604" y="3708987"/>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82F235D-C6C7-0CB2-B796-4E0D6B77AD89}"/>
                  </a:ext>
                </a:extLst>
              </p:cNvPr>
              <p:cNvCxnSpPr/>
              <p:nvPr/>
            </p:nvCxnSpPr>
            <p:spPr>
              <a:xfrm>
                <a:off x="2627758" y="4128024"/>
                <a:ext cx="281901" cy="2631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DE85157-075A-FFBA-FA4F-92573F4D344D}"/>
                  </a:ext>
                </a:extLst>
              </p:cNvPr>
              <p:cNvCxnSpPr>
                <a:cxnSpLocks/>
              </p:cNvCxnSpPr>
              <p:nvPr/>
            </p:nvCxnSpPr>
            <p:spPr>
              <a:xfrm flipH="1" flipV="1">
                <a:off x="1929472" y="3451683"/>
                <a:ext cx="288663" cy="2762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 name="Group 94">
              <a:extLst>
                <a:ext uri="{FF2B5EF4-FFF2-40B4-BE49-F238E27FC236}">
                  <a16:creationId xmlns:a16="http://schemas.microsoft.com/office/drawing/2014/main" id="{7D32415D-8FE3-5939-5B7B-5FD0356EAA3C}"/>
                </a:ext>
              </a:extLst>
            </p:cNvPr>
            <p:cNvGrpSpPr/>
            <p:nvPr/>
          </p:nvGrpSpPr>
          <p:grpSpPr>
            <a:xfrm>
              <a:off x="3566165" y="3197660"/>
              <a:ext cx="2908863" cy="2724343"/>
              <a:chOff x="3566165" y="3197660"/>
              <a:chExt cx="2908863" cy="2724343"/>
            </a:xfrm>
          </p:grpSpPr>
          <p:grpSp>
            <p:nvGrpSpPr>
              <p:cNvPr id="96" name="Group 95">
                <a:extLst>
                  <a:ext uri="{FF2B5EF4-FFF2-40B4-BE49-F238E27FC236}">
                    <a16:creationId xmlns:a16="http://schemas.microsoft.com/office/drawing/2014/main" id="{7A4BF27C-4C8A-1A46-5E0C-20433982CF3A}"/>
                  </a:ext>
                </a:extLst>
              </p:cNvPr>
              <p:cNvGrpSpPr/>
              <p:nvPr/>
            </p:nvGrpSpPr>
            <p:grpSpPr>
              <a:xfrm>
                <a:off x="3566165" y="3197660"/>
                <a:ext cx="2908863" cy="2724343"/>
                <a:chOff x="5211035" y="6624914"/>
                <a:chExt cx="2908863" cy="2724343"/>
              </a:xfrm>
            </p:grpSpPr>
            <p:sp>
              <p:nvSpPr>
                <p:cNvPr id="121" name="TextBox 120">
                  <a:extLst>
                    <a:ext uri="{FF2B5EF4-FFF2-40B4-BE49-F238E27FC236}">
                      <a16:creationId xmlns:a16="http://schemas.microsoft.com/office/drawing/2014/main" id="{D2C5DF87-79E2-BE8D-A842-1C3A5E94C6A1}"/>
                    </a:ext>
                  </a:extLst>
                </p:cNvPr>
                <p:cNvSpPr txBox="1"/>
                <p:nvPr/>
              </p:nvSpPr>
              <p:spPr>
                <a:xfrm>
                  <a:off x="5786966" y="8771610"/>
                  <a:ext cx="21131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cxnSp>
              <p:nvCxnSpPr>
                <p:cNvPr id="122" name="Straight Connector 121">
                  <a:extLst>
                    <a:ext uri="{FF2B5EF4-FFF2-40B4-BE49-F238E27FC236}">
                      <a16:creationId xmlns:a16="http://schemas.microsoft.com/office/drawing/2014/main" id="{4A852CA0-2F9B-E552-711F-9FCF0B26E4A5}"/>
                    </a:ext>
                  </a:extLst>
                </p:cNvPr>
                <p:cNvCxnSpPr>
                  <a:cxnSpLocks/>
                </p:cNvCxnSpPr>
                <p:nvPr/>
              </p:nvCxnSpPr>
              <p:spPr>
                <a:xfrm>
                  <a:off x="5840301" y="6767868"/>
                  <a:ext cx="0" cy="19793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351E785-13B6-202E-16FF-D67C3347889D}"/>
                    </a:ext>
                  </a:extLst>
                </p:cNvPr>
                <p:cNvCxnSpPr>
                  <a:cxnSpLocks/>
                </p:cNvCxnSpPr>
                <p:nvPr/>
              </p:nvCxnSpPr>
              <p:spPr>
                <a:xfrm flipH="1">
                  <a:off x="5840301" y="8741665"/>
                  <a:ext cx="202594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015EA529-0E15-4B6A-40FF-B863411D4A58}"/>
                    </a:ext>
                  </a:extLst>
                </p:cNvPr>
                <p:cNvSpPr txBox="1"/>
                <p:nvPr/>
              </p:nvSpPr>
              <p:spPr>
                <a:xfrm>
                  <a:off x="5597859" y="9041480"/>
                  <a:ext cx="2522039" cy="307777"/>
                </a:xfrm>
                <a:prstGeom prst="rect">
                  <a:avLst/>
                </a:prstGeom>
                <a:no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125" name="TextBox 124">
                  <a:extLst>
                    <a:ext uri="{FF2B5EF4-FFF2-40B4-BE49-F238E27FC236}">
                      <a16:creationId xmlns:a16="http://schemas.microsoft.com/office/drawing/2014/main" id="{4BB7F482-2FE9-F31F-5898-990C84104AB9}"/>
                    </a:ext>
                  </a:extLst>
                </p:cNvPr>
                <p:cNvSpPr txBox="1"/>
                <p:nvPr/>
              </p:nvSpPr>
              <p:spPr>
                <a:xfrm rot="16200000">
                  <a:off x="4214633" y="7621316"/>
                  <a:ext cx="2300581" cy="307777"/>
                </a:xfrm>
                <a:prstGeom prst="rect">
                  <a:avLst/>
                </a:prstGeom>
                <a:no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175" name="TextBox 174">
                  <a:extLst>
                    <a:ext uri="{FF2B5EF4-FFF2-40B4-BE49-F238E27FC236}">
                      <a16:creationId xmlns:a16="http://schemas.microsoft.com/office/drawing/2014/main" id="{96C99ADF-C2CF-58F8-C3E6-8F4B63807645}"/>
                    </a:ext>
                  </a:extLst>
                </p:cNvPr>
                <p:cNvSpPr txBox="1"/>
                <p:nvPr/>
              </p:nvSpPr>
              <p:spPr>
                <a:xfrm rot="16200000">
                  <a:off x="4646115" y="7604434"/>
                  <a:ext cx="2040947" cy="307777"/>
                </a:xfrm>
                <a:prstGeom prst="rect">
                  <a:avLst/>
                </a:prstGeom>
                <a:noFill/>
              </p:spPr>
              <p:txBody>
                <a:bodyPr wrap="square" rtlCol="0">
                  <a:spAutoFit/>
                </a:bodyPr>
                <a:lstStyle/>
                <a:p>
                  <a:pPr algn="ctr"/>
                  <a:r>
                    <a:rPr lang="en-US" sz="1400" dirty="0">
                      <a:cs typeface="Arial" panose="020B0604020202020204" pitchFamily="34" charset="0"/>
                    </a:rPr>
                    <a:t>0                  0.5                  1</a:t>
                  </a:r>
                  <a:endParaRPr lang="en-AU" sz="1400" dirty="0">
                    <a:cs typeface="Arial" panose="020B0604020202020204" pitchFamily="34" charset="0"/>
                  </a:endParaRPr>
                </a:p>
              </p:txBody>
            </p:sp>
          </p:grpSp>
          <p:grpSp>
            <p:nvGrpSpPr>
              <p:cNvPr id="97" name="Group 96">
                <a:extLst>
                  <a:ext uri="{FF2B5EF4-FFF2-40B4-BE49-F238E27FC236}">
                    <a16:creationId xmlns:a16="http://schemas.microsoft.com/office/drawing/2014/main" id="{3752EB93-7924-DD7A-02C7-B7B17715B838}"/>
                  </a:ext>
                </a:extLst>
              </p:cNvPr>
              <p:cNvGrpSpPr/>
              <p:nvPr/>
            </p:nvGrpSpPr>
            <p:grpSpPr>
              <a:xfrm>
                <a:off x="4320659" y="3430320"/>
                <a:ext cx="1814747" cy="1796295"/>
                <a:chOff x="1163568" y="4022714"/>
                <a:chExt cx="1814747" cy="1796295"/>
              </a:xfrm>
            </p:grpSpPr>
            <p:grpSp>
              <p:nvGrpSpPr>
                <p:cNvPr id="98" name="Group 97">
                  <a:extLst>
                    <a:ext uri="{FF2B5EF4-FFF2-40B4-BE49-F238E27FC236}">
                      <a16:creationId xmlns:a16="http://schemas.microsoft.com/office/drawing/2014/main" id="{E0FEA47C-0727-AFA9-85C9-8B84F4F66093}"/>
                    </a:ext>
                  </a:extLst>
                </p:cNvPr>
                <p:cNvGrpSpPr/>
                <p:nvPr/>
              </p:nvGrpSpPr>
              <p:grpSpPr>
                <a:xfrm>
                  <a:off x="1163568" y="4224872"/>
                  <a:ext cx="1662347" cy="1594137"/>
                  <a:chOff x="6379819" y="2719853"/>
                  <a:chExt cx="1662347" cy="1594137"/>
                </a:xfrm>
              </p:grpSpPr>
              <p:sp>
                <p:nvSpPr>
                  <p:cNvPr id="101" name="Oval 100">
                    <a:extLst>
                      <a:ext uri="{FF2B5EF4-FFF2-40B4-BE49-F238E27FC236}">
                        <a16:creationId xmlns:a16="http://schemas.microsoft.com/office/drawing/2014/main" id="{2B54F983-7BC2-4AAA-6C82-82D8D700F79B}"/>
                      </a:ext>
                    </a:extLst>
                  </p:cNvPr>
                  <p:cNvSpPr/>
                  <p:nvPr/>
                </p:nvSpPr>
                <p:spPr>
                  <a:xfrm>
                    <a:off x="7721182" y="284439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Oval 101">
                    <a:extLst>
                      <a:ext uri="{FF2B5EF4-FFF2-40B4-BE49-F238E27FC236}">
                        <a16:creationId xmlns:a16="http://schemas.microsoft.com/office/drawing/2014/main" id="{CFA356B6-052C-2B46-9AFB-2B87BB93D00A}"/>
                      </a:ext>
                    </a:extLst>
                  </p:cNvPr>
                  <p:cNvSpPr/>
                  <p:nvPr/>
                </p:nvSpPr>
                <p:spPr>
                  <a:xfrm>
                    <a:off x="6743224" y="3858422"/>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Oval 102">
                    <a:extLst>
                      <a:ext uri="{FF2B5EF4-FFF2-40B4-BE49-F238E27FC236}">
                        <a16:creationId xmlns:a16="http://schemas.microsoft.com/office/drawing/2014/main" id="{69E73385-824E-5965-A8BE-2FA241EDFE66}"/>
                      </a:ext>
                    </a:extLst>
                  </p:cNvPr>
                  <p:cNvSpPr/>
                  <p:nvPr/>
                </p:nvSpPr>
                <p:spPr>
                  <a:xfrm>
                    <a:off x="6944997" y="36155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Oval 103">
                    <a:extLst>
                      <a:ext uri="{FF2B5EF4-FFF2-40B4-BE49-F238E27FC236}">
                        <a16:creationId xmlns:a16="http://schemas.microsoft.com/office/drawing/2014/main" id="{F7233817-14A8-9FD6-7E7C-2260135EDEB7}"/>
                      </a:ext>
                    </a:extLst>
                  </p:cNvPr>
                  <p:cNvSpPr/>
                  <p:nvPr/>
                </p:nvSpPr>
                <p:spPr>
                  <a:xfrm>
                    <a:off x="7192052" y="338874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Oval 104">
                    <a:extLst>
                      <a:ext uri="{FF2B5EF4-FFF2-40B4-BE49-F238E27FC236}">
                        <a16:creationId xmlns:a16="http://schemas.microsoft.com/office/drawing/2014/main" id="{3A3B40AF-2349-F65C-56ED-4012CE5EFB2D}"/>
                      </a:ext>
                    </a:extLst>
                  </p:cNvPr>
                  <p:cNvSpPr/>
                  <p:nvPr/>
                </p:nvSpPr>
                <p:spPr>
                  <a:xfrm>
                    <a:off x="7031450" y="351292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Oval 105">
                    <a:extLst>
                      <a:ext uri="{FF2B5EF4-FFF2-40B4-BE49-F238E27FC236}">
                        <a16:creationId xmlns:a16="http://schemas.microsoft.com/office/drawing/2014/main" id="{C07F93D7-5253-0A60-B4B7-64600B1D6174}"/>
                      </a:ext>
                    </a:extLst>
                  </p:cNvPr>
                  <p:cNvSpPr/>
                  <p:nvPr/>
                </p:nvSpPr>
                <p:spPr>
                  <a:xfrm>
                    <a:off x="6685096" y="397885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Oval 106">
                    <a:extLst>
                      <a:ext uri="{FF2B5EF4-FFF2-40B4-BE49-F238E27FC236}">
                        <a16:creationId xmlns:a16="http://schemas.microsoft.com/office/drawing/2014/main" id="{3F176894-5FA8-D5D9-119E-205B32DA0073}"/>
                      </a:ext>
                    </a:extLst>
                  </p:cNvPr>
                  <p:cNvSpPr/>
                  <p:nvPr/>
                </p:nvSpPr>
                <p:spPr>
                  <a:xfrm>
                    <a:off x="7141286" y="351980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Oval 107">
                    <a:extLst>
                      <a:ext uri="{FF2B5EF4-FFF2-40B4-BE49-F238E27FC236}">
                        <a16:creationId xmlns:a16="http://schemas.microsoft.com/office/drawing/2014/main" id="{C34E6FD7-28A1-CFD0-3162-A75D55BB3AC5}"/>
                      </a:ext>
                    </a:extLst>
                  </p:cNvPr>
                  <p:cNvSpPr/>
                  <p:nvPr/>
                </p:nvSpPr>
                <p:spPr>
                  <a:xfrm>
                    <a:off x="7811838" y="2849329"/>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Oval 108">
                    <a:extLst>
                      <a:ext uri="{FF2B5EF4-FFF2-40B4-BE49-F238E27FC236}">
                        <a16:creationId xmlns:a16="http://schemas.microsoft.com/office/drawing/2014/main" id="{10BD03B4-A44C-D498-F0C9-4691B69067FD}"/>
                      </a:ext>
                    </a:extLst>
                  </p:cNvPr>
                  <p:cNvSpPr/>
                  <p:nvPr/>
                </p:nvSpPr>
                <p:spPr>
                  <a:xfrm>
                    <a:off x="6590075" y="403123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Oval 109">
                    <a:extLst>
                      <a:ext uri="{FF2B5EF4-FFF2-40B4-BE49-F238E27FC236}">
                        <a16:creationId xmlns:a16="http://schemas.microsoft.com/office/drawing/2014/main" id="{69BDAF76-7259-9719-6D7D-1D74129B241C}"/>
                      </a:ext>
                    </a:extLst>
                  </p:cNvPr>
                  <p:cNvSpPr/>
                  <p:nvPr/>
                </p:nvSpPr>
                <p:spPr>
                  <a:xfrm>
                    <a:off x="6379819" y="420390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 name="Oval 110">
                    <a:extLst>
                      <a:ext uri="{FF2B5EF4-FFF2-40B4-BE49-F238E27FC236}">
                        <a16:creationId xmlns:a16="http://schemas.microsoft.com/office/drawing/2014/main" id="{C5CE99BD-4744-ECC4-5247-C486CAB6C97F}"/>
                      </a:ext>
                    </a:extLst>
                  </p:cNvPr>
                  <p:cNvSpPr/>
                  <p:nvPr/>
                </p:nvSpPr>
                <p:spPr>
                  <a:xfrm>
                    <a:off x="6545465" y="4138207"/>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2" name="Oval 111">
                    <a:extLst>
                      <a:ext uri="{FF2B5EF4-FFF2-40B4-BE49-F238E27FC236}">
                        <a16:creationId xmlns:a16="http://schemas.microsoft.com/office/drawing/2014/main" id="{12B56116-9050-0DFF-5547-40936B7A709D}"/>
                      </a:ext>
                    </a:extLst>
                  </p:cNvPr>
                  <p:cNvSpPr/>
                  <p:nvPr/>
                </p:nvSpPr>
                <p:spPr>
                  <a:xfrm>
                    <a:off x="6825119" y="3768071"/>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3" name="Oval 112">
                    <a:extLst>
                      <a:ext uri="{FF2B5EF4-FFF2-40B4-BE49-F238E27FC236}">
                        <a16:creationId xmlns:a16="http://schemas.microsoft.com/office/drawing/2014/main" id="{E4E6890B-CA8F-B703-C2F7-2AB76A367B3A}"/>
                      </a:ext>
                    </a:extLst>
                  </p:cNvPr>
                  <p:cNvSpPr/>
                  <p:nvPr/>
                </p:nvSpPr>
                <p:spPr>
                  <a:xfrm>
                    <a:off x="7360689" y="316303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Oval 113">
                    <a:extLst>
                      <a:ext uri="{FF2B5EF4-FFF2-40B4-BE49-F238E27FC236}">
                        <a16:creationId xmlns:a16="http://schemas.microsoft.com/office/drawing/2014/main" id="{47493E93-93F1-306F-A0E3-0C2CFF4775EB}"/>
                      </a:ext>
                    </a:extLst>
                  </p:cNvPr>
                  <p:cNvSpPr/>
                  <p:nvPr/>
                </p:nvSpPr>
                <p:spPr>
                  <a:xfrm>
                    <a:off x="7307112" y="329008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Oval 114">
                    <a:extLst>
                      <a:ext uri="{FF2B5EF4-FFF2-40B4-BE49-F238E27FC236}">
                        <a16:creationId xmlns:a16="http://schemas.microsoft.com/office/drawing/2014/main" id="{0CF448AA-D089-B456-BC3F-E19236771A7A}"/>
                      </a:ext>
                    </a:extLst>
                  </p:cNvPr>
                  <p:cNvSpPr/>
                  <p:nvPr/>
                </p:nvSpPr>
                <p:spPr>
                  <a:xfrm>
                    <a:off x="6927913" y="374244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6" name="Oval 115">
                    <a:extLst>
                      <a:ext uri="{FF2B5EF4-FFF2-40B4-BE49-F238E27FC236}">
                        <a16:creationId xmlns:a16="http://schemas.microsoft.com/office/drawing/2014/main" id="{A94286AA-868E-B1C6-AAF1-B0BD99576A61}"/>
                      </a:ext>
                    </a:extLst>
                  </p:cNvPr>
                  <p:cNvSpPr/>
                  <p:nvPr/>
                </p:nvSpPr>
                <p:spPr>
                  <a:xfrm>
                    <a:off x="7459310" y="31637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7" name="Oval 116">
                    <a:extLst>
                      <a:ext uri="{FF2B5EF4-FFF2-40B4-BE49-F238E27FC236}">
                        <a16:creationId xmlns:a16="http://schemas.microsoft.com/office/drawing/2014/main" id="{55609DA5-C32E-8203-A726-9BFD798520D1}"/>
                      </a:ext>
                    </a:extLst>
                  </p:cNvPr>
                  <p:cNvSpPr/>
                  <p:nvPr/>
                </p:nvSpPr>
                <p:spPr>
                  <a:xfrm>
                    <a:off x="7653138" y="2982446"/>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8" name="Oval 117">
                    <a:extLst>
                      <a:ext uri="{FF2B5EF4-FFF2-40B4-BE49-F238E27FC236}">
                        <a16:creationId xmlns:a16="http://schemas.microsoft.com/office/drawing/2014/main" id="{EF4A2C0B-0C04-7E2E-D5DD-B2B190FC01E0}"/>
                      </a:ext>
                    </a:extLst>
                  </p:cNvPr>
                  <p:cNvSpPr/>
                  <p:nvPr/>
                </p:nvSpPr>
                <p:spPr>
                  <a:xfrm>
                    <a:off x="7148071" y="3382065"/>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9" name="Oval 118">
                    <a:extLst>
                      <a:ext uri="{FF2B5EF4-FFF2-40B4-BE49-F238E27FC236}">
                        <a16:creationId xmlns:a16="http://schemas.microsoft.com/office/drawing/2014/main" id="{63D2F2F6-0FEC-091A-8774-4D4739878895}"/>
                      </a:ext>
                    </a:extLst>
                  </p:cNvPr>
                  <p:cNvSpPr/>
                  <p:nvPr/>
                </p:nvSpPr>
                <p:spPr>
                  <a:xfrm>
                    <a:off x="7573869" y="3051590"/>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0" name="Oval 119">
                    <a:extLst>
                      <a:ext uri="{FF2B5EF4-FFF2-40B4-BE49-F238E27FC236}">
                        <a16:creationId xmlns:a16="http://schemas.microsoft.com/office/drawing/2014/main" id="{56C1A31C-F143-BFD4-76AF-18FC7D5C91CD}"/>
                      </a:ext>
                    </a:extLst>
                  </p:cNvPr>
                  <p:cNvSpPr/>
                  <p:nvPr/>
                </p:nvSpPr>
                <p:spPr>
                  <a:xfrm>
                    <a:off x="7940111" y="2719853"/>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9" name="Oval 98">
                  <a:extLst>
                    <a:ext uri="{FF2B5EF4-FFF2-40B4-BE49-F238E27FC236}">
                      <a16:creationId xmlns:a16="http://schemas.microsoft.com/office/drawing/2014/main" id="{6654ABAB-F09B-8326-1B6E-B8D3C07DB9F4}"/>
                    </a:ext>
                  </a:extLst>
                </p:cNvPr>
                <p:cNvSpPr/>
                <p:nvPr/>
              </p:nvSpPr>
              <p:spPr>
                <a:xfrm>
                  <a:off x="2810943" y="4134678"/>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Oval 99">
                  <a:extLst>
                    <a:ext uri="{FF2B5EF4-FFF2-40B4-BE49-F238E27FC236}">
                      <a16:creationId xmlns:a16="http://schemas.microsoft.com/office/drawing/2014/main" id="{FE8DC168-7F6B-36CF-1941-825BF6747F97}"/>
                    </a:ext>
                  </a:extLst>
                </p:cNvPr>
                <p:cNvSpPr/>
                <p:nvPr/>
              </p:nvSpPr>
              <p:spPr>
                <a:xfrm>
                  <a:off x="2876260" y="4022714"/>
                  <a:ext cx="102055" cy="11008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sp>
        <p:nvSpPr>
          <p:cNvPr id="180" name="Content Placeholder 2">
            <a:extLst>
              <a:ext uri="{FF2B5EF4-FFF2-40B4-BE49-F238E27FC236}">
                <a16:creationId xmlns:a16="http://schemas.microsoft.com/office/drawing/2014/main" id="{29E1DCD3-4C3D-D36A-D1F1-0F23542CCEC8}"/>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filter.sex.linked</a:t>
            </a:r>
            <a:endParaRPr lang="en-AU" dirty="0">
              <a:latin typeface="Courier New" panose="02070309020205020404" pitchFamily="49" charset="0"/>
              <a:cs typeface="Courier New" panose="02070309020205020404" pitchFamily="49" charset="0"/>
            </a:endParaRPr>
          </a:p>
        </p:txBody>
      </p:sp>
      <p:graphicFrame>
        <p:nvGraphicFramePr>
          <p:cNvPr id="3" name="Table 2">
            <a:extLst>
              <a:ext uri="{FF2B5EF4-FFF2-40B4-BE49-F238E27FC236}">
                <a16:creationId xmlns:a16="http://schemas.microsoft.com/office/drawing/2014/main" id="{8A6A8CFF-7D31-35B3-3E19-EC06EE9E8E95}"/>
              </a:ext>
            </a:extLst>
          </p:cNvPr>
          <p:cNvGraphicFramePr>
            <a:graphicFrameLocks noGrp="1"/>
          </p:cNvGraphicFramePr>
          <p:nvPr>
            <p:extLst>
              <p:ext uri="{D42A27DB-BD31-4B8C-83A1-F6EECF244321}">
                <p14:modId xmlns:p14="http://schemas.microsoft.com/office/powerpoint/2010/main" val="278096225"/>
              </p:ext>
            </p:extLst>
          </p:nvPr>
        </p:nvGraphicFramePr>
        <p:xfrm>
          <a:off x="1883653" y="5076274"/>
          <a:ext cx="2989728" cy="1112520"/>
        </p:xfrm>
        <a:graphic>
          <a:graphicData uri="http://schemas.openxmlformats.org/drawingml/2006/table">
            <a:tbl>
              <a:tblPr firstRow="1" bandRow="1">
                <a:tableStyleId>{5940675A-B579-460E-94D1-54222C63F5DA}</a:tableStyleId>
              </a:tblPr>
              <a:tblGrid>
                <a:gridCol w="996576">
                  <a:extLst>
                    <a:ext uri="{9D8B030D-6E8A-4147-A177-3AD203B41FA5}">
                      <a16:colId xmlns:a16="http://schemas.microsoft.com/office/drawing/2014/main" val="4146753150"/>
                    </a:ext>
                  </a:extLst>
                </a:gridCol>
                <a:gridCol w="996576">
                  <a:extLst>
                    <a:ext uri="{9D8B030D-6E8A-4147-A177-3AD203B41FA5}">
                      <a16:colId xmlns:a16="http://schemas.microsoft.com/office/drawing/2014/main" val="1224081624"/>
                    </a:ext>
                  </a:extLst>
                </a:gridCol>
                <a:gridCol w="996576">
                  <a:extLst>
                    <a:ext uri="{9D8B030D-6E8A-4147-A177-3AD203B41FA5}">
                      <a16:colId xmlns:a16="http://schemas.microsoft.com/office/drawing/2014/main" val="2312261438"/>
                    </a:ext>
                  </a:extLst>
                </a:gridCol>
              </a:tblGrid>
              <a:tr h="370840">
                <a:tc>
                  <a:txBody>
                    <a:bodyPr/>
                    <a:lstStyle/>
                    <a:p>
                      <a:endParaRPr lang="en-AU"/>
                    </a:p>
                  </a:txBody>
                  <a:tcPr/>
                </a:tc>
                <a:tc>
                  <a:txBody>
                    <a:bodyPr/>
                    <a:lstStyle/>
                    <a:p>
                      <a:r>
                        <a:rPr lang="en-AU" dirty="0"/>
                        <a:t>M</a:t>
                      </a:r>
                    </a:p>
                  </a:txBody>
                  <a:tcPr/>
                </a:tc>
                <a:tc>
                  <a:txBody>
                    <a:bodyPr/>
                    <a:lstStyle/>
                    <a:p>
                      <a:r>
                        <a:rPr lang="en-AU" dirty="0"/>
                        <a:t>F</a:t>
                      </a:r>
                    </a:p>
                  </a:txBody>
                  <a:tcPr/>
                </a:tc>
                <a:extLst>
                  <a:ext uri="{0D108BD9-81ED-4DB2-BD59-A6C34878D82A}">
                    <a16:rowId xmlns:a16="http://schemas.microsoft.com/office/drawing/2014/main" val="1433884397"/>
                  </a:ext>
                </a:extLst>
              </a:tr>
              <a:tr h="370840">
                <a:tc>
                  <a:txBody>
                    <a:bodyPr/>
                    <a:lstStyle/>
                    <a:p>
                      <a:r>
                        <a:rPr lang="en-AU" dirty="0"/>
                        <a:t>Called</a:t>
                      </a:r>
                    </a:p>
                  </a:txBody>
                  <a:tcPr/>
                </a:tc>
                <a:tc>
                  <a:txBody>
                    <a:bodyPr/>
                    <a:lstStyle/>
                    <a:p>
                      <a:r>
                        <a:rPr lang="en-AU" dirty="0"/>
                        <a:t>230</a:t>
                      </a:r>
                    </a:p>
                  </a:txBody>
                  <a:tcPr/>
                </a:tc>
                <a:tc>
                  <a:txBody>
                    <a:bodyPr/>
                    <a:lstStyle/>
                    <a:p>
                      <a:r>
                        <a:rPr lang="en-AU" dirty="0"/>
                        <a:t>0</a:t>
                      </a:r>
                    </a:p>
                  </a:txBody>
                  <a:tcPr/>
                </a:tc>
                <a:extLst>
                  <a:ext uri="{0D108BD9-81ED-4DB2-BD59-A6C34878D82A}">
                    <a16:rowId xmlns:a16="http://schemas.microsoft.com/office/drawing/2014/main" val="2457866629"/>
                  </a:ext>
                </a:extLst>
              </a:tr>
              <a:tr h="370840">
                <a:tc>
                  <a:txBody>
                    <a:bodyPr/>
                    <a:lstStyle/>
                    <a:p>
                      <a:r>
                        <a:rPr lang="en-AU" dirty="0"/>
                        <a:t>Missing</a:t>
                      </a:r>
                    </a:p>
                  </a:txBody>
                  <a:tcPr/>
                </a:tc>
                <a:tc>
                  <a:txBody>
                    <a:bodyPr/>
                    <a:lstStyle/>
                    <a:p>
                      <a:r>
                        <a:rPr lang="en-AU" dirty="0"/>
                        <a:t>1</a:t>
                      </a:r>
                    </a:p>
                  </a:txBody>
                  <a:tcPr/>
                </a:tc>
                <a:tc>
                  <a:txBody>
                    <a:bodyPr/>
                    <a:lstStyle/>
                    <a:p>
                      <a:r>
                        <a:rPr lang="en-AU" dirty="0"/>
                        <a:t>170</a:t>
                      </a:r>
                    </a:p>
                  </a:txBody>
                  <a:tcPr/>
                </a:tc>
                <a:extLst>
                  <a:ext uri="{0D108BD9-81ED-4DB2-BD59-A6C34878D82A}">
                    <a16:rowId xmlns:a16="http://schemas.microsoft.com/office/drawing/2014/main" val="2112487002"/>
                  </a:ext>
                </a:extLst>
              </a:tr>
            </a:tbl>
          </a:graphicData>
        </a:graphic>
      </p:graphicFrame>
      <p:graphicFrame>
        <p:nvGraphicFramePr>
          <p:cNvPr id="4" name="Table 3">
            <a:extLst>
              <a:ext uri="{FF2B5EF4-FFF2-40B4-BE49-F238E27FC236}">
                <a16:creationId xmlns:a16="http://schemas.microsoft.com/office/drawing/2014/main" id="{869E94BD-2E29-2B62-7154-B9CD112A18F3}"/>
              </a:ext>
            </a:extLst>
          </p:cNvPr>
          <p:cNvGraphicFramePr>
            <a:graphicFrameLocks noGrp="1"/>
          </p:cNvGraphicFramePr>
          <p:nvPr>
            <p:extLst>
              <p:ext uri="{D42A27DB-BD31-4B8C-83A1-F6EECF244321}">
                <p14:modId xmlns:p14="http://schemas.microsoft.com/office/powerpoint/2010/main" val="1618769063"/>
              </p:ext>
            </p:extLst>
          </p:nvPr>
        </p:nvGraphicFramePr>
        <p:xfrm>
          <a:off x="6712076" y="5079631"/>
          <a:ext cx="2989728" cy="1112520"/>
        </p:xfrm>
        <a:graphic>
          <a:graphicData uri="http://schemas.openxmlformats.org/drawingml/2006/table">
            <a:tbl>
              <a:tblPr firstRow="1" bandRow="1">
                <a:tableStyleId>{5940675A-B579-460E-94D1-54222C63F5DA}</a:tableStyleId>
              </a:tblPr>
              <a:tblGrid>
                <a:gridCol w="996576">
                  <a:extLst>
                    <a:ext uri="{9D8B030D-6E8A-4147-A177-3AD203B41FA5}">
                      <a16:colId xmlns:a16="http://schemas.microsoft.com/office/drawing/2014/main" val="4146753150"/>
                    </a:ext>
                  </a:extLst>
                </a:gridCol>
                <a:gridCol w="996576">
                  <a:extLst>
                    <a:ext uri="{9D8B030D-6E8A-4147-A177-3AD203B41FA5}">
                      <a16:colId xmlns:a16="http://schemas.microsoft.com/office/drawing/2014/main" val="1224081624"/>
                    </a:ext>
                  </a:extLst>
                </a:gridCol>
                <a:gridCol w="996576">
                  <a:extLst>
                    <a:ext uri="{9D8B030D-6E8A-4147-A177-3AD203B41FA5}">
                      <a16:colId xmlns:a16="http://schemas.microsoft.com/office/drawing/2014/main" val="2312261438"/>
                    </a:ext>
                  </a:extLst>
                </a:gridCol>
              </a:tblGrid>
              <a:tr h="370840">
                <a:tc>
                  <a:txBody>
                    <a:bodyPr/>
                    <a:lstStyle/>
                    <a:p>
                      <a:endParaRPr lang="en-AU"/>
                    </a:p>
                  </a:txBody>
                  <a:tcPr/>
                </a:tc>
                <a:tc>
                  <a:txBody>
                    <a:bodyPr/>
                    <a:lstStyle/>
                    <a:p>
                      <a:r>
                        <a:rPr lang="en-AU" dirty="0"/>
                        <a:t>M</a:t>
                      </a:r>
                    </a:p>
                  </a:txBody>
                  <a:tcPr/>
                </a:tc>
                <a:tc>
                  <a:txBody>
                    <a:bodyPr/>
                    <a:lstStyle/>
                    <a:p>
                      <a:r>
                        <a:rPr lang="en-AU" dirty="0"/>
                        <a:t>F</a:t>
                      </a:r>
                    </a:p>
                  </a:txBody>
                  <a:tcPr/>
                </a:tc>
                <a:extLst>
                  <a:ext uri="{0D108BD9-81ED-4DB2-BD59-A6C34878D82A}">
                    <a16:rowId xmlns:a16="http://schemas.microsoft.com/office/drawing/2014/main" val="1433884397"/>
                  </a:ext>
                </a:extLst>
              </a:tr>
              <a:tr h="370840">
                <a:tc>
                  <a:txBody>
                    <a:bodyPr/>
                    <a:lstStyle/>
                    <a:p>
                      <a:r>
                        <a:rPr lang="en-AU" dirty="0"/>
                        <a:t>Homo</a:t>
                      </a:r>
                    </a:p>
                  </a:txBody>
                  <a:tcPr/>
                </a:tc>
                <a:tc>
                  <a:txBody>
                    <a:bodyPr/>
                    <a:lstStyle/>
                    <a:p>
                      <a:r>
                        <a:rPr lang="en-AU" dirty="0"/>
                        <a:t>2</a:t>
                      </a:r>
                    </a:p>
                  </a:txBody>
                  <a:tcPr/>
                </a:tc>
                <a:tc>
                  <a:txBody>
                    <a:bodyPr/>
                    <a:lstStyle/>
                    <a:p>
                      <a:r>
                        <a:rPr lang="en-AU" dirty="0"/>
                        <a:t>228</a:t>
                      </a:r>
                    </a:p>
                  </a:txBody>
                  <a:tcPr/>
                </a:tc>
                <a:extLst>
                  <a:ext uri="{0D108BD9-81ED-4DB2-BD59-A6C34878D82A}">
                    <a16:rowId xmlns:a16="http://schemas.microsoft.com/office/drawing/2014/main" val="2457866629"/>
                  </a:ext>
                </a:extLst>
              </a:tr>
              <a:tr h="370840">
                <a:tc>
                  <a:txBody>
                    <a:bodyPr/>
                    <a:lstStyle/>
                    <a:p>
                      <a:r>
                        <a:rPr lang="en-AU" dirty="0"/>
                        <a:t>Het</a:t>
                      </a:r>
                    </a:p>
                  </a:txBody>
                  <a:tcPr/>
                </a:tc>
                <a:tc>
                  <a:txBody>
                    <a:bodyPr/>
                    <a:lstStyle/>
                    <a:p>
                      <a:r>
                        <a:rPr lang="en-AU" dirty="0"/>
                        <a:t>171</a:t>
                      </a:r>
                    </a:p>
                  </a:txBody>
                  <a:tcPr/>
                </a:tc>
                <a:tc>
                  <a:txBody>
                    <a:bodyPr/>
                    <a:lstStyle/>
                    <a:p>
                      <a:r>
                        <a:rPr lang="en-AU" dirty="0"/>
                        <a:t>0</a:t>
                      </a:r>
                    </a:p>
                  </a:txBody>
                  <a:tcPr/>
                </a:tc>
                <a:extLst>
                  <a:ext uri="{0D108BD9-81ED-4DB2-BD59-A6C34878D82A}">
                    <a16:rowId xmlns:a16="http://schemas.microsoft.com/office/drawing/2014/main" val="2112487002"/>
                  </a:ext>
                </a:extLst>
              </a:tr>
            </a:tbl>
          </a:graphicData>
        </a:graphic>
      </p:graphicFrame>
    </p:spTree>
    <p:extLst>
      <p:ext uri="{BB962C8B-B14F-4D97-AF65-F5344CB8AC3E}">
        <p14:creationId xmlns:p14="http://schemas.microsoft.com/office/powerpoint/2010/main" val="472485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Content Placeholder 2">
            <a:extLst>
              <a:ext uri="{FF2B5EF4-FFF2-40B4-BE49-F238E27FC236}">
                <a16:creationId xmlns:a16="http://schemas.microsoft.com/office/drawing/2014/main" id="{B3A9B392-18FC-408D-D0EB-F31D28BD51AC}"/>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filter.sex.linked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gl.object</a:t>
            </a:r>
            <a:r>
              <a:rPr lang="en-US" dirty="0">
                <a:latin typeface="Courier New" panose="02070309020205020404" pitchFamily="49" charset="0"/>
                <a:cs typeface="Courier New" panose="02070309020205020404" pitchFamily="49" charset="0"/>
              </a:rPr>
              <a:t>,</a:t>
            </a:r>
            <a:endParaRPr lang="en-AU"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090137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2BE12B12-A0A7-311E-B3E0-A03E69F27B68}"/>
              </a:ext>
            </a:extLst>
          </p:cNvPr>
          <p:cNvSpPr txBox="1"/>
          <p:nvPr/>
        </p:nvSpPr>
        <p:spPr>
          <a:xfrm>
            <a:off x="6126335" y="180225"/>
            <a:ext cx="828082" cy="523220"/>
          </a:xfrm>
          <a:prstGeom prst="rect">
            <a:avLst/>
          </a:prstGeom>
          <a:noFill/>
        </p:spPr>
        <p:txBody>
          <a:bodyPr wrap="square" rtlCol="0">
            <a:spAutoFit/>
          </a:bodyPr>
          <a:lstStyle/>
          <a:p>
            <a:pPr algn="ctr"/>
            <a:r>
              <a:rPr lang="en-US" sz="2800" dirty="0"/>
              <a:t>sex</a:t>
            </a:r>
            <a:endParaRPr lang="en-AU" sz="2800" dirty="0"/>
          </a:p>
        </p:txBody>
      </p:sp>
      <p:sp>
        <p:nvSpPr>
          <p:cNvPr id="11" name="Content Placeholder 2">
            <a:extLst>
              <a:ext uri="{FF2B5EF4-FFF2-40B4-BE49-F238E27FC236}">
                <a16:creationId xmlns:a16="http://schemas.microsoft.com/office/drawing/2014/main" id="{FD23D091-74E6-FE04-CAEA-83BE876A6342}"/>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filter.sex.linked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gl.object</a:t>
            </a:r>
            <a:r>
              <a:rPr lang="en-US" dirty="0">
                <a:latin typeface="Courier New" panose="02070309020205020404" pitchFamily="49" charset="0"/>
                <a:cs typeface="Courier New" panose="02070309020205020404" pitchFamily="49" charset="0"/>
              </a:rPr>
              <a:t>,</a:t>
            </a:r>
            <a:endParaRPr lang="en-AU" dirty="0">
              <a:latin typeface="Courier New" panose="02070309020205020404" pitchFamily="49" charset="0"/>
              <a:cs typeface="Courier New" panose="02070309020205020404" pitchFamily="49" charset="0"/>
            </a:endParaRPr>
          </a:p>
        </p:txBody>
      </p:sp>
      <p:cxnSp>
        <p:nvCxnSpPr>
          <p:cNvPr id="7" name="Straight Arrow Connector 6">
            <a:extLst>
              <a:ext uri="{FF2B5EF4-FFF2-40B4-BE49-F238E27FC236}">
                <a16:creationId xmlns:a16="http://schemas.microsoft.com/office/drawing/2014/main" id="{9C8D879C-0304-C602-173D-FA792566BE69}"/>
              </a:ext>
            </a:extLst>
          </p:cNvPr>
          <p:cNvCxnSpPr>
            <a:cxnSpLocks/>
          </p:cNvCxnSpPr>
          <p:nvPr/>
        </p:nvCxnSpPr>
        <p:spPr>
          <a:xfrm flipH="1">
            <a:off x="6096000" y="643483"/>
            <a:ext cx="326571" cy="3890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603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ourier New" panose="02070309020205020404" pitchFamily="49" charset="0"/>
                <a:cs typeface="Courier New" panose="02070309020205020404" pitchFamily="49" charset="0"/>
              </a:rPr>
              <a:t>zw</a:t>
            </a:r>
            <a:endParaRPr lang="en-AU"/>
          </a:p>
        </p:txBody>
      </p:sp>
      <p:sp>
        <p:nvSpPr>
          <p:cNvPr id="8" name="TextBox 7">
            <a:extLst>
              <a:ext uri="{FF2B5EF4-FFF2-40B4-BE49-F238E27FC236}">
                <a16:creationId xmlns:a16="http://schemas.microsoft.com/office/drawing/2014/main" id="{EC054E20-B3D2-859C-C49F-29D8322D0644}"/>
              </a:ext>
            </a:extLst>
          </p:cNvPr>
          <p:cNvSpPr txBox="1"/>
          <p:nvPr/>
        </p:nvSpPr>
        <p:spPr>
          <a:xfrm>
            <a:off x="6944317" y="702637"/>
            <a:ext cx="683467" cy="954107"/>
          </a:xfrm>
          <a:prstGeom prst="rect">
            <a:avLst/>
          </a:prstGeom>
          <a:noFill/>
        </p:spPr>
        <p:txBody>
          <a:bodyPr wrap="square">
            <a:spAutoFit/>
          </a:bodyPr>
          <a:lstStyle/>
          <a:p>
            <a:r>
              <a:rPr lang="en-US" sz="2800" dirty="0" err="1">
                <a:latin typeface="Courier New" panose="02070309020205020404" pitchFamily="49" charset="0"/>
                <a:cs typeface="Courier New" panose="02070309020205020404" pitchFamily="49" charset="0"/>
              </a:rPr>
              <a:t>zw</a:t>
            </a:r>
            <a:endParaRPr lang="en-US" sz="2800" dirty="0">
              <a:latin typeface="Courier New" panose="02070309020205020404" pitchFamily="49" charset="0"/>
              <a:cs typeface="Courier New" panose="02070309020205020404" pitchFamily="49" charset="0"/>
            </a:endParaRPr>
          </a:p>
          <a:p>
            <a:r>
              <a:rPr lang="en-US" sz="2800" dirty="0" err="1">
                <a:latin typeface="Courier New" panose="02070309020205020404" pitchFamily="49" charset="0"/>
                <a:cs typeface="Courier New" panose="02070309020205020404" pitchFamily="49" charset="0"/>
              </a:rPr>
              <a:t>xy</a:t>
            </a:r>
            <a:endParaRPr lang="en-AU" sz="2800" dirty="0"/>
          </a:p>
        </p:txBody>
      </p:sp>
      <p:sp>
        <p:nvSpPr>
          <p:cNvPr id="21" name="Content Placeholder 2">
            <a:extLst>
              <a:ext uri="{FF2B5EF4-FFF2-40B4-BE49-F238E27FC236}">
                <a16:creationId xmlns:a16="http://schemas.microsoft.com/office/drawing/2014/main" id="{1C3EBADD-D626-A325-FE31-4A13605EDFEE}"/>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filter.sex.linked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gl.object</a:t>
            </a:r>
            <a:r>
              <a:rPr lang="en-US" dirty="0">
                <a:latin typeface="Courier New" panose="02070309020205020404" pitchFamily="49" charset="0"/>
                <a:cs typeface="Courier New" panose="02070309020205020404" pitchFamily="49" charset="0"/>
              </a:rPr>
              <a:t>,   )</a:t>
            </a:r>
            <a:endParaRPr lang="en-AU" dirty="0">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EF58A9E3-3C79-4C96-91A6-38E96F0F816D}"/>
              </a:ext>
            </a:extLst>
          </p:cNvPr>
          <p:cNvSpPr txBox="1"/>
          <p:nvPr/>
        </p:nvSpPr>
        <p:spPr>
          <a:xfrm>
            <a:off x="6126335" y="180225"/>
            <a:ext cx="828082" cy="523220"/>
          </a:xfrm>
          <a:prstGeom prst="rect">
            <a:avLst/>
          </a:prstGeom>
          <a:noFill/>
        </p:spPr>
        <p:txBody>
          <a:bodyPr wrap="square" rtlCol="0">
            <a:spAutoFit/>
          </a:bodyPr>
          <a:lstStyle/>
          <a:p>
            <a:pPr algn="ctr"/>
            <a:r>
              <a:rPr lang="en-US" sz="2800" dirty="0"/>
              <a:t>sex</a:t>
            </a:r>
            <a:endParaRPr lang="en-AU" sz="2800" dirty="0"/>
          </a:p>
        </p:txBody>
      </p:sp>
      <p:cxnSp>
        <p:nvCxnSpPr>
          <p:cNvPr id="22" name="Straight Arrow Connector 21">
            <a:extLst>
              <a:ext uri="{FF2B5EF4-FFF2-40B4-BE49-F238E27FC236}">
                <a16:creationId xmlns:a16="http://schemas.microsoft.com/office/drawing/2014/main" id="{795B4F66-FD28-236C-8E37-576FC12BC8D5}"/>
              </a:ext>
            </a:extLst>
          </p:cNvPr>
          <p:cNvCxnSpPr>
            <a:cxnSpLocks/>
          </p:cNvCxnSpPr>
          <p:nvPr/>
        </p:nvCxnSpPr>
        <p:spPr>
          <a:xfrm flipH="1">
            <a:off x="6096000" y="643483"/>
            <a:ext cx="326571" cy="3890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3684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ourier New" panose="02070309020205020404" pitchFamily="49" charset="0"/>
                <a:cs typeface="Courier New" panose="02070309020205020404" pitchFamily="49" charset="0"/>
              </a:rPr>
              <a:t>zw</a:t>
            </a:r>
            <a:endParaRPr lang="en-AU"/>
          </a:p>
        </p:txBody>
      </p:sp>
      <p:sp>
        <p:nvSpPr>
          <p:cNvPr id="8" name="TextBox 7">
            <a:extLst>
              <a:ext uri="{FF2B5EF4-FFF2-40B4-BE49-F238E27FC236}">
                <a16:creationId xmlns:a16="http://schemas.microsoft.com/office/drawing/2014/main" id="{EC054E20-B3D2-859C-C49F-29D8322D0644}"/>
              </a:ext>
            </a:extLst>
          </p:cNvPr>
          <p:cNvSpPr txBox="1"/>
          <p:nvPr/>
        </p:nvSpPr>
        <p:spPr>
          <a:xfrm>
            <a:off x="6944317" y="702637"/>
            <a:ext cx="683467" cy="954107"/>
          </a:xfrm>
          <a:prstGeom prst="rect">
            <a:avLst/>
          </a:prstGeom>
          <a:noFill/>
        </p:spPr>
        <p:txBody>
          <a:bodyPr wrap="square">
            <a:spAutoFit/>
          </a:bodyPr>
          <a:lstStyle/>
          <a:p>
            <a:r>
              <a:rPr lang="en-US" sz="2800" dirty="0" err="1">
                <a:latin typeface="Courier New" panose="02070309020205020404" pitchFamily="49" charset="0"/>
                <a:cs typeface="Courier New" panose="02070309020205020404" pitchFamily="49" charset="0"/>
              </a:rPr>
              <a:t>zw</a:t>
            </a:r>
            <a:endParaRPr lang="en-US" sz="2800" dirty="0">
              <a:latin typeface="Courier New" panose="02070309020205020404" pitchFamily="49" charset="0"/>
              <a:cs typeface="Courier New" panose="02070309020205020404" pitchFamily="49" charset="0"/>
            </a:endParaRPr>
          </a:p>
          <a:p>
            <a:r>
              <a:rPr lang="en-US" sz="2800" dirty="0" err="1">
                <a:latin typeface="Courier New" panose="02070309020205020404" pitchFamily="49" charset="0"/>
                <a:cs typeface="Courier New" panose="02070309020205020404" pitchFamily="49" charset="0"/>
              </a:rPr>
              <a:t>xy</a:t>
            </a:r>
            <a:endParaRPr lang="en-AU" sz="2800" dirty="0"/>
          </a:p>
        </p:txBody>
      </p:sp>
      <p:sp>
        <p:nvSpPr>
          <p:cNvPr id="21" name="Content Placeholder 2">
            <a:extLst>
              <a:ext uri="{FF2B5EF4-FFF2-40B4-BE49-F238E27FC236}">
                <a16:creationId xmlns:a16="http://schemas.microsoft.com/office/drawing/2014/main" id="{1C3EBADD-D626-A325-FE31-4A13605EDFEE}"/>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filter.sex.linked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gl.object</a:t>
            </a:r>
            <a:r>
              <a:rPr lang="en-US" dirty="0">
                <a:latin typeface="Courier New" panose="02070309020205020404" pitchFamily="49" charset="0"/>
                <a:cs typeface="Courier New" panose="02070309020205020404" pitchFamily="49" charset="0"/>
              </a:rPr>
              <a:t>,   )</a:t>
            </a:r>
            <a:endParaRPr lang="en-AU" dirty="0">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EF58A9E3-3C79-4C96-91A6-38E96F0F816D}"/>
              </a:ext>
            </a:extLst>
          </p:cNvPr>
          <p:cNvSpPr txBox="1"/>
          <p:nvPr/>
        </p:nvSpPr>
        <p:spPr>
          <a:xfrm>
            <a:off x="6126335" y="180225"/>
            <a:ext cx="828082" cy="523220"/>
          </a:xfrm>
          <a:prstGeom prst="rect">
            <a:avLst/>
          </a:prstGeom>
          <a:noFill/>
        </p:spPr>
        <p:txBody>
          <a:bodyPr wrap="square" rtlCol="0">
            <a:spAutoFit/>
          </a:bodyPr>
          <a:lstStyle/>
          <a:p>
            <a:pPr algn="ctr"/>
            <a:r>
              <a:rPr lang="en-US" sz="2800" dirty="0"/>
              <a:t>sex</a:t>
            </a:r>
            <a:endParaRPr lang="en-AU" sz="2800" dirty="0"/>
          </a:p>
        </p:txBody>
      </p:sp>
      <p:cxnSp>
        <p:nvCxnSpPr>
          <p:cNvPr id="22" name="Straight Arrow Connector 21">
            <a:extLst>
              <a:ext uri="{FF2B5EF4-FFF2-40B4-BE49-F238E27FC236}">
                <a16:creationId xmlns:a16="http://schemas.microsoft.com/office/drawing/2014/main" id="{795B4F66-FD28-236C-8E37-576FC12BC8D5}"/>
              </a:ext>
            </a:extLst>
          </p:cNvPr>
          <p:cNvCxnSpPr>
            <a:cxnSpLocks/>
          </p:cNvCxnSpPr>
          <p:nvPr/>
        </p:nvCxnSpPr>
        <p:spPr>
          <a:xfrm flipH="1">
            <a:off x="6096000" y="643483"/>
            <a:ext cx="326571" cy="3890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2AE8210B-166F-25E8-B484-A308410B47C0}"/>
              </a:ext>
            </a:extLst>
          </p:cNvPr>
          <p:cNvSpPr/>
          <p:nvPr/>
        </p:nvSpPr>
        <p:spPr>
          <a:xfrm>
            <a:off x="1788329" y="2928362"/>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sp>
        <p:nvSpPr>
          <p:cNvPr id="7" name="Rectangle: Rounded Corners 6">
            <a:extLst>
              <a:ext uri="{FF2B5EF4-FFF2-40B4-BE49-F238E27FC236}">
                <a16:creationId xmlns:a16="http://schemas.microsoft.com/office/drawing/2014/main" id="{40BBE903-6EC2-4E50-9D6E-813FBC0AC3EB}"/>
              </a:ext>
            </a:extLst>
          </p:cNvPr>
          <p:cNvSpPr/>
          <p:nvPr/>
        </p:nvSpPr>
        <p:spPr>
          <a:xfrm>
            <a:off x="1788329" y="4559467"/>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sp>
        <p:nvSpPr>
          <p:cNvPr id="9" name="Rectangle: Rounded Corners 8">
            <a:extLst>
              <a:ext uri="{FF2B5EF4-FFF2-40B4-BE49-F238E27FC236}">
                <a16:creationId xmlns:a16="http://schemas.microsoft.com/office/drawing/2014/main" id="{498B595C-5CA8-5E71-3C34-FF88EF3432D7}"/>
              </a:ext>
            </a:extLst>
          </p:cNvPr>
          <p:cNvSpPr/>
          <p:nvPr/>
        </p:nvSpPr>
        <p:spPr>
          <a:xfrm>
            <a:off x="1788329" y="3726560"/>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sp>
        <p:nvSpPr>
          <p:cNvPr id="10" name="Rectangle: Rounded Corners 9">
            <a:extLst>
              <a:ext uri="{FF2B5EF4-FFF2-40B4-BE49-F238E27FC236}">
                <a16:creationId xmlns:a16="http://schemas.microsoft.com/office/drawing/2014/main" id="{435F12F8-878F-BF05-18B6-E7581723DC59}"/>
              </a:ext>
            </a:extLst>
          </p:cNvPr>
          <p:cNvSpPr/>
          <p:nvPr/>
        </p:nvSpPr>
        <p:spPr>
          <a:xfrm>
            <a:off x="1788329" y="5392374"/>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Tree>
    <p:extLst>
      <p:ext uri="{BB962C8B-B14F-4D97-AF65-F5344CB8AC3E}">
        <p14:creationId xmlns:p14="http://schemas.microsoft.com/office/powerpoint/2010/main" val="2505336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ourier New" panose="02070309020205020404" pitchFamily="49" charset="0"/>
                <a:cs typeface="Courier New" panose="02070309020205020404" pitchFamily="49" charset="0"/>
              </a:rPr>
              <a:t>zw</a:t>
            </a:r>
            <a:endParaRPr lang="en-AU"/>
          </a:p>
        </p:txBody>
      </p:sp>
      <p:sp>
        <p:nvSpPr>
          <p:cNvPr id="8" name="TextBox 7">
            <a:extLst>
              <a:ext uri="{FF2B5EF4-FFF2-40B4-BE49-F238E27FC236}">
                <a16:creationId xmlns:a16="http://schemas.microsoft.com/office/drawing/2014/main" id="{EC054E20-B3D2-859C-C49F-29D8322D0644}"/>
              </a:ext>
            </a:extLst>
          </p:cNvPr>
          <p:cNvSpPr txBox="1"/>
          <p:nvPr/>
        </p:nvSpPr>
        <p:spPr>
          <a:xfrm>
            <a:off x="6944317" y="702637"/>
            <a:ext cx="683467" cy="954107"/>
          </a:xfrm>
          <a:prstGeom prst="rect">
            <a:avLst/>
          </a:prstGeom>
          <a:noFill/>
        </p:spPr>
        <p:txBody>
          <a:bodyPr wrap="square">
            <a:spAutoFit/>
          </a:bodyPr>
          <a:lstStyle/>
          <a:p>
            <a:r>
              <a:rPr lang="en-US" sz="2800" dirty="0" err="1">
                <a:latin typeface="Courier New" panose="02070309020205020404" pitchFamily="49" charset="0"/>
                <a:cs typeface="Courier New" panose="02070309020205020404" pitchFamily="49" charset="0"/>
              </a:rPr>
              <a:t>zw</a:t>
            </a:r>
            <a:endParaRPr lang="en-US" sz="2800" dirty="0">
              <a:latin typeface="Courier New" panose="02070309020205020404" pitchFamily="49" charset="0"/>
              <a:cs typeface="Courier New" panose="02070309020205020404" pitchFamily="49" charset="0"/>
            </a:endParaRPr>
          </a:p>
          <a:p>
            <a:r>
              <a:rPr lang="en-US" sz="2800" dirty="0" err="1">
                <a:latin typeface="Courier New" panose="02070309020205020404" pitchFamily="49" charset="0"/>
                <a:cs typeface="Courier New" panose="02070309020205020404" pitchFamily="49" charset="0"/>
              </a:rPr>
              <a:t>xy</a:t>
            </a:r>
            <a:endParaRPr lang="en-AU" sz="2800" dirty="0"/>
          </a:p>
        </p:txBody>
      </p:sp>
      <p:sp>
        <p:nvSpPr>
          <p:cNvPr id="21" name="Content Placeholder 2">
            <a:extLst>
              <a:ext uri="{FF2B5EF4-FFF2-40B4-BE49-F238E27FC236}">
                <a16:creationId xmlns:a16="http://schemas.microsoft.com/office/drawing/2014/main" id="{1C3EBADD-D626-A325-FE31-4A13605EDFEE}"/>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filter.sex.linked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gl.object</a:t>
            </a:r>
            <a:r>
              <a:rPr lang="en-US" dirty="0">
                <a:latin typeface="Courier New" panose="02070309020205020404" pitchFamily="49" charset="0"/>
                <a:cs typeface="Courier New" panose="02070309020205020404" pitchFamily="49" charset="0"/>
              </a:rPr>
              <a:t>,   )</a:t>
            </a:r>
            <a:endParaRPr lang="en-AU" dirty="0">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EF58A9E3-3C79-4C96-91A6-38E96F0F816D}"/>
              </a:ext>
            </a:extLst>
          </p:cNvPr>
          <p:cNvSpPr txBox="1"/>
          <p:nvPr/>
        </p:nvSpPr>
        <p:spPr>
          <a:xfrm>
            <a:off x="6126335" y="180225"/>
            <a:ext cx="828082" cy="523220"/>
          </a:xfrm>
          <a:prstGeom prst="rect">
            <a:avLst/>
          </a:prstGeom>
          <a:noFill/>
        </p:spPr>
        <p:txBody>
          <a:bodyPr wrap="square" rtlCol="0">
            <a:spAutoFit/>
          </a:bodyPr>
          <a:lstStyle/>
          <a:p>
            <a:pPr algn="ctr"/>
            <a:r>
              <a:rPr lang="en-US" sz="2800" dirty="0"/>
              <a:t>sex</a:t>
            </a:r>
            <a:endParaRPr lang="en-AU" sz="2800" dirty="0"/>
          </a:p>
        </p:txBody>
      </p:sp>
      <p:cxnSp>
        <p:nvCxnSpPr>
          <p:cNvPr id="22" name="Straight Arrow Connector 21">
            <a:extLst>
              <a:ext uri="{FF2B5EF4-FFF2-40B4-BE49-F238E27FC236}">
                <a16:creationId xmlns:a16="http://schemas.microsoft.com/office/drawing/2014/main" id="{795B4F66-FD28-236C-8E37-576FC12BC8D5}"/>
              </a:ext>
            </a:extLst>
          </p:cNvPr>
          <p:cNvCxnSpPr>
            <a:cxnSpLocks/>
          </p:cNvCxnSpPr>
          <p:nvPr/>
        </p:nvCxnSpPr>
        <p:spPr>
          <a:xfrm flipH="1">
            <a:off x="6096000" y="643483"/>
            <a:ext cx="326571" cy="3890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F1BB839-38A2-01DE-A909-4123C538A615}"/>
              </a:ext>
            </a:extLst>
          </p:cNvPr>
          <p:cNvPicPr>
            <a:picLocks noChangeAspect="1"/>
          </p:cNvPicPr>
          <p:nvPr/>
        </p:nvPicPr>
        <p:blipFill rotWithShape="1">
          <a:blip r:embed="rId3">
            <a:extLst>
              <a:ext uri="{28A0092B-C50C-407E-A947-70E740481C1C}">
                <a14:useLocalDpi xmlns:a14="http://schemas.microsoft.com/office/drawing/2010/main" val="0"/>
              </a:ext>
            </a:extLst>
          </a:blip>
          <a:srcRect b="50023"/>
          <a:stretch/>
        </p:blipFill>
        <p:spPr>
          <a:xfrm>
            <a:off x="5216052" y="1638082"/>
            <a:ext cx="4813849" cy="2426858"/>
          </a:xfrm>
          <a:prstGeom prst="rect">
            <a:avLst/>
          </a:prstGeom>
        </p:spPr>
      </p:pic>
      <p:sp>
        <p:nvSpPr>
          <p:cNvPr id="3" name="Isosceles Triangle 2">
            <a:extLst>
              <a:ext uri="{FF2B5EF4-FFF2-40B4-BE49-F238E27FC236}">
                <a16:creationId xmlns:a16="http://schemas.microsoft.com/office/drawing/2014/main" id="{A07A7E79-18C7-8A1C-EA86-86E5D7D5176A}"/>
              </a:ext>
            </a:extLst>
          </p:cNvPr>
          <p:cNvSpPr/>
          <p:nvPr/>
        </p:nvSpPr>
        <p:spPr>
          <a:xfrm rot="5400000">
            <a:off x="5688764" y="1945389"/>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Isosceles Triangle 5">
            <a:extLst>
              <a:ext uri="{FF2B5EF4-FFF2-40B4-BE49-F238E27FC236}">
                <a16:creationId xmlns:a16="http://schemas.microsoft.com/office/drawing/2014/main" id="{AAA0390B-CEEB-33C1-3E6F-9E6CFA3AFF76}"/>
              </a:ext>
            </a:extLst>
          </p:cNvPr>
          <p:cNvSpPr/>
          <p:nvPr/>
        </p:nvSpPr>
        <p:spPr>
          <a:xfrm rot="5400000">
            <a:off x="8037773" y="1945389"/>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Rounded Corners 10">
            <a:extLst>
              <a:ext uri="{FF2B5EF4-FFF2-40B4-BE49-F238E27FC236}">
                <a16:creationId xmlns:a16="http://schemas.microsoft.com/office/drawing/2014/main" id="{4BCC2FAE-3A99-8E5A-9222-E82B19DBC1A0}"/>
              </a:ext>
            </a:extLst>
          </p:cNvPr>
          <p:cNvSpPr/>
          <p:nvPr/>
        </p:nvSpPr>
        <p:spPr>
          <a:xfrm>
            <a:off x="1788329" y="2928362"/>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sp>
        <p:nvSpPr>
          <p:cNvPr id="12" name="Rectangle: Rounded Corners 11">
            <a:extLst>
              <a:ext uri="{FF2B5EF4-FFF2-40B4-BE49-F238E27FC236}">
                <a16:creationId xmlns:a16="http://schemas.microsoft.com/office/drawing/2014/main" id="{C712D364-BF28-B3FB-32FD-8831BD8F629D}"/>
              </a:ext>
            </a:extLst>
          </p:cNvPr>
          <p:cNvSpPr/>
          <p:nvPr/>
        </p:nvSpPr>
        <p:spPr>
          <a:xfrm>
            <a:off x="1788329" y="4559467"/>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sp>
        <p:nvSpPr>
          <p:cNvPr id="13" name="Rectangle: Rounded Corners 12">
            <a:extLst>
              <a:ext uri="{FF2B5EF4-FFF2-40B4-BE49-F238E27FC236}">
                <a16:creationId xmlns:a16="http://schemas.microsoft.com/office/drawing/2014/main" id="{495795A3-0910-8F20-A896-2E846413940C}"/>
              </a:ext>
            </a:extLst>
          </p:cNvPr>
          <p:cNvSpPr/>
          <p:nvPr/>
        </p:nvSpPr>
        <p:spPr>
          <a:xfrm>
            <a:off x="1788329" y="3726560"/>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sp>
        <p:nvSpPr>
          <p:cNvPr id="14" name="Rectangle: Rounded Corners 13">
            <a:extLst>
              <a:ext uri="{FF2B5EF4-FFF2-40B4-BE49-F238E27FC236}">
                <a16:creationId xmlns:a16="http://schemas.microsoft.com/office/drawing/2014/main" id="{A9497CD4-5B1F-DD5D-E9D7-07F36CEAD5D5}"/>
              </a:ext>
            </a:extLst>
          </p:cNvPr>
          <p:cNvSpPr/>
          <p:nvPr/>
        </p:nvSpPr>
        <p:spPr>
          <a:xfrm>
            <a:off x="1788329" y="5392374"/>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16" name="TextBox 15">
            <a:extLst>
              <a:ext uri="{FF2B5EF4-FFF2-40B4-BE49-F238E27FC236}">
                <a16:creationId xmlns:a16="http://schemas.microsoft.com/office/drawing/2014/main" id="{372B48DE-B9D0-5720-FEEC-797D54252151}"/>
              </a:ext>
            </a:extLst>
          </p:cNvPr>
          <p:cNvSpPr txBox="1"/>
          <p:nvPr/>
        </p:nvSpPr>
        <p:spPr>
          <a:xfrm>
            <a:off x="5602310" y="3784862"/>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17" name="TextBox 16">
            <a:extLst>
              <a:ext uri="{FF2B5EF4-FFF2-40B4-BE49-F238E27FC236}">
                <a16:creationId xmlns:a16="http://schemas.microsoft.com/office/drawing/2014/main" id="{E8E18C91-BE5A-5DE0-C1DE-6A03CC696EC6}"/>
              </a:ext>
            </a:extLst>
          </p:cNvPr>
          <p:cNvSpPr txBox="1"/>
          <p:nvPr/>
        </p:nvSpPr>
        <p:spPr>
          <a:xfrm rot="16200000">
            <a:off x="4289229" y="2612422"/>
            <a:ext cx="1969406"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18" name="TextBox 17">
            <a:extLst>
              <a:ext uri="{FF2B5EF4-FFF2-40B4-BE49-F238E27FC236}">
                <a16:creationId xmlns:a16="http://schemas.microsoft.com/office/drawing/2014/main" id="{C648667B-4117-0B48-82E2-AD5DFC81EAE0}"/>
              </a:ext>
            </a:extLst>
          </p:cNvPr>
          <p:cNvSpPr txBox="1"/>
          <p:nvPr/>
        </p:nvSpPr>
        <p:spPr>
          <a:xfrm>
            <a:off x="7947411" y="3787968"/>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Tree>
    <p:extLst>
      <p:ext uri="{BB962C8B-B14F-4D97-AF65-F5344CB8AC3E}">
        <p14:creationId xmlns:p14="http://schemas.microsoft.com/office/powerpoint/2010/main" val="30996682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ourier New" panose="02070309020205020404" pitchFamily="49" charset="0"/>
                <a:cs typeface="Courier New" panose="02070309020205020404" pitchFamily="49" charset="0"/>
              </a:rPr>
              <a:t>zw</a:t>
            </a:r>
            <a:endParaRPr lang="en-AU"/>
          </a:p>
        </p:txBody>
      </p:sp>
      <p:sp>
        <p:nvSpPr>
          <p:cNvPr id="8" name="TextBox 7">
            <a:extLst>
              <a:ext uri="{FF2B5EF4-FFF2-40B4-BE49-F238E27FC236}">
                <a16:creationId xmlns:a16="http://schemas.microsoft.com/office/drawing/2014/main" id="{EC054E20-B3D2-859C-C49F-29D8322D0644}"/>
              </a:ext>
            </a:extLst>
          </p:cNvPr>
          <p:cNvSpPr txBox="1"/>
          <p:nvPr/>
        </p:nvSpPr>
        <p:spPr>
          <a:xfrm>
            <a:off x="6944317" y="702637"/>
            <a:ext cx="683467" cy="954107"/>
          </a:xfrm>
          <a:prstGeom prst="rect">
            <a:avLst/>
          </a:prstGeom>
          <a:noFill/>
        </p:spPr>
        <p:txBody>
          <a:bodyPr wrap="square">
            <a:spAutoFit/>
          </a:bodyPr>
          <a:lstStyle/>
          <a:p>
            <a:r>
              <a:rPr lang="en-US" sz="2800" dirty="0" err="1">
                <a:latin typeface="Courier New" panose="02070309020205020404" pitchFamily="49" charset="0"/>
                <a:cs typeface="Courier New" panose="02070309020205020404" pitchFamily="49" charset="0"/>
              </a:rPr>
              <a:t>zw</a:t>
            </a:r>
            <a:endParaRPr lang="en-US" sz="2800" dirty="0">
              <a:latin typeface="Courier New" panose="02070309020205020404" pitchFamily="49" charset="0"/>
              <a:cs typeface="Courier New" panose="02070309020205020404" pitchFamily="49" charset="0"/>
            </a:endParaRPr>
          </a:p>
          <a:p>
            <a:r>
              <a:rPr lang="en-US" sz="2800" dirty="0" err="1">
                <a:latin typeface="Courier New" panose="02070309020205020404" pitchFamily="49" charset="0"/>
                <a:cs typeface="Courier New" panose="02070309020205020404" pitchFamily="49" charset="0"/>
              </a:rPr>
              <a:t>xy</a:t>
            </a:r>
            <a:endParaRPr lang="en-AU" sz="2800" dirty="0"/>
          </a:p>
        </p:txBody>
      </p:sp>
      <p:sp>
        <p:nvSpPr>
          <p:cNvPr id="21" name="Content Placeholder 2">
            <a:extLst>
              <a:ext uri="{FF2B5EF4-FFF2-40B4-BE49-F238E27FC236}">
                <a16:creationId xmlns:a16="http://schemas.microsoft.com/office/drawing/2014/main" id="{1C3EBADD-D626-A325-FE31-4A13605EDFEE}"/>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filter.sex.linked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gl.object</a:t>
            </a:r>
            <a:r>
              <a:rPr lang="en-US" dirty="0">
                <a:latin typeface="Courier New" panose="02070309020205020404" pitchFamily="49" charset="0"/>
                <a:cs typeface="Courier New" panose="02070309020205020404" pitchFamily="49" charset="0"/>
              </a:rPr>
              <a:t>,   )</a:t>
            </a:r>
            <a:endParaRPr lang="en-AU" dirty="0">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EF58A9E3-3C79-4C96-91A6-38E96F0F816D}"/>
              </a:ext>
            </a:extLst>
          </p:cNvPr>
          <p:cNvSpPr txBox="1"/>
          <p:nvPr/>
        </p:nvSpPr>
        <p:spPr>
          <a:xfrm>
            <a:off x="6126335" y="180225"/>
            <a:ext cx="828082" cy="523220"/>
          </a:xfrm>
          <a:prstGeom prst="rect">
            <a:avLst/>
          </a:prstGeom>
          <a:noFill/>
        </p:spPr>
        <p:txBody>
          <a:bodyPr wrap="square" rtlCol="0">
            <a:spAutoFit/>
          </a:bodyPr>
          <a:lstStyle/>
          <a:p>
            <a:pPr algn="ctr"/>
            <a:r>
              <a:rPr lang="en-US" sz="2800" dirty="0"/>
              <a:t>sex</a:t>
            </a:r>
            <a:endParaRPr lang="en-AU" sz="2800" dirty="0"/>
          </a:p>
        </p:txBody>
      </p:sp>
      <p:cxnSp>
        <p:nvCxnSpPr>
          <p:cNvPr id="22" name="Straight Arrow Connector 21">
            <a:extLst>
              <a:ext uri="{FF2B5EF4-FFF2-40B4-BE49-F238E27FC236}">
                <a16:creationId xmlns:a16="http://schemas.microsoft.com/office/drawing/2014/main" id="{795B4F66-FD28-236C-8E37-576FC12BC8D5}"/>
              </a:ext>
            </a:extLst>
          </p:cNvPr>
          <p:cNvCxnSpPr>
            <a:cxnSpLocks/>
          </p:cNvCxnSpPr>
          <p:nvPr/>
        </p:nvCxnSpPr>
        <p:spPr>
          <a:xfrm flipH="1">
            <a:off x="6096000" y="643483"/>
            <a:ext cx="326571" cy="3890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F1BB839-38A2-01DE-A909-4123C538A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52" y="1638081"/>
            <a:ext cx="4813849" cy="4856023"/>
          </a:xfrm>
          <a:prstGeom prst="rect">
            <a:avLst/>
          </a:prstGeom>
        </p:spPr>
      </p:pic>
      <p:sp>
        <p:nvSpPr>
          <p:cNvPr id="3" name="Isosceles Triangle 2">
            <a:extLst>
              <a:ext uri="{FF2B5EF4-FFF2-40B4-BE49-F238E27FC236}">
                <a16:creationId xmlns:a16="http://schemas.microsoft.com/office/drawing/2014/main" id="{50636A5C-0D7E-094D-A8F9-C427C9876384}"/>
              </a:ext>
            </a:extLst>
          </p:cNvPr>
          <p:cNvSpPr/>
          <p:nvPr/>
        </p:nvSpPr>
        <p:spPr>
          <a:xfrm rot="5400000">
            <a:off x="5688764" y="1945389"/>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Isosceles Triangle 5">
            <a:extLst>
              <a:ext uri="{FF2B5EF4-FFF2-40B4-BE49-F238E27FC236}">
                <a16:creationId xmlns:a16="http://schemas.microsoft.com/office/drawing/2014/main" id="{D466B6EB-8679-D30F-B475-BF1D300F07B8}"/>
              </a:ext>
            </a:extLst>
          </p:cNvPr>
          <p:cNvSpPr/>
          <p:nvPr/>
        </p:nvSpPr>
        <p:spPr>
          <a:xfrm rot="5400000">
            <a:off x="8037773" y="1945389"/>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Isosceles Triangle 10">
            <a:extLst>
              <a:ext uri="{FF2B5EF4-FFF2-40B4-BE49-F238E27FC236}">
                <a16:creationId xmlns:a16="http://schemas.microsoft.com/office/drawing/2014/main" id="{CB30D6C2-D5E3-170B-5D15-32AA531D0C5E}"/>
              </a:ext>
            </a:extLst>
          </p:cNvPr>
          <p:cNvSpPr/>
          <p:nvPr/>
        </p:nvSpPr>
        <p:spPr>
          <a:xfrm rot="5400000">
            <a:off x="5654067" y="4405496"/>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Isosceles Triangle 11">
            <a:extLst>
              <a:ext uri="{FF2B5EF4-FFF2-40B4-BE49-F238E27FC236}">
                <a16:creationId xmlns:a16="http://schemas.microsoft.com/office/drawing/2014/main" id="{CB002F4E-DB31-479C-77AC-B5F97CB0C5C9}"/>
              </a:ext>
            </a:extLst>
          </p:cNvPr>
          <p:cNvSpPr/>
          <p:nvPr/>
        </p:nvSpPr>
        <p:spPr>
          <a:xfrm rot="5400000">
            <a:off x="8037773" y="4414271"/>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Rounded Corners 12">
            <a:extLst>
              <a:ext uri="{FF2B5EF4-FFF2-40B4-BE49-F238E27FC236}">
                <a16:creationId xmlns:a16="http://schemas.microsoft.com/office/drawing/2014/main" id="{4640B0B6-FB9C-5F72-0B4A-AC4D761B433B}"/>
              </a:ext>
            </a:extLst>
          </p:cNvPr>
          <p:cNvSpPr/>
          <p:nvPr/>
        </p:nvSpPr>
        <p:spPr>
          <a:xfrm>
            <a:off x="1788329" y="2928362"/>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sp>
        <p:nvSpPr>
          <p:cNvPr id="14" name="Rectangle: Rounded Corners 13">
            <a:extLst>
              <a:ext uri="{FF2B5EF4-FFF2-40B4-BE49-F238E27FC236}">
                <a16:creationId xmlns:a16="http://schemas.microsoft.com/office/drawing/2014/main" id="{251D9C49-63D1-39E4-DCA7-62B1BCD56075}"/>
              </a:ext>
            </a:extLst>
          </p:cNvPr>
          <p:cNvSpPr/>
          <p:nvPr/>
        </p:nvSpPr>
        <p:spPr>
          <a:xfrm>
            <a:off x="1788329" y="4559467"/>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4B815B7C-9E14-B1D6-3AD2-2BC8BB5C02C5}"/>
              </a:ext>
            </a:extLst>
          </p:cNvPr>
          <p:cNvSpPr/>
          <p:nvPr/>
        </p:nvSpPr>
        <p:spPr>
          <a:xfrm>
            <a:off x="1788329" y="3726560"/>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sp>
        <p:nvSpPr>
          <p:cNvPr id="16" name="Rectangle: Rounded Corners 15">
            <a:extLst>
              <a:ext uri="{FF2B5EF4-FFF2-40B4-BE49-F238E27FC236}">
                <a16:creationId xmlns:a16="http://schemas.microsoft.com/office/drawing/2014/main" id="{5236D87B-4460-0D0E-C2C0-0E19A7C79564}"/>
              </a:ext>
            </a:extLst>
          </p:cNvPr>
          <p:cNvSpPr/>
          <p:nvPr/>
        </p:nvSpPr>
        <p:spPr>
          <a:xfrm>
            <a:off x="1788329" y="5392374"/>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10" name="TextBox 9">
            <a:extLst>
              <a:ext uri="{FF2B5EF4-FFF2-40B4-BE49-F238E27FC236}">
                <a16:creationId xmlns:a16="http://schemas.microsoft.com/office/drawing/2014/main" id="{A51F8060-C6CA-8748-3B48-FB512A99EC00}"/>
              </a:ext>
            </a:extLst>
          </p:cNvPr>
          <p:cNvSpPr txBox="1"/>
          <p:nvPr/>
        </p:nvSpPr>
        <p:spPr>
          <a:xfrm>
            <a:off x="5602310" y="3784862"/>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17" name="TextBox 16">
            <a:extLst>
              <a:ext uri="{FF2B5EF4-FFF2-40B4-BE49-F238E27FC236}">
                <a16:creationId xmlns:a16="http://schemas.microsoft.com/office/drawing/2014/main" id="{9831955F-CA3D-D2AA-E9F0-E978E07AD56E}"/>
              </a:ext>
            </a:extLst>
          </p:cNvPr>
          <p:cNvSpPr txBox="1"/>
          <p:nvPr/>
        </p:nvSpPr>
        <p:spPr>
          <a:xfrm rot="16200000">
            <a:off x="4289229" y="2612422"/>
            <a:ext cx="1969406"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18" name="TextBox 17">
            <a:extLst>
              <a:ext uri="{FF2B5EF4-FFF2-40B4-BE49-F238E27FC236}">
                <a16:creationId xmlns:a16="http://schemas.microsoft.com/office/drawing/2014/main" id="{43F8B079-AE9E-B1DE-ECDA-827F5001DAC7}"/>
              </a:ext>
            </a:extLst>
          </p:cNvPr>
          <p:cNvSpPr txBox="1"/>
          <p:nvPr/>
        </p:nvSpPr>
        <p:spPr>
          <a:xfrm>
            <a:off x="7947411" y="3787968"/>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19" name="TextBox 18">
            <a:extLst>
              <a:ext uri="{FF2B5EF4-FFF2-40B4-BE49-F238E27FC236}">
                <a16:creationId xmlns:a16="http://schemas.microsoft.com/office/drawing/2014/main" id="{FBF35A93-AA30-116D-665F-11B2D7C82653}"/>
              </a:ext>
            </a:extLst>
          </p:cNvPr>
          <p:cNvSpPr txBox="1"/>
          <p:nvPr/>
        </p:nvSpPr>
        <p:spPr>
          <a:xfrm>
            <a:off x="5614745" y="6241934"/>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23" name="TextBox 22">
            <a:extLst>
              <a:ext uri="{FF2B5EF4-FFF2-40B4-BE49-F238E27FC236}">
                <a16:creationId xmlns:a16="http://schemas.microsoft.com/office/drawing/2014/main" id="{C013CFA2-47BD-36D6-FA1D-E54C68834387}"/>
              </a:ext>
            </a:extLst>
          </p:cNvPr>
          <p:cNvSpPr txBox="1"/>
          <p:nvPr/>
        </p:nvSpPr>
        <p:spPr>
          <a:xfrm rot="16200000">
            <a:off x="4301664" y="5069494"/>
            <a:ext cx="1969406"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24" name="TextBox 23">
            <a:extLst>
              <a:ext uri="{FF2B5EF4-FFF2-40B4-BE49-F238E27FC236}">
                <a16:creationId xmlns:a16="http://schemas.microsoft.com/office/drawing/2014/main" id="{F7F7C803-BF21-0EF2-169A-36F78D582A39}"/>
              </a:ext>
            </a:extLst>
          </p:cNvPr>
          <p:cNvSpPr txBox="1"/>
          <p:nvPr/>
        </p:nvSpPr>
        <p:spPr>
          <a:xfrm>
            <a:off x="7959846" y="6245040"/>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Tree>
    <p:extLst>
      <p:ext uri="{BB962C8B-B14F-4D97-AF65-F5344CB8AC3E}">
        <p14:creationId xmlns:p14="http://schemas.microsoft.com/office/powerpoint/2010/main" val="2680445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C5596C-0D53-7AD1-36F9-5D6131E8B9B7}"/>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C2FF6099-819C-5ADF-9187-0B77F8B0E8B4}"/>
              </a:ext>
            </a:extLst>
          </p:cNvPr>
          <p:cNvSpPr>
            <a:spLocks noGrp="1"/>
          </p:cNvSpPr>
          <p:nvPr>
            <p:ph idx="1"/>
          </p:nvPr>
        </p:nvSpPr>
        <p:spPr>
          <a:xfrm>
            <a:off x="838200" y="750278"/>
            <a:ext cx="10515600" cy="5426686"/>
          </a:xfrm>
        </p:spPr>
        <p:txBody>
          <a:bodyPr>
            <a:normAutofit/>
          </a:bodyPr>
          <a:lstStyle/>
          <a:p>
            <a:r>
              <a:rPr lang="en-US" sz="3600" dirty="0"/>
              <a:t> SNPs from DArT, RAD</a:t>
            </a:r>
          </a:p>
          <a:p>
            <a:r>
              <a:rPr lang="en-US" sz="3600" dirty="0">
                <a:solidFill>
                  <a:schemeClr val="bg1"/>
                </a:solidFill>
              </a:rPr>
              <a:t> Filtering</a:t>
            </a:r>
          </a:p>
          <a:p>
            <a:pPr lvl="2">
              <a:buFont typeface="Wingdings" panose="05000000000000000000" pitchFamily="2" charset="2"/>
              <a:buChar char="à"/>
            </a:pPr>
            <a:r>
              <a:rPr lang="en-US" sz="3600" dirty="0">
                <a:solidFill>
                  <a:schemeClr val="bg1"/>
                </a:solidFill>
                <a:sym typeface="Wingdings" panose="05000000000000000000" pitchFamily="2" charset="2"/>
              </a:rPr>
              <a:t>Filter sex-linked loci</a:t>
            </a:r>
          </a:p>
          <a:p>
            <a:pPr lvl="2">
              <a:buFont typeface="Wingdings" panose="05000000000000000000" pitchFamily="2" charset="2"/>
              <a:buChar char="à"/>
            </a:pPr>
            <a:r>
              <a:rPr lang="en-US" sz="3600" dirty="0">
                <a:solidFill>
                  <a:schemeClr val="bg1"/>
                </a:solidFill>
                <a:sym typeface="Wingdings" panose="05000000000000000000" pitchFamily="2" charset="2"/>
              </a:rPr>
              <a:t>SNP quality: read depth</a:t>
            </a:r>
          </a:p>
          <a:p>
            <a:pPr marL="3657600" lvl="8" indent="0">
              <a:buNone/>
            </a:pPr>
            <a:r>
              <a:rPr lang="en-US" sz="3600" dirty="0">
                <a:solidFill>
                  <a:schemeClr val="bg1"/>
                </a:solidFill>
                <a:sym typeface="Wingdings" panose="05000000000000000000" pitchFamily="2" charset="2"/>
              </a:rPr>
              <a:t>    missing data</a:t>
            </a:r>
          </a:p>
          <a:p>
            <a:pPr marL="3657600" lvl="8" indent="0">
              <a:buNone/>
            </a:pPr>
            <a:r>
              <a:rPr lang="en-US" sz="3600" dirty="0">
                <a:solidFill>
                  <a:schemeClr val="bg1"/>
                </a:solidFill>
                <a:sym typeface="Wingdings" panose="05000000000000000000" pitchFamily="2" charset="2"/>
              </a:rPr>
              <a:t>    MAC</a:t>
            </a:r>
          </a:p>
          <a:p>
            <a:pPr lvl="2">
              <a:buFont typeface="Wingdings" panose="05000000000000000000" pitchFamily="2" charset="2"/>
              <a:buChar char="à"/>
            </a:pPr>
            <a:r>
              <a:rPr lang="en-US" sz="3600" dirty="0">
                <a:solidFill>
                  <a:schemeClr val="bg1"/>
                </a:solidFill>
                <a:sym typeface="Wingdings" panose="05000000000000000000" pitchFamily="2" charset="2"/>
              </a:rPr>
              <a:t> Individual quality: missing data</a:t>
            </a:r>
          </a:p>
        </p:txBody>
      </p:sp>
      <p:pic>
        <p:nvPicPr>
          <p:cNvPr id="5" name="Picture 4">
            <a:extLst>
              <a:ext uri="{FF2B5EF4-FFF2-40B4-BE49-F238E27FC236}">
                <a16:creationId xmlns:a16="http://schemas.microsoft.com/office/drawing/2014/main" id="{F2CCF5FD-1DB9-E0AA-2D40-45C13D906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5907">
            <a:off x="5439744" y="445834"/>
            <a:ext cx="1528666" cy="1528666"/>
          </a:xfrm>
          <a:prstGeom prst="rect">
            <a:avLst/>
          </a:prstGeom>
        </p:spPr>
      </p:pic>
    </p:spTree>
    <p:extLst>
      <p:ext uri="{BB962C8B-B14F-4D97-AF65-F5344CB8AC3E}">
        <p14:creationId xmlns:p14="http://schemas.microsoft.com/office/powerpoint/2010/main" val="1336242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ourier New" panose="02070309020205020404" pitchFamily="49" charset="0"/>
                <a:cs typeface="Courier New" panose="02070309020205020404" pitchFamily="49" charset="0"/>
              </a:rPr>
              <a:t>zw</a:t>
            </a:r>
            <a:endParaRPr lang="en-AU"/>
          </a:p>
        </p:txBody>
      </p:sp>
      <p:sp>
        <p:nvSpPr>
          <p:cNvPr id="8" name="TextBox 7">
            <a:extLst>
              <a:ext uri="{FF2B5EF4-FFF2-40B4-BE49-F238E27FC236}">
                <a16:creationId xmlns:a16="http://schemas.microsoft.com/office/drawing/2014/main" id="{EC054E20-B3D2-859C-C49F-29D8322D0644}"/>
              </a:ext>
            </a:extLst>
          </p:cNvPr>
          <p:cNvSpPr txBox="1"/>
          <p:nvPr/>
        </p:nvSpPr>
        <p:spPr>
          <a:xfrm>
            <a:off x="6944317" y="702637"/>
            <a:ext cx="683467" cy="954107"/>
          </a:xfrm>
          <a:prstGeom prst="rect">
            <a:avLst/>
          </a:prstGeom>
          <a:noFill/>
        </p:spPr>
        <p:txBody>
          <a:bodyPr wrap="square">
            <a:spAutoFit/>
          </a:bodyPr>
          <a:lstStyle/>
          <a:p>
            <a:r>
              <a:rPr lang="en-US" sz="2800" dirty="0" err="1">
                <a:latin typeface="Courier New" panose="02070309020205020404" pitchFamily="49" charset="0"/>
                <a:cs typeface="Courier New" panose="02070309020205020404" pitchFamily="49" charset="0"/>
              </a:rPr>
              <a:t>zw</a:t>
            </a:r>
            <a:endParaRPr lang="en-US" sz="2800" dirty="0">
              <a:latin typeface="Courier New" panose="02070309020205020404" pitchFamily="49" charset="0"/>
              <a:cs typeface="Courier New" panose="02070309020205020404" pitchFamily="49" charset="0"/>
            </a:endParaRPr>
          </a:p>
          <a:p>
            <a:r>
              <a:rPr lang="en-US" sz="2800" dirty="0" err="1">
                <a:latin typeface="Courier New" panose="02070309020205020404" pitchFamily="49" charset="0"/>
                <a:cs typeface="Courier New" panose="02070309020205020404" pitchFamily="49" charset="0"/>
              </a:rPr>
              <a:t>xy</a:t>
            </a:r>
            <a:endParaRPr lang="en-AU" sz="2800" dirty="0"/>
          </a:p>
        </p:txBody>
      </p:sp>
      <p:sp>
        <p:nvSpPr>
          <p:cNvPr id="21" name="Content Placeholder 2">
            <a:extLst>
              <a:ext uri="{FF2B5EF4-FFF2-40B4-BE49-F238E27FC236}">
                <a16:creationId xmlns:a16="http://schemas.microsoft.com/office/drawing/2014/main" id="{1C3EBADD-D626-A325-FE31-4A13605EDFEE}"/>
              </a:ext>
            </a:extLst>
          </p:cNvPr>
          <p:cNvSpPr>
            <a:spLocks noGrp="1"/>
          </p:cNvSpPr>
          <p:nvPr>
            <p:ph idx="1"/>
          </p:nvPr>
        </p:nvSpPr>
        <p:spPr>
          <a:xfrm>
            <a:off x="838200" y="948546"/>
            <a:ext cx="10515600" cy="4351338"/>
          </a:xfrm>
        </p:spPr>
        <p:txBody>
          <a:bodyPr/>
          <a:lstStyle/>
          <a:p>
            <a:pPr marL="0" indent="0">
              <a:buNone/>
            </a:pPr>
            <a:r>
              <a:rPr lang="en-US" dirty="0" err="1">
                <a:latin typeface="Courier New" panose="02070309020205020404" pitchFamily="49" charset="0"/>
                <a:cs typeface="Courier New" panose="02070309020205020404" pitchFamily="49" charset="0"/>
              </a:rPr>
              <a:t>filter.sex.linked</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gl.object</a:t>
            </a:r>
            <a:r>
              <a:rPr lang="en-US" dirty="0">
                <a:latin typeface="Courier New" panose="02070309020205020404" pitchFamily="49" charset="0"/>
                <a:cs typeface="Courier New" panose="02070309020205020404" pitchFamily="49" charset="0"/>
              </a:rPr>
              <a:t>,   )</a:t>
            </a:r>
            <a:endParaRPr lang="en-AU" dirty="0">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EF58A9E3-3C79-4C96-91A6-38E96F0F816D}"/>
              </a:ext>
            </a:extLst>
          </p:cNvPr>
          <p:cNvSpPr txBox="1"/>
          <p:nvPr/>
        </p:nvSpPr>
        <p:spPr>
          <a:xfrm>
            <a:off x="6126335" y="180225"/>
            <a:ext cx="828082" cy="523220"/>
          </a:xfrm>
          <a:prstGeom prst="rect">
            <a:avLst/>
          </a:prstGeom>
          <a:noFill/>
        </p:spPr>
        <p:txBody>
          <a:bodyPr wrap="square" rtlCol="0">
            <a:spAutoFit/>
          </a:bodyPr>
          <a:lstStyle/>
          <a:p>
            <a:pPr algn="ctr"/>
            <a:r>
              <a:rPr lang="en-US" sz="2800" dirty="0"/>
              <a:t>sex</a:t>
            </a:r>
            <a:endParaRPr lang="en-AU" sz="2800" dirty="0"/>
          </a:p>
        </p:txBody>
      </p:sp>
      <p:cxnSp>
        <p:nvCxnSpPr>
          <p:cNvPr id="22" name="Straight Arrow Connector 21">
            <a:extLst>
              <a:ext uri="{FF2B5EF4-FFF2-40B4-BE49-F238E27FC236}">
                <a16:creationId xmlns:a16="http://schemas.microsoft.com/office/drawing/2014/main" id="{795B4F66-FD28-236C-8E37-576FC12BC8D5}"/>
              </a:ext>
            </a:extLst>
          </p:cNvPr>
          <p:cNvCxnSpPr>
            <a:cxnSpLocks/>
          </p:cNvCxnSpPr>
          <p:nvPr/>
        </p:nvCxnSpPr>
        <p:spPr>
          <a:xfrm flipH="1">
            <a:off x="6096000" y="643483"/>
            <a:ext cx="326571" cy="3890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F1BB839-38A2-01DE-A909-4123C538A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6052" y="1638081"/>
            <a:ext cx="4813849" cy="4856023"/>
          </a:xfrm>
          <a:prstGeom prst="rect">
            <a:avLst/>
          </a:prstGeom>
        </p:spPr>
      </p:pic>
      <p:sp>
        <p:nvSpPr>
          <p:cNvPr id="3" name="Isosceles Triangle 2">
            <a:extLst>
              <a:ext uri="{FF2B5EF4-FFF2-40B4-BE49-F238E27FC236}">
                <a16:creationId xmlns:a16="http://schemas.microsoft.com/office/drawing/2014/main" id="{50636A5C-0D7E-094D-A8F9-C427C9876384}"/>
              </a:ext>
            </a:extLst>
          </p:cNvPr>
          <p:cNvSpPr/>
          <p:nvPr/>
        </p:nvSpPr>
        <p:spPr>
          <a:xfrm rot="5400000">
            <a:off x="5688764" y="1945389"/>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Isosceles Triangle 5">
            <a:extLst>
              <a:ext uri="{FF2B5EF4-FFF2-40B4-BE49-F238E27FC236}">
                <a16:creationId xmlns:a16="http://schemas.microsoft.com/office/drawing/2014/main" id="{D466B6EB-8679-D30F-B475-BF1D300F07B8}"/>
              </a:ext>
            </a:extLst>
          </p:cNvPr>
          <p:cNvSpPr/>
          <p:nvPr/>
        </p:nvSpPr>
        <p:spPr>
          <a:xfrm rot="5400000">
            <a:off x="8037773" y="1945389"/>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Isosceles Triangle 10">
            <a:extLst>
              <a:ext uri="{FF2B5EF4-FFF2-40B4-BE49-F238E27FC236}">
                <a16:creationId xmlns:a16="http://schemas.microsoft.com/office/drawing/2014/main" id="{CB30D6C2-D5E3-170B-5D15-32AA531D0C5E}"/>
              </a:ext>
            </a:extLst>
          </p:cNvPr>
          <p:cNvSpPr/>
          <p:nvPr/>
        </p:nvSpPr>
        <p:spPr>
          <a:xfrm rot="5400000">
            <a:off x="5654067" y="4405496"/>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Isosceles Triangle 11">
            <a:extLst>
              <a:ext uri="{FF2B5EF4-FFF2-40B4-BE49-F238E27FC236}">
                <a16:creationId xmlns:a16="http://schemas.microsoft.com/office/drawing/2014/main" id="{CB002F4E-DB31-479C-77AC-B5F97CB0C5C9}"/>
              </a:ext>
            </a:extLst>
          </p:cNvPr>
          <p:cNvSpPr/>
          <p:nvPr/>
        </p:nvSpPr>
        <p:spPr>
          <a:xfrm rot="5400000">
            <a:off x="8037773" y="4414271"/>
            <a:ext cx="566927" cy="55321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Rounded Corners 12">
            <a:extLst>
              <a:ext uri="{FF2B5EF4-FFF2-40B4-BE49-F238E27FC236}">
                <a16:creationId xmlns:a16="http://schemas.microsoft.com/office/drawing/2014/main" id="{4640B0B6-FB9C-5F72-0B4A-AC4D761B433B}"/>
              </a:ext>
            </a:extLst>
          </p:cNvPr>
          <p:cNvSpPr/>
          <p:nvPr/>
        </p:nvSpPr>
        <p:spPr>
          <a:xfrm>
            <a:off x="1788329" y="2928362"/>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sp>
        <p:nvSpPr>
          <p:cNvPr id="14" name="Rectangle: Rounded Corners 13">
            <a:extLst>
              <a:ext uri="{FF2B5EF4-FFF2-40B4-BE49-F238E27FC236}">
                <a16:creationId xmlns:a16="http://schemas.microsoft.com/office/drawing/2014/main" id="{251D9C49-63D1-39E4-DCA7-62B1BCD56075}"/>
              </a:ext>
            </a:extLst>
          </p:cNvPr>
          <p:cNvSpPr/>
          <p:nvPr/>
        </p:nvSpPr>
        <p:spPr>
          <a:xfrm>
            <a:off x="1788329" y="4559467"/>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4B815B7C-9E14-B1D6-3AD2-2BC8BB5C02C5}"/>
              </a:ext>
            </a:extLst>
          </p:cNvPr>
          <p:cNvSpPr/>
          <p:nvPr/>
        </p:nvSpPr>
        <p:spPr>
          <a:xfrm>
            <a:off x="1788329" y="3726560"/>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sp>
        <p:nvSpPr>
          <p:cNvPr id="16" name="Rectangle: Rounded Corners 15">
            <a:extLst>
              <a:ext uri="{FF2B5EF4-FFF2-40B4-BE49-F238E27FC236}">
                <a16:creationId xmlns:a16="http://schemas.microsoft.com/office/drawing/2014/main" id="{5236D87B-4460-0D0E-C2C0-0E19A7C79564}"/>
              </a:ext>
            </a:extLst>
          </p:cNvPr>
          <p:cNvSpPr/>
          <p:nvPr/>
        </p:nvSpPr>
        <p:spPr>
          <a:xfrm>
            <a:off x="1788329" y="5392374"/>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17" name="Rectangle: Rounded Corners 16">
            <a:extLst>
              <a:ext uri="{FF2B5EF4-FFF2-40B4-BE49-F238E27FC236}">
                <a16:creationId xmlns:a16="http://schemas.microsoft.com/office/drawing/2014/main" id="{07B22A76-9B99-2205-8CFC-E4D6BA751258}"/>
              </a:ext>
            </a:extLst>
          </p:cNvPr>
          <p:cNvSpPr/>
          <p:nvPr/>
        </p:nvSpPr>
        <p:spPr>
          <a:xfrm>
            <a:off x="1790642" y="2093915"/>
            <a:ext cx="1631929" cy="4578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Sex-biased</a:t>
            </a:r>
            <a:endParaRPr lang="en-AU" dirty="0">
              <a:solidFill>
                <a:schemeClr val="bg1"/>
              </a:solidFill>
              <a:cs typeface="Arial" panose="020B0604020202020204" pitchFamily="34" charset="0"/>
            </a:endParaRPr>
          </a:p>
        </p:txBody>
      </p:sp>
      <p:sp>
        <p:nvSpPr>
          <p:cNvPr id="18" name="TextBox 17">
            <a:extLst>
              <a:ext uri="{FF2B5EF4-FFF2-40B4-BE49-F238E27FC236}">
                <a16:creationId xmlns:a16="http://schemas.microsoft.com/office/drawing/2014/main" id="{FF611BF2-53FE-8409-DA49-4B22FEDE51A7}"/>
              </a:ext>
            </a:extLst>
          </p:cNvPr>
          <p:cNvSpPr txBox="1"/>
          <p:nvPr/>
        </p:nvSpPr>
        <p:spPr>
          <a:xfrm>
            <a:off x="5602310" y="3784862"/>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19" name="TextBox 18">
            <a:extLst>
              <a:ext uri="{FF2B5EF4-FFF2-40B4-BE49-F238E27FC236}">
                <a16:creationId xmlns:a16="http://schemas.microsoft.com/office/drawing/2014/main" id="{F8CB5AB7-B381-36A9-5196-EC7A55A0AE8E}"/>
              </a:ext>
            </a:extLst>
          </p:cNvPr>
          <p:cNvSpPr txBox="1"/>
          <p:nvPr/>
        </p:nvSpPr>
        <p:spPr>
          <a:xfrm rot="16200000">
            <a:off x="4289229" y="2612422"/>
            <a:ext cx="1969406"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Males</a:t>
            </a:r>
            <a:endParaRPr lang="en-AU" sz="1400" dirty="0">
              <a:cs typeface="Arial" panose="020B0604020202020204" pitchFamily="34" charset="0"/>
            </a:endParaRPr>
          </a:p>
        </p:txBody>
      </p:sp>
      <p:sp>
        <p:nvSpPr>
          <p:cNvPr id="23" name="TextBox 22">
            <a:extLst>
              <a:ext uri="{FF2B5EF4-FFF2-40B4-BE49-F238E27FC236}">
                <a16:creationId xmlns:a16="http://schemas.microsoft.com/office/drawing/2014/main" id="{654C0245-CC80-3FA2-8E85-77D9EA50556A}"/>
              </a:ext>
            </a:extLst>
          </p:cNvPr>
          <p:cNvSpPr txBox="1"/>
          <p:nvPr/>
        </p:nvSpPr>
        <p:spPr>
          <a:xfrm>
            <a:off x="7947411" y="3787968"/>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Call rate Females</a:t>
            </a:r>
            <a:endParaRPr lang="en-AU" sz="1400" dirty="0">
              <a:cs typeface="Arial" panose="020B0604020202020204" pitchFamily="34" charset="0"/>
            </a:endParaRPr>
          </a:p>
        </p:txBody>
      </p:sp>
      <p:sp>
        <p:nvSpPr>
          <p:cNvPr id="24" name="TextBox 23">
            <a:extLst>
              <a:ext uri="{FF2B5EF4-FFF2-40B4-BE49-F238E27FC236}">
                <a16:creationId xmlns:a16="http://schemas.microsoft.com/office/drawing/2014/main" id="{402F5B08-2704-DB10-E0E6-ADFDDF577C23}"/>
              </a:ext>
            </a:extLst>
          </p:cNvPr>
          <p:cNvSpPr txBox="1"/>
          <p:nvPr/>
        </p:nvSpPr>
        <p:spPr>
          <a:xfrm>
            <a:off x="5614745" y="6241934"/>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25" name="TextBox 24">
            <a:extLst>
              <a:ext uri="{FF2B5EF4-FFF2-40B4-BE49-F238E27FC236}">
                <a16:creationId xmlns:a16="http://schemas.microsoft.com/office/drawing/2014/main" id="{8B2EE6F3-BA54-61D8-96B7-DE15CAACB7E1}"/>
              </a:ext>
            </a:extLst>
          </p:cNvPr>
          <p:cNvSpPr txBox="1"/>
          <p:nvPr/>
        </p:nvSpPr>
        <p:spPr>
          <a:xfrm rot="16200000">
            <a:off x="4301664" y="5069494"/>
            <a:ext cx="1969406"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 Heterozygous Males</a:t>
            </a:r>
            <a:endParaRPr lang="en-AU" sz="1400" dirty="0">
              <a:cs typeface="Arial" panose="020B0604020202020204" pitchFamily="34" charset="0"/>
            </a:endParaRPr>
          </a:p>
        </p:txBody>
      </p:sp>
      <p:sp>
        <p:nvSpPr>
          <p:cNvPr id="26" name="TextBox 25">
            <a:extLst>
              <a:ext uri="{FF2B5EF4-FFF2-40B4-BE49-F238E27FC236}">
                <a16:creationId xmlns:a16="http://schemas.microsoft.com/office/drawing/2014/main" id="{5DC9D9DD-2959-C846-056E-58A32B17843A}"/>
              </a:ext>
            </a:extLst>
          </p:cNvPr>
          <p:cNvSpPr txBox="1"/>
          <p:nvPr/>
        </p:nvSpPr>
        <p:spPr>
          <a:xfrm>
            <a:off x="7959846" y="6245040"/>
            <a:ext cx="2045768" cy="307777"/>
          </a:xfrm>
          <a:prstGeom prst="rect">
            <a:avLst/>
          </a:prstGeom>
          <a:solidFill>
            <a:schemeClr val="bg1"/>
          </a:solidFill>
        </p:spPr>
        <p:txBody>
          <a:bodyPr wrap="square" rtlCol="0">
            <a:spAutoFit/>
          </a:bodyPr>
          <a:lstStyle/>
          <a:p>
            <a:pPr algn="ctr"/>
            <a:r>
              <a:rPr lang="en-US" sz="1400" dirty="0">
                <a:cs typeface="Arial" panose="020B0604020202020204" pitchFamily="34" charset="0"/>
              </a:rPr>
              <a:t>% Heterozygous Females</a:t>
            </a:r>
            <a:endParaRPr lang="en-AU" sz="1400" dirty="0">
              <a:cs typeface="Arial" panose="020B0604020202020204" pitchFamily="34" charset="0"/>
            </a:endParaRPr>
          </a:p>
        </p:txBody>
      </p:sp>
      <p:sp>
        <p:nvSpPr>
          <p:cNvPr id="10" name="Arrow: Right 9">
            <a:extLst>
              <a:ext uri="{FF2B5EF4-FFF2-40B4-BE49-F238E27FC236}">
                <a16:creationId xmlns:a16="http://schemas.microsoft.com/office/drawing/2014/main" id="{3DBABE50-68D3-F469-CFA2-05E9F346A72F}"/>
              </a:ext>
            </a:extLst>
          </p:cNvPr>
          <p:cNvSpPr/>
          <p:nvPr/>
        </p:nvSpPr>
        <p:spPr>
          <a:xfrm rot="2069038">
            <a:off x="5289406" y="1784771"/>
            <a:ext cx="1241860" cy="396153"/>
          </a:xfrm>
          <a:prstGeom prst="rightArrow">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7391558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DF266C-C141-9998-3531-432AEFAAB213}"/>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9010E797-FBA3-3BF6-98C6-D389968F864D}"/>
              </a:ext>
            </a:extLst>
          </p:cNvPr>
          <p:cNvSpPr>
            <a:spLocks noGrp="1"/>
          </p:cNvSpPr>
          <p:nvPr>
            <p:ph type="title"/>
          </p:nvPr>
        </p:nvSpPr>
        <p:spPr>
          <a:xfrm>
            <a:off x="842473" y="2766218"/>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Is removing sex-linked loci necessary?</a:t>
            </a:r>
            <a:endParaRPr lang="en-AU" dirty="0">
              <a:solidFill>
                <a:srgbClr val="0070C0"/>
              </a:solidFill>
              <a:latin typeface="Segoe Print" panose="02000600000000000000" pitchFamily="2" charset="0"/>
              <a:cs typeface="MV Boli" panose="02000500030200090000" pitchFamily="2" charset="0"/>
            </a:endParaRPr>
          </a:p>
        </p:txBody>
      </p:sp>
    </p:spTree>
    <p:extLst>
      <p:ext uri="{BB962C8B-B14F-4D97-AF65-F5344CB8AC3E}">
        <p14:creationId xmlns:p14="http://schemas.microsoft.com/office/powerpoint/2010/main" val="4051586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AF3D349-BD93-3633-7C3C-AF4E1A99C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655" y="167958"/>
            <a:ext cx="2267339" cy="2267339"/>
          </a:xfrm>
          <a:prstGeom prst="rect">
            <a:avLst/>
          </a:prstGeom>
        </p:spPr>
      </p:pic>
      <p:pic>
        <p:nvPicPr>
          <p:cNvPr id="18" name="Picture 17">
            <a:extLst>
              <a:ext uri="{FF2B5EF4-FFF2-40B4-BE49-F238E27FC236}">
                <a16:creationId xmlns:a16="http://schemas.microsoft.com/office/drawing/2014/main" id="{E8901E91-4460-06DC-DDAD-D3A9C60E5DA4}"/>
              </a:ext>
            </a:extLst>
          </p:cNvPr>
          <p:cNvPicPr>
            <a:picLocks noChangeAspect="1"/>
          </p:cNvPicPr>
          <p:nvPr/>
        </p:nvPicPr>
        <p:blipFill rotWithShape="1">
          <a:blip r:embed="rId4">
            <a:extLst>
              <a:ext uri="{28A0092B-C50C-407E-A947-70E740481C1C}">
                <a14:useLocalDpi xmlns:a14="http://schemas.microsoft.com/office/drawing/2010/main" val="0"/>
              </a:ext>
            </a:extLst>
          </a:blip>
          <a:srcRect b="4938"/>
          <a:stretch/>
        </p:blipFill>
        <p:spPr>
          <a:xfrm>
            <a:off x="2646006" y="259190"/>
            <a:ext cx="2039721" cy="1938993"/>
          </a:xfrm>
          <a:prstGeom prst="rect">
            <a:avLst/>
          </a:prstGeom>
        </p:spPr>
      </p:pic>
      <p:sp>
        <p:nvSpPr>
          <p:cNvPr id="19" name="TextBox 18">
            <a:extLst>
              <a:ext uri="{FF2B5EF4-FFF2-40B4-BE49-F238E27FC236}">
                <a16:creationId xmlns:a16="http://schemas.microsoft.com/office/drawing/2014/main" id="{98E4099A-B2F8-4A90-594A-BAE5B16D396A}"/>
              </a:ext>
            </a:extLst>
          </p:cNvPr>
          <p:cNvSpPr txBox="1"/>
          <p:nvPr/>
        </p:nvSpPr>
        <p:spPr>
          <a:xfrm>
            <a:off x="6987991" y="1899078"/>
            <a:ext cx="2848665" cy="461665"/>
          </a:xfrm>
          <a:prstGeom prst="rect">
            <a:avLst/>
          </a:prstGeom>
          <a:noFill/>
        </p:spPr>
        <p:txBody>
          <a:bodyPr wrap="none" rtlCol="0">
            <a:spAutoFit/>
          </a:bodyPr>
          <a:lstStyle/>
          <a:p>
            <a:pPr algn="ctr"/>
            <a:r>
              <a:rPr lang="en-US" sz="2400" b="1" dirty="0"/>
              <a:t>Eastern Yellow Robin</a:t>
            </a:r>
            <a:endParaRPr lang="en-AU" sz="2400" b="1" dirty="0"/>
          </a:p>
        </p:txBody>
      </p:sp>
      <p:sp>
        <p:nvSpPr>
          <p:cNvPr id="20" name="TextBox 19">
            <a:extLst>
              <a:ext uri="{FF2B5EF4-FFF2-40B4-BE49-F238E27FC236}">
                <a16:creationId xmlns:a16="http://schemas.microsoft.com/office/drawing/2014/main" id="{2D39B3CF-9863-BEF7-0F41-88B26F3E6503}"/>
              </a:ext>
            </a:extLst>
          </p:cNvPr>
          <p:cNvSpPr txBox="1"/>
          <p:nvPr/>
        </p:nvSpPr>
        <p:spPr>
          <a:xfrm>
            <a:off x="1941220" y="1854255"/>
            <a:ext cx="3470502" cy="461665"/>
          </a:xfrm>
          <a:prstGeom prst="rect">
            <a:avLst/>
          </a:prstGeom>
          <a:noFill/>
        </p:spPr>
        <p:txBody>
          <a:bodyPr wrap="none" rtlCol="0">
            <a:spAutoFit/>
          </a:bodyPr>
          <a:lstStyle/>
          <a:p>
            <a:pPr algn="ctr"/>
            <a:r>
              <a:rPr lang="en-US" sz="2400" b="1" dirty="0"/>
              <a:t>Yellow-tufted Honeyeater</a:t>
            </a:r>
            <a:endParaRPr lang="en-AU" sz="2400" b="1" dirty="0"/>
          </a:p>
        </p:txBody>
      </p:sp>
    </p:spTree>
    <p:extLst>
      <p:ext uri="{BB962C8B-B14F-4D97-AF65-F5344CB8AC3E}">
        <p14:creationId xmlns:p14="http://schemas.microsoft.com/office/powerpoint/2010/main" val="3354042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FAB71B-4BB2-C985-8F4B-C801F71C1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655" y="167958"/>
            <a:ext cx="2267339" cy="2267339"/>
          </a:xfrm>
          <a:prstGeom prst="rect">
            <a:avLst/>
          </a:prstGeom>
        </p:spPr>
      </p:pic>
      <p:pic>
        <p:nvPicPr>
          <p:cNvPr id="3" name="Picture 2">
            <a:extLst>
              <a:ext uri="{FF2B5EF4-FFF2-40B4-BE49-F238E27FC236}">
                <a16:creationId xmlns:a16="http://schemas.microsoft.com/office/drawing/2014/main" id="{C2A04B22-F1FA-63F4-700A-ECA4D81F16D3}"/>
              </a:ext>
            </a:extLst>
          </p:cNvPr>
          <p:cNvPicPr>
            <a:picLocks noChangeAspect="1"/>
          </p:cNvPicPr>
          <p:nvPr/>
        </p:nvPicPr>
        <p:blipFill rotWithShape="1">
          <a:blip r:embed="rId4">
            <a:extLst>
              <a:ext uri="{28A0092B-C50C-407E-A947-70E740481C1C}">
                <a14:useLocalDpi xmlns:a14="http://schemas.microsoft.com/office/drawing/2010/main" val="0"/>
              </a:ext>
            </a:extLst>
          </a:blip>
          <a:srcRect b="4938"/>
          <a:stretch/>
        </p:blipFill>
        <p:spPr>
          <a:xfrm>
            <a:off x="2646006" y="259190"/>
            <a:ext cx="2039721" cy="1938993"/>
          </a:xfrm>
          <a:prstGeom prst="rect">
            <a:avLst/>
          </a:prstGeom>
        </p:spPr>
      </p:pic>
      <p:sp>
        <p:nvSpPr>
          <p:cNvPr id="4" name="TextBox 3">
            <a:extLst>
              <a:ext uri="{FF2B5EF4-FFF2-40B4-BE49-F238E27FC236}">
                <a16:creationId xmlns:a16="http://schemas.microsoft.com/office/drawing/2014/main" id="{BAE48F78-0A00-7059-6C31-A422F5291BFB}"/>
              </a:ext>
            </a:extLst>
          </p:cNvPr>
          <p:cNvSpPr txBox="1"/>
          <p:nvPr/>
        </p:nvSpPr>
        <p:spPr>
          <a:xfrm>
            <a:off x="6987991" y="1899078"/>
            <a:ext cx="2848665" cy="461665"/>
          </a:xfrm>
          <a:prstGeom prst="rect">
            <a:avLst/>
          </a:prstGeom>
          <a:noFill/>
        </p:spPr>
        <p:txBody>
          <a:bodyPr wrap="none" rtlCol="0">
            <a:spAutoFit/>
          </a:bodyPr>
          <a:lstStyle/>
          <a:p>
            <a:pPr algn="ctr"/>
            <a:r>
              <a:rPr lang="en-US" sz="2400" b="1" dirty="0"/>
              <a:t>Eastern Yellow Robin</a:t>
            </a:r>
            <a:endParaRPr lang="en-AU" sz="2400" b="1" dirty="0"/>
          </a:p>
        </p:txBody>
      </p:sp>
      <p:sp>
        <p:nvSpPr>
          <p:cNvPr id="5" name="TextBox 4">
            <a:extLst>
              <a:ext uri="{FF2B5EF4-FFF2-40B4-BE49-F238E27FC236}">
                <a16:creationId xmlns:a16="http://schemas.microsoft.com/office/drawing/2014/main" id="{426B5EAB-E76E-5FB1-AAD3-106C806CD18D}"/>
              </a:ext>
            </a:extLst>
          </p:cNvPr>
          <p:cNvSpPr txBox="1"/>
          <p:nvPr/>
        </p:nvSpPr>
        <p:spPr>
          <a:xfrm>
            <a:off x="1941220" y="1854255"/>
            <a:ext cx="3470502" cy="461665"/>
          </a:xfrm>
          <a:prstGeom prst="rect">
            <a:avLst/>
          </a:prstGeom>
          <a:noFill/>
        </p:spPr>
        <p:txBody>
          <a:bodyPr wrap="none" rtlCol="0">
            <a:spAutoFit/>
          </a:bodyPr>
          <a:lstStyle/>
          <a:p>
            <a:pPr algn="ctr"/>
            <a:r>
              <a:rPr lang="en-US" sz="2400" b="1" dirty="0"/>
              <a:t>Yellow-tufted Honeyeater</a:t>
            </a:r>
            <a:endParaRPr lang="en-AU" sz="2400" b="1" dirty="0"/>
          </a:p>
        </p:txBody>
      </p:sp>
      <p:sp>
        <p:nvSpPr>
          <p:cNvPr id="7" name="Content Placeholder 2">
            <a:extLst>
              <a:ext uri="{FF2B5EF4-FFF2-40B4-BE49-F238E27FC236}">
                <a16:creationId xmlns:a16="http://schemas.microsoft.com/office/drawing/2014/main" id="{0542F892-AEA2-D3EC-923C-997BF5777C53}"/>
              </a:ext>
            </a:extLst>
          </p:cNvPr>
          <p:cNvSpPr txBox="1">
            <a:spLocks/>
          </p:cNvSpPr>
          <p:nvPr/>
        </p:nvSpPr>
        <p:spPr>
          <a:xfrm>
            <a:off x="1746093" y="2713269"/>
            <a:ext cx="4349907" cy="2312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Incorrect SNP filtering</a:t>
            </a:r>
          </a:p>
          <a:p>
            <a:pPr lvl="1">
              <a:buFont typeface="Wingdings" panose="05000000000000000000" pitchFamily="2" charset="2"/>
              <a:buChar char="à"/>
            </a:pPr>
            <a:endParaRPr lang="en-US" sz="2000" dirty="0">
              <a:sym typeface="Wingdings" panose="05000000000000000000" pitchFamily="2" charset="2"/>
            </a:endParaRPr>
          </a:p>
          <a:p>
            <a:pPr lvl="1">
              <a:buFont typeface="Wingdings" panose="05000000000000000000" pitchFamily="2" charset="2"/>
              <a:buChar char="à"/>
            </a:pPr>
            <a:r>
              <a:rPr lang="en-US" sz="2000" dirty="0">
                <a:sym typeface="Wingdings" panose="05000000000000000000" pitchFamily="2" charset="2"/>
              </a:rPr>
              <a:t> Loci read depth</a:t>
            </a:r>
          </a:p>
          <a:p>
            <a:pPr lvl="1">
              <a:buFont typeface="Wingdings" panose="05000000000000000000" pitchFamily="2" charset="2"/>
              <a:buChar char="à"/>
            </a:pPr>
            <a:r>
              <a:rPr lang="en-US" sz="2000" dirty="0">
                <a:sym typeface="Wingdings" panose="05000000000000000000" pitchFamily="2" charset="2"/>
              </a:rPr>
              <a:t> Loci missing data</a:t>
            </a:r>
          </a:p>
          <a:p>
            <a:pPr lvl="1">
              <a:buFont typeface="Wingdings" panose="05000000000000000000" pitchFamily="2" charset="2"/>
              <a:buChar char="à"/>
            </a:pPr>
            <a:r>
              <a:rPr lang="en-US" sz="2000" dirty="0">
                <a:sym typeface="Wingdings" panose="05000000000000000000" pitchFamily="2" charset="2"/>
              </a:rPr>
              <a:t> Ind. missing data</a:t>
            </a:r>
          </a:p>
          <a:p>
            <a:pPr lvl="1">
              <a:buFont typeface="Wingdings" panose="05000000000000000000" pitchFamily="2" charset="2"/>
              <a:buChar char="à"/>
            </a:pPr>
            <a:r>
              <a:rPr lang="en-US" sz="2000" dirty="0">
                <a:sym typeface="Wingdings" panose="05000000000000000000" pitchFamily="2" charset="2"/>
              </a:rPr>
              <a:t> Loci MAC</a:t>
            </a:r>
          </a:p>
        </p:txBody>
      </p:sp>
    </p:spTree>
    <p:extLst>
      <p:ext uri="{BB962C8B-B14F-4D97-AF65-F5344CB8AC3E}">
        <p14:creationId xmlns:p14="http://schemas.microsoft.com/office/powerpoint/2010/main" val="5422570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0A7D54E-D926-7C74-9518-9BEF9D7F2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655" y="167958"/>
            <a:ext cx="2267339" cy="2267339"/>
          </a:xfrm>
          <a:prstGeom prst="rect">
            <a:avLst/>
          </a:prstGeom>
        </p:spPr>
      </p:pic>
      <p:pic>
        <p:nvPicPr>
          <p:cNvPr id="13" name="Picture 12">
            <a:extLst>
              <a:ext uri="{FF2B5EF4-FFF2-40B4-BE49-F238E27FC236}">
                <a16:creationId xmlns:a16="http://schemas.microsoft.com/office/drawing/2014/main" id="{F04EDDCD-98CB-35E9-3A35-AB4FD5E0852C}"/>
              </a:ext>
            </a:extLst>
          </p:cNvPr>
          <p:cNvPicPr>
            <a:picLocks noChangeAspect="1"/>
          </p:cNvPicPr>
          <p:nvPr/>
        </p:nvPicPr>
        <p:blipFill rotWithShape="1">
          <a:blip r:embed="rId4">
            <a:extLst>
              <a:ext uri="{28A0092B-C50C-407E-A947-70E740481C1C}">
                <a14:useLocalDpi xmlns:a14="http://schemas.microsoft.com/office/drawing/2010/main" val="0"/>
              </a:ext>
            </a:extLst>
          </a:blip>
          <a:srcRect b="4938"/>
          <a:stretch/>
        </p:blipFill>
        <p:spPr>
          <a:xfrm>
            <a:off x="2646006" y="259190"/>
            <a:ext cx="2039721" cy="1938993"/>
          </a:xfrm>
          <a:prstGeom prst="rect">
            <a:avLst/>
          </a:prstGeom>
        </p:spPr>
      </p:pic>
      <p:sp>
        <p:nvSpPr>
          <p:cNvPr id="14" name="TextBox 13">
            <a:extLst>
              <a:ext uri="{FF2B5EF4-FFF2-40B4-BE49-F238E27FC236}">
                <a16:creationId xmlns:a16="http://schemas.microsoft.com/office/drawing/2014/main" id="{ECD137DD-E94E-390C-6CF2-4A9958270234}"/>
              </a:ext>
            </a:extLst>
          </p:cNvPr>
          <p:cNvSpPr txBox="1"/>
          <p:nvPr/>
        </p:nvSpPr>
        <p:spPr>
          <a:xfrm>
            <a:off x="6987991" y="1899078"/>
            <a:ext cx="2848665" cy="461665"/>
          </a:xfrm>
          <a:prstGeom prst="rect">
            <a:avLst/>
          </a:prstGeom>
          <a:noFill/>
        </p:spPr>
        <p:txBody>
          <a:bodyPr wrap="none" rtlCol="0">
            <a:spAutoFit/>
          </a:bodyPr>
          <a:lstStyle/>
          <a:p>
            <a:pPr algn="ctr"/>
            <a:r>
              <a:rPr lang="en-US" sz="2400" b="1" dirty="0"/>
              <a:t>Eastern Yellow Robin</a:t>
            </a:r>
            <a:endParaRPr lang="en-AU" sz="2400" b="1" dirty="0"/>
          </a:p>
        </p:txBody>
      </p:sp>
      <p:sp>
        <p:nvSpPr>
          <p:cNvPr id="7" name="TextBox 6">
            <a:extLst>
              <a:ext uri="{FF2B5EF4-FFF2-40B4-BE49-F238E27FC236}">
                <a16:creationId xmlns:a16="http://schemas.microsoft.com/office/drawing/2014/main" id="{9C9C706B-C778-9970-82CC-236E1E53770B}"/>
              </a:ext>
            </a:extLst>
          </p:cNvPr>
          <p:cNvSpPr txBox="1"/>
          <p:nvPr/>
        </p:nvSpPr>
        <p:spPr>
          <a:xfrm>
            <a:off x="1941220" y="1854255"/>
            <a:ext cx="3470502" cy="461665"/>
          </a:xfrm>
          <a:prstGeom prst="rect">
            <a:avLst/>
          </a:prstGeom>
          <a:noFill/>
        </p:spPr>
        <p:txBody>
          <a:bodyPr wrap="none" rtlCol="0">
            <a:spAutoFit/>
          </a:bodyPr>
          <a:lstStyle/>
          <a:p>
            <a:pPr algn="ctr"/>
            <a:r>
              <a:rPr lang="en-US" sz="2400" b="1" dirty="0"/>
              <a:t>Yellow-tufted Honeyeater</a:t>
            </a:r>
            <a:endParaRPr lang="en-AU" sz="2400" b="1" dirty="0"/>
          </a:p>
        </p:txBody>
      </p:sp>
      <p:sp>
        <p:nvSpPr>
          <p:cNvPr id="3" name="Content Placeholder 2">
            <a:extLst>
              <a:ext uri="{FF2B5EF4-FFF2-40B4-BE49-F238E27FC236}">
                <a16:creationId xmlns:a16="http://schemas.microsoft.com/office/drawing/2014/main" id="{9595E4CD-AA28-AC2F-E658-D724A8B0CCAA}"/>
              </a:ext>
            </a:extLst>
          </p:cNvPr>
          <p:cNvSpPr txBox="1">
            <a:spLocks/>
          </p:cNvSpPr>
          <p:nvPr/>
        </p:nvSpPr>
        <p:spPr>
          <a:xfrm>
            <a:off x="1746093" y="2713269"/>
            <a:ext cx="4349907" cy="2312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Incorrect SNP filtering</a:t>
            </a:r>
          </a:p>
          <a:p>
            <a:pPr lvl="1">
              <a:buFont typeface="Wingdings" panose="05000000000000000000" pitchFamily="2" charset="2"/>
              <a:buChar char="à"/>
            </a:pPr>
            <a:endParaRPr lang="en-US" sz="2000" dirty="0">
              <a:sym typeface="Wingdings" panose="05000000000000000000" pitchFamily="2" charset="2"/>
            </a:endParaRPr>
          </a:p>
          <a:p>
            <a:pPr lvl="1">
              <a:buFont typeface="Wingdings" panose="05000000000000000000" pitchFamily="2" charset="2"/>
              <a:buChar char="à"/>
            </a:pPr>
            <a:r>
              <a:rPr lang="en-US" sz="2000" dirty="0">
                <a:sym typeface="Wingdings" panose="05000000000000000000" pitchFamily="2" charset="2"/>
              </a:rPr>
              <a:t> Loci read depth</a:t>
            </a:r>
          </a:p>
          <a:p>
            <a:pPr lvl="1">
              <a:buFont typeface="Wingdings" panose="05000000000000000000" pitchFamily="2" charset="2"/>
              <a:buChar char="à"/>
            </a:pPr>
            <a:r>
              <a:rPr lang="en-US" sz="2000" dirty="0">
                <a:sym typeface="Wingdings" panose="05000000000000000000" pitchFamily="2" charset="2"/>
              </a:rPr>
              <a:t> Loci missing data</a:t>
            </a:r>
          </a:p>
          <a:p>
            <a:pPr lvl="1">
              <a:buFont typeface="Wingdings" panose="05000000000000000000" pitchFamily="2" charset="2"/>
              <a:buChar char="à"/>
            </a:pPr>
            <a:r>
              <a:rPr lang="en-US" sz="2000" dirty="0">
                <a:sym typeface="Wingdings" panose="05000000000000000000" pitchFamily="2" charset="2"/>
              </a:rPr>
              <a:t> Ind. missing data</a:t>
            </a:r>
          </a:p>
          <a:p>
            <a:pPr lvl="1">
              <a:buFont typeface="Wingdings" panose="05000000000000000000" pitchFamily="2" charset="2"/>
              <a:buChar char="à"/>
            </a:pPr>
            <a:r>
              <a:rPr lang="en-US" sz="2000" dirty="0">
                <a:sym typeface="Wingdings" panose="05000000000000000000" pitchFamily="2" charset="2"/>
              </a:rPr>
              <a:t> Loci MAC</a:t>
            </a:r>
          </a:p>
        </p:txBody>
      </p:sp>
      <p:sp>
        <p:nvSpPr>
          <p:cNvPr id="4" name="Content Placeholder 2">
            <a:extLst>
              <a:ext uri="{FF2B5EF4-FFF2-40B4-BE49-F238E27FC236}">
                <a16:creationId xmlns:a16="http://schemas.microsoft.com/office/drawing/2014/main" id="{14C99C4A-9904-05E4-F12A-3FF14692B456}"/>
              </a:ext>
            </a:extLst>
          </p:cNvPr>
          <p:cNvSpPr txBox="1">
            <a:spLocks/>
          </p:cNvSpPr>
          <p:nvPr/>
        </p:nvSpPr>
        <p:spPr>
          <a:xfrm>
            <a:off x="6812615" y="2713380"/>
            <a:ext cx="4349907" cy="2312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Correct SNP filtering </a:t>
            </a:r>
          </a:p>
          <a:p>
            <a:pPr lvl="1">
              <a:buFont typeface="Wingdings" panose="05000000000000000000" pitchFamily="2" charset="2"/>
              <a:buChar char="à"/>
            </a:pPr>
            <a:r>
              <a:rPr lang="en-US" sz="2000" dirty="0">
                <a:solidFill>
                  <a:srgbClr val="FF0000"/>
                </a:solidFill>
                <a:sym typeface="Wingdings" panose="05000000000000000000" pitchFamily="2" charset="2"/>
              </a:rPr>
              <a:t> Sex-linked loci</a:t>
            </a:r>
          </a:p>
          <a:p>
            <a:pPr lvl="1">
              <a:buFont typeface="Wingdings" panose="05000000000000000000" pitchFamily="2" charset="2"/>
              <a:buChar char="à"/>
            </a:pPr>
            <a:r>
              <a:rPr lang="en-US" sz="2000" dirty="0">
                <a:sym typeface="Wingdings" panose="05000000000000000000" pitchFamily="2" charset="2"/>
              </a:rPr>
              <a:t> Loci read depth</a:t>
            </a:r>
          </a:p>
          <a:p>
            <a:pPr lvl="1">
              <a:buFont typeface="Wingdings" panose="05000000000000000000" pitchFamily="2" charset="2"/>
              <a:buChar char="à"/>
            </a:pPr>
            <a:r>
              <a:rPr lang="en-US" sz="2000" dirty="0">
                <a:sym typeface="Wingdings" panose="05000000000000000000" pitchFamily="2" charset="2"/>
              </a:rPr>
              <a:t> Loci missing data</a:t>
            </a:r>
          </a:p>
          <a:p>
            <a:pPr lvl="1">
              <a:buFont typeface="Wingdings" panose="05000000000000000000" pitchFamily="2" charset="2"/>
              <a:buChar char="à"/>
            </a:pPr>
            <a:r>
              <a:rPr lang="en-US" sz="2000" dirty="0">
                <a:sym typeface="Wingdings" panose="05000000000000000000" pitchFamily="2" charset="2"/>
              </a:rPr>
              <a:t> Ind. missing data</a:t>
            </a:r>
          </a:p>
          <a:p>
            <a:pPr lvl="1">
              <a:buFont typeface="Wingdings" panose="05000000000000000000" pitchFamily="2" charset="2"/>
              <a:buChar char="à"/>
            </a:pPr>
            <a:r>
              <a:rPr lang="en-US" sz="2000" dirty="0">
                <a:sym typeface="Wingdings" panose="05000000000000000000" pitchFamily="2" charset="2"/>
              </a:rPr>
              <a:t> Loci MAC</a:t>
            </a:r>
          </a:p>
        </p:txBody>
      </p:sp>
    </p:spTree>
    <p:extLst>
      <p:ext uri="{BB962C8B-B14F-4D97-AF65-F5344CB8AC3E}">
        <p14:creationId xmlns:p14="http://schemas.microsoft.com/office/powerpoint/2010/main" val="40218353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0A7D54E-D926-7C74-9518-9BEF9D7F2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655" y="167958"/>
            <a:ext cx="2267339" cy="2267339"/>
          </a:xfrm>
          <a:prstGeom prst="rect">
            <a:avLst/>
          </a:prstGeom>
        </p:spPr>
      </p:pic>
      <p:pic>
        <p:nvPicPr>
          <p:cNvPr id="13" name="Picture 12">
            <a:extLst>
              <a:ext uri="{FF2B5EF4-FFF2-40B4-BE49-F238E27FC236}">
                <a16:creationId xmlns:a16="http://schemas.microsoft.com/office/drawing/2014/main" id="{F04EDDCD-98CB-35E9-3A35-AB4FD5E0852C}"/>
              </a:ext>
            </a:extLst>
          </p:cNvPr>
          <p:cNvPicPr>
            <a:picLocks noChangeAspect="1"/>
          </p:cNvPicPr>
          <p:nvPr/>
        </p:nvPicPr>
        <p:blipFill rotWithShape="1">
          <a:blip r:embed="rId4">
            <a:extLst>
              <a:ext uri="{28A0092B-C50C-407E-A947-70E740481C1C}">
                <a14:useLocalDpi xmlns:a14="http://schemas.microsoft.com/office/drawing/2010/main" val="0"/>
              </a:ext>
            </a:extLst>
          </a:blip>
          <a:srcRect b="4938"/>
          <a:stretch/>
        </p:blipFill>
        <p:spPr>
          <a:xfrm>
            <a:off x="2646006" y="259190"/>
            <a:ext cx="2039721" cy="1938993"/>
          </a:xfrm>
          <a:prstGeom prst="rect">
            <a:avLst/>
          </a:prstGeom>
        </p:spPr>
      </p:pic>
      <p:sp>
        <p:nvSpPr>
          <p:cNvPr id="14" name="TextBox 13">
            <a:extLst>
              <a:ext uri="{FF2B5EF4-FFF2-40B4-BE49-F238E27FC236}">
                <a16:creationId xmlns:a16="http://schemas.microsoft.com/office/drawing/2014/main" id="{ECD137DD-E94E-390C-6CF2-4A9958270234}"/>
              </a:ext>
            </a:extLst>
          </p:cNvPr>
          <p:cNvSpPr txBox="1"/>
          <p:nvPr/>
        </p:nvSpPr>
        <p:spPr>
          <a:xfrm>
            <a:off x="6987991" y="1899078"/>
            <a:ext cx="2848665" cy="461665"/>
          </a:xfrm>
          <a:prstGeom prst="rect">
            <a:avLst/>
          </a:prstGeom>
          <a:noFill/>
        </p:spPr>
        <p:txBody>
          <a:bodyPr wrap="none" rtlCol="0">
            <a:spAutoFit/>
          </a:bodyPr>
          <a:lstStyle/>
          <a:p>
            <a:pPr algn="ctr"/>
            <a:r>
              <a:rPr lang="en-US" sz="2400" b="1" dirty="0"/>
              <a:t>Eastern Yellow Robin</a:t>
            </a:r>
            <a:endParaRPr lang="en-AU" sz="2400" b="1" dirty="0"/>
          </a:p>
        </p:txBody>
      </p:sp>
      <p:sp>
        <p:nvSpPr>
          <p:cNvPr id="7" name="TextBox 6">
            <a:extLst>
              <a:ext uri="{FF2B5EF4-FFF2-40B4-BE49-F238E27FC236}">
                <a16:creationId xmlns:a16="http://schemas.microsoft.com/office/drawing/2014/main" id="{9C9C706B-C778-9970-82CC-236E1E53770B}"/>
              </a:ext>
            </a:extLst>
          </p:cNvPr>
          <p:cNvSpPr txBox="1"/>
          <p:nvPr/>
        </p:nvSpPr>
        <p:spPr>
          <a:xfrm>
            <a:off x="1941220" y="1854255"/>
            <a:ext cx="3470502" cy="461665"/>
          </a:xfrm>
          <a:prstGeom prst="rect">
            <a:avLst/>
          </a:prstGeom>
          <a:noFill/>
        </p:spPr>
        <p:txBody>
          <a:bodyPr wrap="none" rtlCol="0">
            <a:spAutoFit/>
          </a:bodyPr>
          <a:lstStyle/>
          <a:p>
            <a:pPr algn="ctr"/>
            <a:r>
              <a:rPr lang="en-US" sz="2400" b="1" dirty="0"/>
              <a:t>Yellow-tufted Honeyeater</a:t>
            </a:r>
            <a:endParaRPr lang="en-AU" sz="2400" b="1" dirty="0"/>
          </a:p>
        </p:txBody>
      </p:sp>
      <p:sp>
        <p:nvSpPr>
          <p:cNvPr id="17" name="Content Placeholder 2">
            <a:extLst>
              <a:ext uri="{FF2B5EF4-FFF2-40B4-BE49-F238E27FC236}">
                <a16:creationId xmlns:a16="http://schemas.microsoft.com/office/drawing/2014/main" id="{8702DF7E-FEB1-E0BF-5419-22A945ECD8F5}"/>
              </a:ext>
            </a:extLst>
          </p:cNvPr>
          <p:cNvSpPr txBox="1">
            <a:spLocks/>
          </p:cNvSpPr>
          <p:nvPr/>
        </p:nvSpPr>
        <p:spPr>
          <a:xfrm>
            <a:off x="1746093" y="2713269"/>
            <a:ext cx="4349907" cy="2312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Incorrect SNP filtering</a:t>
            </a:r>
          </a:p>
          <a:p>
            <a:pPr lvl="1">
              <a:buFont typeface="Wingdings" panose="05000000000000000000" pitchFamily="2" charset="2"/>
              <a:buChar char="à"/>
            </a:pPr>
            <a:endParaRPr lang="en-US" sz="2000" dirty="0">
              <a:sym typeface="Wingdings" panose="05000000000000000000" pitchFamily="2" charset="2"/>
            </a:endParaRPr>
          </a:p>
          <a:p>
            <a:pPr lvl="1">
              <a:buFont typeface="Wingdings" panose="05000000000000000000" pitchFamily="2" charset="2"/>
              <a:buChar char="à"/>
            </a:pPr>
            <a:r>
              <a:rPr lang="en-US" sz="2000" dirty="0">
                <a:sym typeface="Wingdings" panose="05000000000000000000" pitchFamily="2" charset="2"/>
              </a:rPr>
              <a:t> Loci read depth</a:t>
            </a:r>
          </a:p>
          <a:p>
            <a:pPr lvl="1">
              <a:buFont typeface="Wingdings" panose="05000000000000000000" pitchFamily="2" charset="2"/>
              <a:buChar char="à"/>
            </a:pPr>
            <a:r>
              <a:rPr lang="en-US" sz="2000" dirty="0">
                <a:sym typeface="Wingdings" panose="05000000000000000000" pitchFamily="2" charset="2"/>
              </a:rPr>
              <a:t> Loci missing data</a:t>
            </a:r>
          </a:p>
          <a:p>
            <a:pPr lvl="1">
              <a:buFont typeface="Wingdings" panose="05000000000000000000" pitchFamily="2" charset="2"/>
              <a:buChar char="à"/>
            </a:pPr>
            <a:r>
              <a:rPr lang="en-US" sz="2000" dirty="0">
                <a:sym typeface="Wingdings" panose="05000000000000000000" pitchFamily="2" charset="2"/>
              </a:rPr>
              <a:t> Ind. missing data</a:t>
            </a:r>
          </a:p>
          <a:p>
            <a:pPr lvl="1">
              <a:buFont typeface="Wingdings" panose="05000000000000000000" pitchFamily="2" charset="2"/>
              <a:buChar char="à"/>
            </a:pPr>
            <a:r>
              <a:rPr lang="en-US" sz="2000" dirty="0">
                <a:sym typeface="Wingdings" panose="05000000000000000000" pitchFamily="2" charset="2"/>
              </a:rPr>
              <a:t> Loci MAC</a:t>
            </a:r>
          </a:p>
        </p:txBody>
      </p:sp>
      <p:sp>
        <p:nvSpPr>
          <p:cNvPr id="18" name="Content Placeholder 2">
            <a:extLst>
              <a:ext uri="{FF2B5EF4-FFF2-40B4-BE49-F238E27FC236}">
                <a16:creationId xmlns:a16="http://schemas.microsoft.com/office/drawing/2014/main" id="{4AF77263-4FB3-11C6-7BC9-31583504D85F}"/>
              </a:ext>
            </a:extLst>
          </p:cNvPr>
          <p:cNvSpPr txBox="1">
            <a:spLocks/>
          </p:cNvSpPr>
          <p:nvPr/>
        </p:nvSpPr>
        <p:spPr>
          <a:xfrm>
            <a:off x="6812615" y="2713380"/>
            <a:ext cx="4349907" cy="2312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Correct SNP filtering </a:t>
            </a:r>
          </a:p>
          <a:p>
            <a:pPr lvl="1">
              <a:buFont typeface="Wingdings" panose="05000000000000000000" pitchFamily="2" charset="2"/>
              <a:buChar char="à"/>
            </a:pPr>
            <a:r>
              <a:rPr lang="en-US" sz="2000" dirty="0">
                <a:solidFill>
                  <a:srgbClr val="FF0000"/>
                </a:solidFill>
                <a:sym typeface="Wingdings" panose="05000000000000000000" pitchFamily="2" charset="2"/>
              </a:rPr>
              <a:t> Sex-linked loci</a:t>
            </a:r>
          </a:p>
          <a:p>
            <a:pPr lvl="1">
              <a:buFont typeface="Wingdings" panose="05000000000000000000" pitchFamily="2" charset="2"/>
              <a:buChar char="à"/>
            </a:pPr>
            <a:r>
              <a:rPr lang="en-US" sz="2000" dirty="0">
                <a:sym typeface="Wingdings" panose="05000000000000000000" pitchFamily="2" charset="2"/>
              </a:rPr>
              <a:t> Loci read depth</a:t>
            </a:r>
          </a:p>
          <a:p>
            <a:pPr lvl="1">
              <a:buFont typeface="Wingdings" panose="05000000000000000000" pitchFamily="2" charset="2"/>
              <a:buChar char="à"/>
            </a:pPr>
            <a:r>
              <a:rPr lang="en-US" sz="2000" dirty="0">
                <a:sym typeface="Wingdings" panose="05000000000000000000" pitchFamily="2" charset="2"/>
              </a:rPr>
              <a:t> Loci missing data</a:t>
            </a:r>
          </a:p>
          <a:p>
            <a:pPr lvl="1">
              <a:buFont typeface="Wingdings" panose="05000000000000000000" pitchFamily="2" charset="2"/>
              <a:buChar char="à"/>
            </a:pPr>
            <a:r>
              <a:rPr lang="en-US" sz="2000" dirty="0">
                <a:sym typeface="Wingdings" panose="05000000000000000000" pitchFamily="2" charset="2"/>
              </a:rPr>
              <a:t> Ind. missing data</a:t>
            </a:r>
          </a:p>
          <a:p>
            <a:pPr lvl="1">
              <a:buFont typeface="Wingdings" panose="05000000000000000000" pitchFamily="2" charset="2"/>
              <a:buChar char="à"/>
            </a:pPr>
            <a:r>
              <a:rPr lang="en-US" sz="2000" dirty="0">
                <a:sym typeface="Wingdings" panose="05000000000000000000" pitchFamily="2" charset="2"/>
              </a:rPr>
              <a:t> Loci MAC</a:t>
            </a:r>
          </a:p>
        </p:txBody>
      </p:sp>
      <p:sp>
        <p:nvSpPr>
          <p:cNvPr id="19" name="TextBox 18">
            <a:extLst>
              <a:ext uri="{FF2B5EF4-FFF2-40B4-BE49-F238E27FC236}">
                <a16:creationId xmlns:a16="http://schemas.microsoft.com/office/drawing/2014/main" id="{8DF14A0E-0F4E-CBB0-B32F-C61D2AF4B100}"/>
              </a:ext>
            </a:extLst>
          </p:cNvPr>
          <p:cNvSpPr txBox="1"/>
          <p:nvPr/>
        </p:nvSpPr>
        <p:spPr>
          <a:xfrm>
            <a:off x="1723506" y="5116552"/>
            <a:ext cx="9401933" cy="830997"/>
          </a:xfrm>
          <a:prstGeom prst="rect">
            <a:avLst/>
          </a:prstGeom>
          <a:noFill/>
        </p:spPr>
        <p:txBody>
          <a:bodyPr wrap="none" rtlCol="0">
            <a:spAutoFit/>
          </a:bodyPr>
          <a:lstStyle/>
          <a:p>
            <a:r>
              <a:rPr lang="en-US" sz="2400" dirty="0">
                <a:solidFill>
                  <a:srgbClr val="0070C0"/>
                </a:solidFill>
                <a:latin typeface="Segoe Print" panose="02000600000000000000" pitchFamily="2" charset="0"/>
              </a:rPr>
              <a:t>How good are standard filters at removing sex-linked loci?</a:t>
            </a:r>
          </a:p>
          <a:p>
            <a:endParaRPr lang="en-US" sz="2400" dirty="0">
              <a:solidFill>
                <a:srgbClr val="0070C0"/>
              </a:solidFill>
              <a:latin typeface="Segoe Print" panose="02000600000000000000" pitchFamily="2" charset="0"/>
            </a:endParaRPr>
          </a:p>
        </p:txBody>
      </p:sp>
      <p:grpSp>
        <p:nvGrpSpPr>
          <p:cNvPr id="20" name="Group 19">
            <a:extLst>
              <a:ext uri="{FF2B5EF4-FFF2-40B4-BE49-F238E27FC236}">
                <a16:creationId xmlns:a16="http://schemas.microsoft.com/office/drawing/2014/main" id="{4EAD86C0-D60C-FA06-1BC8-D5B7E0A47381}"/>
              </a:ext>
            </a:extLst>
          </p:cNvPr>
          <p:cNvGrpSpPr/>
          <p:nvPr/>
        </p:nvGrpSpPr>
        <p:grpSpPr>
          <a:xfrm>
            <a:off x="1077423" y="5050370"/>
            <a:ext cx="504000" cy="540000"/>
            <a:chOff x="348165" y="5025525"/>
            <a:chExt cx="504000" cy="540000"/>
          </a:xfrm>
        </p:grpSpPr>
        <p:sp>
          <p:nvSpPr>
            <p:cNvPr id="21" name="TextBox 20">
              <a:extLst>
                <a:ext uri="{FF2B5EF4-FFF2-40B4-BE49-F238E27FC236}">
                  <a16:creationId xmlns:a16="http://schemas.microsoft.com/office/drawing/2014/main" id="{E294F09B-044F-120A-C8DA-5D538F041319}"/>
                </a:ext>
              </a:extLst>
            </p:cNvPr>
            <p:cNvSpPr txBox="1"/>
            <p:nvPr/>
          </p:nvSpPr>
          <p:spPr>
            <a:xfrm>
              <a:off x="415720" y="5030272"/>
              <a:ext cx="367408" cy="523220"/>
            </a:xfrm>
            <a:prstGeom prst="rect">
              <a:avLst/>
            </a:prstGeom>
            <a:noFill/>
          </p:spPr>
          <p:txBody>
            <a:bodyPr wrap="none" rtlCol="0">
              <a:spAutoFit/>
            </a:bodyPr>
            <a:lstStyle/>
            <a:p>
              <a:r>
                <a:rPr lang="en-US" sz="2800" dirty="0">
                  <a:solidFill>
                    <a:srgbClr val="0070C0"/>
                  </a:solidFill>
                </a:rPr>
                <a:t>1</a:t>
              </a:r>
              <a:endParaRPr lang="en-AU" sz="2800" dirty="0">
                <a:solidFill>
                  <a:srgbClr val="0070C0"/>
                </a:solidFill>
              </a:endParaRPr>
            </a:p>
          </p:txBody>
        </p:sp>
        <p:sp>
          <p:nvSpPr>
            <p:cNvPr id="22" name="Oval 21">
              <a:extLst>
                <a:ext uri="{FF2B5EF4-FFF2-40B4-BE49-F238E27FC236}">
                  <a16:creationId xmlns:a16="http://schemas.microsoft.com/office/drawing/2014/main" id="{96650AF2-5FAB-EE62-C16D-EA010564F8AD}"/>
                </a:ext>
              </a:extLst>
            </p:cNvPr>
            <p:cNvSpPr/>
            <p:nvPr/>
          </p:nvSpPr>
          <p:spPr>
            <a:xfrm>
              <a:off x="348165" y="5025525"/>
              <a:ext cx="504000" cy="5400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5600186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0A7D54E-D926-7C74-9518-9BEF9D7F2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8655" y="167958"/>
            <a:ext cx="2267339" cy="2267339"/>
          </a:xfrm>
          <a:prstGeom prst="rect">
            <a:avLst/>
          </a:prstGeom>
        </p:spPr>
      </p:pic>
      <p:pic>
        <p:nvPicPr>
          <p:cNvPr id="13" name="Picture 12">
            <a:extLst>
              <a:ext uri="{FF2B5EF4-FFF2-40B4-BE49-F238E27FC236}">
                <a16:creationId xmlns:a16="http://schemas.microsoft.com/office/drawing/2014/main" id="{F04EDDCD-98CB-35E9-3A35-AB4FD5E0852C}"/>
              </a:ext>
            </a:extLst>
          </p:cNvPr>
          <p:cNvPicPr>
            <a:picLocks noChangeAspect="1"/>
          </p:cNvPicPr>
          <p:nvPr/>
        </p:nvPicPr>
        <p:blipFill rotWithShape="1">
          <a:blip r:embed="rId4">
            <a:extLst>
              <a:ext uri="{28A0092B-C50C-407E-A947-70E740481C1C}">
                <a14:useLocalDpi xmlns:a14="http://schemas.microsoft.com/office/drawing/2010/main" val="0"/>
              </a:ext>
            </a:extLst>
          </a:blip>
          <a:srcRect b="4938"/>
          <a:stretch/>
        </p:blipFill>
        <p:spPr>
          <a:xfrm>
            <a:off x="2646006" y="259190"/>
            <a:ext cx="2039721" cy="1938993"/>
          </a:xfrm>
          <a:prstGeom prst="rect">
            <a:avLst/>
          </a:prstGeom>
        </p:spPr>
      </p:pic>
      <p:sp>
        <p:nvSpPr>
          <p:cNvPr id="14" name="TextBox 13">
            <a:extLst>
              <a:ext uri="{FF2B5EF4-FFF2-40B4-BE49-F238E27FC236}">
                <a16:creationId xmlns:a16="http://schemas.microsoft.com/office/drawing/2014/main" id="{ECD137DD-E94E-390C-6CF2-4A9958270234}"/>
              </a:ext>
            </a:extLst>
          </p:cNvPr>
          <p:cNvSpPr txBox="1"/>
          <p:nvPr/>
        </p:nvSpPr>
        <p:spPr>
          <a:xfrm>
            <a:off x="6987991" y="1899078"/>
            <a:ext cx="2848665" cy="461665"/>
          </a:xfrm>
          <a:prstGeom prst="rect">
            <a:avLst/>
          </a:prstGeom>
          <a:noFill/>
        </p:spPr>
        <p:txBody>
          <a:bodyPr wrap="none" rtlCol="0">
            <a:spAutoFit/>
          </a:bodyPr>
          <a:lstStyle/>
          <a:p>
            <a:pPr algn="ctr"/>
            <a:r>
              <a:rPr lang="en-US" sz="2400" b="1" dirty="0"/>
              <a:t>Eastern Yellow Robin</a:t>
            </a:r>
            <a:endParaRPr lang="en-AU" sz="2400" b="1" dirty="0"/>
          </a:p>
        </p:txBody>
      </p:sp>
      <p:sp>
        <p:nvSpPr>
          <p:cNvPr id="16" name="Content Placeholder 2">
            <a:extLst>
              <a:ext uri="{FF2B5EF4-FFF2-40B4-BE49-F238E27FC236}">
                <a16:creationId xmlns:a16="http://schemas.microsoft.com/office/drawing/2014/main" id="{C044DCB5-DE58-5F5C-5D00-2264A32BD79B}"/>
              </a:ext>
            </a:extLst>
          </p:cNvPr>
          <p:cNvSpPr txBox="1">
            <a:spLocks/>
          </p:cNvSpPr>
          <p:nvPr/>
        </p:nvSpPr>
        <p:spPr>
          <a:xfrm>
            <a:off x="6812615" y="2713380"/>
            <a:ext cx="4349907" cy="2312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Correct SNP filtering </a:t>
            </a:r>
          </a:p>
          <a:p>
            <a:pPr lvl="1">
              <a:buFont typeface="Wingdings" panose="05000000000000000000" pitchFamily="2" charset="2"/>
              <a:buChar char="à"/>
            </a:pPr>
            <a:r>
              <a:rPr lang="en-US" sz="2000" dirty="0">
                <a:solidFill>
                  <a:srgbClr val="FF0000"/>
                </a:solidFill>
                <a:sym typeface="Wingdings" panose="05000000000000000000" pitchFamily="2" charset="2"/>
              </a:rPr>
              <a:t> Sex-linked loci</a:t>
            </a:r>
          </a:p>
          <a:p>
            <a:pPr lvl="1">
              <a:buFont typeface="Wingdings" panose="05000000000000000000" pitchFamily="2" charset="2"/>
              <a:buChar char="à"/>
            </a:pPr>
            <a:r>
              <a:rPr lang="en-US" sz="2000" dirty="0">
                <a:sym typeface="Wingdings" panose="05000000000000000000" pitchFamily="2" charset="2"/>
              </a:rPr>
              <a:t> Loci read depth</a:t>
            </a:r>
          </a:p>
          <a:p>
            <a:pPr lvl="1">
              <a:buFont typeface="Wingdings" panose="05000000000000000000" pitchFamily="2" charset="2"/>
              <a:buChar char="à"/>
            </a:pPr>
            <a:r>
              <a:rPr lang="en-US" sz="2000" dirty="0">
                <a:sym typeface="Wingdings" panose="05000000000000000000" pitchFamily="2" charset="2"/>
              </a:rPr>
              <a:t> Loci missing data</a:t>
            </a:r>
          </a:p>
          <a:p>
            <a:pPr lvl="1">
              <a:buFont typeface="Wingdings" panose="05000000000000000000" pitchFamily="2" charset="2"/>
              <a:buChar char="à"/>
            </a:pPr>
            <a:r>
              <a:rPr lang="en-US" sz="2000" dirty="0">
                <a:sym typeface="Wingdings" panose="05000000000000000000" pitchFamily="2" charset="2"/>
              </a:rPr>
              <a:t> Ind. missing data</a:t>
            </a:r>
          </a:p>
          <a:p>
            <a:pPr lvl="1">
              <a:buFont typeface="Wingdings" panose="05000000000000000000" pitchFamily="2" charset="2"/>
              <a:buChar char="à"/>
            </a:pPr>
            <a:r>
              <a:rPr lang="en-US" sz="2000" dirty="0">
                <a:sym typeface="Wingdings" panose="05000000000000000000" pitchFamily="2" charset="2"/>
              </a:rPr>
              <a:t> Loci MAC</a:t>
            </a:r>
          </a:p>
        </p:txBody>
      </p:sp>
      <p:sp>
        <p:nvSpPr>
          <p:cNvPr id="2" name="Content Placeholder 2">
            <a:extLst>
              <a:ext uri="{FF2B5EF4-FFF2-40B4-BE49-F238E27FC236}">
                <a16:creationId xmlns:a16="http://schemas.microsoft.com/office/drawing/2014/main" id="{471ECB33-EEA7-3510-D26F-26106436B1C2}"/>
              </a:ext>
            </a:extLst>
          </p:cNvPr>
          <p:cNvSpPr txBox="1">
            <a:spLocks/>
          </p:cNvSpPr>
          <p:nvPr/>
        </p:nvSpPr>
        <p:spPr>
          <a:xfrm>
            <a:off x="1746093" y="2713269"/>
            <a:ext cx="4349907" cy="23122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Incorrect SNP filtering</a:t>
            </a:r>
          </a:p>
          <a:p>
            <a:pPr lvl="1">
              <a:buFont typeface="Wingdings" panose="05000000000000000000" pitchFamily="2" charset="2"/>
              <a:buChar char="à"/>
            </a:pPr>
            <a:endParaRPr lang="en-US" sz="2000" dirty="0">
              <a:sym typeface="Wingdings" panose="05000000000000000000" pitchFamily="2" charset="2"/>
            </a:endParaRPr>
          </a:p>
          <a:p>
            <a:pPr lvl="1">
              <a:buFont typeface="Wingdings" panose="05000000000000000000" pitchFamily="2" charset="2"/>
              <a:buChar char="à"/>
            </a:pPr>
            <a:r>
              <a:rPr lang="en-US" sz="2000" dirty="0">
                <a:sym typeface="Wingdings" panose="05000000000000000000" pitchFamily="2" charset="2"/>
              </a:rPr>
              <a:t> Loci read depth</a:t>
            </a:r>
          </a:p>
          <a:p>
            <a:pPr lvl="1">
              <a:buFont typeface="Wingdings" panose="05000000000000000000" pitchFamily="2" charset="2"/>
              <a:buChar char="à"/>
            </a:pPr>
            <a:r>
              <a:rPr lang="en-US" sz="2000" dirty="0">
                <a:sym typeface="Wingdings" panose="05000000000000000000" pitchFamily="2" charset="2"/>
              </a:rPr>
              <a:t> Loci missing data</a:t>
            </a:r>
          </a:p>
          <a:p>
            <a:pPr lvl="1">
              <a:buFont typeface="Wingdings" panose="05000000000000000000" pitchFamily="2" charset="2"/>
              <a:buChar char="à"/>
            </a:pPr>
            <a:r>
              <a:rPr lang="en-US" sz="2000" dirty="0">
                <a:sym typeface="Wingdings" panose="05000000000000000000" pitchFamily="2" charset="2"/>
              </a:rPr>
              <a:t> Ind. missing data</a:t>
            </a:r>
          </a:p>
          <a:p>
            <a:pPr lvl="1">
              <a:buFont typeface="Wingdings" panose="05000000000000000000" pitchFamily="2" charset="2"/>
              <a:buChar char="à"/>
            </a:pPr>
            <a:r>
              <a:rPr lang="en-US" sz="2000" dirty="0">
                <a:sym typeface="Wingdings" panose="05000000000000000000" pitchFamily="2" charset="2"/>
              </a:rPr>
              <a:t> Loci MAC</a:t>
            </a:r>
          </a:p>
        </p:txBody>
      </p:sp>
      <p:sp>
        <p:nvSpPr>
          <p:cNvPr id="7" name="TextBox 6">
            <a:extLst>
              <a:ext uri="{FF2B5EF4-FFF2-40B4-BE49-F238E27FC236}">
                <a16:creationId xmlns:a16="http://schemas.microsoft.com/office/drawing/2014/main" id="{9C9C706B-C778-9970-82CC-236E1E53770B}"/>
              </a:ext>
            </a:extLst>
          </p:cNvPr>
          <p:cNvSpPr txBox="1"/>
          <p:nvPr/>
        </p:nvSpPr>
        <p:spPr>
          <a:xfrm>
            <a:off x="1941220" y="1854255"/>
            <a:ext cx="3470502" cy="461665"/>
          </a:xfrm>
          <a:prstGeom prst="rect">
            <a:avLst/>
          </a:prstGeom>
          <a:noFill/>
        </p:spPr>
        <p:txBody>
          <a:bodyPr wrap="none" rtlCol="0">
            <a:spAutoFit/>
          </a:bodyPr>
          <a:lstStyle/>
          <a:p>
            <a:pPr algn="ctr"/>
            <a:r>
              <a:rPr lang="en-US" sz="2400" b="1" dirty="0"/>
              <a:t>Yellow-tufted Honeyeater</a:t>
            </a:r>
            <a:endParaRPr lang="en-AU" sz="2400" b="1" dirty="0"/>
          </a:p>
        </p:txBody>
      </p:sp>
      <p:sp>
        <p:nvSpPr>
          <p:cNvPr id="3" name="TextBox 2">
            <a:extLst>
              <a:ext uri="{FF2B5EF4-FFF2-40B4-BE49-F238E27FC236}">
                <a16:creationId xmlns:a16="http://schemas.microsoft.com/office/drawing/2014/main" id="{16FB9207-C6AD-2B8B-6BB9-EA24BE62E35B}"/>
              </a:ext>
            </a:extLst>
          </p:cNvPr>
          <p:cNvSpPr txBox="1"/>
          <p:nvPr/>
        </p:nvSpPr>
        <p:spPr>
          <a:xfrm>
            <a:off x="1723506" y="5116552"/>
            <a:ext cx="9401933" cy="1200329"/>
          </a:xfrm>
          <a:prstGeom prst="rect">
            <a:avLst/>
          </a:prstGeom>
          <a:noFill/>
        </p:spPr>
        <p:txBody>
          <a:bodyPr wrap="none" rtlCol="0">
            <a:spAutoFit/>
          </a:bodyPr>
          <a:lstStyle/>
          <a:p>
            <a:r>
              <a:rPr lang="en-US" sz="2400" dirty="0">
                <a:solidFill>
                  <a:srgbClr val="0070C0"/>
                </a:solidFill>
                <a:latin typeface="Segoe Print" panose="02000600000000000000" pitchFamily="2" charset="0"/>
              </a:rPr>
              <a:t>How good are standard filters at removing sex-linked loci?</a:t>
            </a:r>
          </a:p>
          <a:p>
            <a:endParaRPr lang="en-US" sz="2400" dirty="0">
              <a:solidFill>
                <a:srgbClr val="0070C0"/>
              </a:solidFill>
              <a:latin typeface="Segoe Print" panose="02000600000000000000" pitchFamily="2" charset="0"/>
            </a:endParaRPr>
          </a:p>
          <a:p>
            <a:r>
              <a:rPr lang="en-US" sz="2400" dirty="0">
                <a:solidFill>
                  <a:srgbClr val="0070C0"/>
                </a:solidFill>
                <a:latin typeface="Segoe Print" panose="02000600000000000000" pitchFamily="2" charset="0"/>
              </a:rPr>
              <a:t>How do sex-linked loci affect </a:t>
            </a:r>
            <a:r>
              <a:rPr lang="en-US" sz="2400" dirty="0" err="1">
                <a:solidFill>
                  <a:srgbClr val="0070C0"/>
                </a:solidFill>
                <a:latin typeface="Segoe Print" panose="02000600000000000000" pitchFamily="2" charset="0"/>
              </a:rPr>
              <a:t>popgen</a:t>
            </a:r>
            <a:r>
              <a:rPr lang="en-US" sz="2400" dirty="0">
                <a:solidFill>
                  <a:srgbClr val="0070C0"/>
                </a:solidFill>
                <a:latin typeface="Segoe Print" panose="02000600000000000000" pitchFamily="2" charset="0"/>
              </a:rPr>
              <a:t> results?</a:t>
            </a:r>
            <a:endParaRPr lang="en-AU" sz="2400" dirty="0">
              <a:solidFill>
                <a:srgbClr val="0070C0"/>
              </a:solidFill>
              <a:latin typeface="Segoe Print" panose="02000600000000000000" pitchFamily="2" charset="0"/>
            </a:endParaRPr>
          </a:p>
        </p:txBody>
      </p:sp>
      <p:grpSp>
        <p:nvGrpSpPr>
          <p:cNvPr id="6" name="Group 5">
            <a:extLst>
              <a:ext uri="{FF2B5EF4-FFF2-40B4-BE49-F238E27FC236}">
                <a16:creationId xmlns:a16="http://schemas.microsoft.com/office/drawing/2014/main" id="{AAEF5497-9F8A-BF4D-AA07-965A8E140494}"/>
              </a:ext>
            </a:extLst>
          </p:cNvPr>
          <p:cNvGrpSpPr/>
          <p:nvPr/>
        </p:nvGrpSpPr>
        <p:grpSpPr>
          <a:xfrm>
            <a:off x="1077423" y="5050370"/>
            <a:ext cx="504000" cy="540000"/>
            <a:chOff x="348165" y="5025525"/>
            <a:chExt cx="504000" cy="540000"/>
          </a:xfrm>
        </p:grpSpPr>
        <p:sp>
          <p:nvSpPr>
            <p:cNvPr id="4" name="TextBox 3">
              <a:extLst>
                <a:ext uri="{FF2B5EF4-FFF2-40B4-BE49-F238E27FC236}">
                  <a16:creationId xmlns:a16="http://schemas.microsoft.com/office/drawing/2014/main" id="{4A36B779-221C-E5E3-E380-9BE367ED3287}"/>
                </a:ext>
              </a:extLst>
            </p:cNvPr>
            <p:cNvSpPr txBox="1"/>
            <p:nvPr/>
          </p:nvSpPr>
          <p:spPr>
            <a:xfrm>
              <a:off x="415720" y="5030272"/>
              <a:ext cx="367408" cy="523220"/>
            </a:xfrm>
            <a:prstGeom prst="rect">
              <a:avLst/>
            </a:prstGeom>
            <a:noFill/>
          </p:spPr>
          <p:txBody>
            <a:bodyPr wrap="none" rtlCol="0">
              <a:spAutoFit/>
            </a:bodyPr>
            <a:lstStyle/>
            <a:p>
              <a:r>
                <a:rPr lang="en-US" sz="2800" dirty="0">
                  <a:solidFill>
                    <a:srgbClr val="0070C0"/>
                  </a:solidFill>
                </a:rPr>
                <a:t>1</a:t>
              </a:r>
              <a:endParaRPr lang="en-AU" sz="2800" dirty="0">
                <a:solidFill>
                  <a:srgbClr val="0070C0"/>
                </a:solidFill>
              </a:endParaRPr>
            </a:p>
          </p:txBody>
        </p:sp>
        <p:sp>
          <p:nvSpPr>
            <p:cNvPr id="5" name="Oval 4">
              <a:extLst>
                <a:ext uri="{FF2B5EF4-FFF2-40B4-BE49-F238E27FC236}">
                  <a16:creationId xmlns:a16="http://schemas.microsoft.com/office/drawing/2014/main" id="{EFCFE63E-B031-12F5-7C10-33F6E997EC79}"/>
                </a:ext>
              </a:extLst>
            </p:cNvPr>
            <p:cNvSpPr/>
            <p:nvPr/>
          </p:nvSpPr>
          <p:spPr>
            <a:xfrm>
              <a:off x="348165" y="5025525"/>
              <a:ext cx="504000" cy="5400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 name="Group 7">
            <a:extLst>
              <a:ext uri="{FF2B5EF4-FFF2-40B4-BE49-F238E27FC236}">
                <a16:creationId xmlns:a16="http://schemas.microsoft.com/office/drawing/2014/main" id="{5B96FB79-EEBB-A0EC-C5F4-5F4C4DB87A12}"/>
              </a:ext>
            </a:extLst>
          </p:cNvPr>
          <p:cNvGrpSpPr/>
          <p:nvPr/>
        </p:nvGrpSpPr>
        <p:grpSpPr>
          <a:xfrm>
            <a:off x="1071927" y="5786094"/>
            <a:ext cx="504000" cy="540000"/>
            <a:chOff x="348165" y="5025525"/>
            <a:chExt cx="504000" cy="540000"/>
          </a:xfrm>
        </p:grpSpPr>
        <p:sp>
          <p:nvSpPr>
            <p:cNvPr id="9" name="TextBox 8">
              <a:extLst>
                <a:ext uri="{FF2B5EF4-FFF2-40B4-BE49-F238E27FC236}">
                  <a16:creationId xmlns:a16="http://schemas.microsoft.com/office/drawing/2014/main" id="{37731192-3E6E-3B91-61F6-BFA966AD7F36}"/>
                </a:ext>
              </a:extLst>
            </p:cNvPr>
            <p:cNvSpPr txBox="1"/>
            <p:nvPr/>
          </p:nvSpPr>
          <p:spPr>
            <a:xfrm>
              <a:off x="415720" y="5030272"/>
              <a:ext cx="367408" cy="523220"/>
            </a:xfrm>
            <a:prstGeom prst="rect">
              <a:avLst/>
            </a:prstGeom>
            <a:noFill/>
          </p:spPr>
          <p:txBody>
            <a:bodyPr wrap="none" rtlCol="0">
              <a:spAutoFit/>
            </a:bodyPr>
            <a:lstStyle/>
            <a:p>
              <a:r>
                <a:rPr lang="en-US" sz="2800" dirty="0">
                  <a:solidFill>
                    <a:srgbClr val="0070C0"/>
                  </a:solidFill>
                </a:rPr>
                <a:t>2</a:t>
              </a:r>
              <a:endParaRPr lang="en-AU" sz="2800" dirty="0">
                <a:solidFill>
                  <a:srgbClr val="0070C0"/>
                </a:solidFill>
              </a:endParaRPr>
            </a:p>
          </p:txBody>
        </p:sp>
        <p:sp>
          <p:nvSpPr>
            <p:cNvPr id="10" name="Oval 9">
              <a:extLst>
                <a:ext uri="{FF2B5EF4-FFF2-40B4-BE49-F238E27FC236}">
                  <a16:creationId xmlns:a16="http://schemas.microsoft.com/office/drawing/2014/main" id="{F58FB38F-28B0-3717-6DF4-017D4FB9BBB7}"/>
                </a:ext>
              </a:extLst>
            </p:cNvPr>
            <p:cNvSpPr/>
            <p:nvPr/>
          </p:nvSpPr>
          <p:spPr>
            <a:xfrm>
              <a:off x="348165" y="5025525"/>
              <a:ext cx="504000" cy="540000"/>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2098443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EEC3344-20E3-D048-2334-09B3E3849D3C}"/>
              </a:ext>
            </a:extLst>
          </p:cNvPr>
          <p:cNvGrpSpPr/>
          <p:nvPr/>
        </p:nvGrpSpPr>
        <p:grpSpPr>
          <a:xfrm>
            <a:off x="6104066" y="24067"/>
            <a:ext cx="1459393" cy="1395408"/>
            <a:chOff x="8043770" y="46656"/>
            <a:chExt cx="1822621" cy="1818692"/>
          </a:xfrm>
        </p:grpSpPr>
        <p:pic>
          <p:nvPicPr>
            <p:cNvPr id="11" name="Picture 10">
              <a:extLst>
                <a:ext uri="{FF2B5EF4-FFF2-40B4-BE49-F238E27FC236}">
                  <a16:creationId xmlns:a16="http://schemas.microsoft.com/office/drawing/2014/main" id="{70A7D54E-D926-7C74-9518-9BEF9D7F2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3770" y="46656"/>
              <a:ext cx="1818692" cy="1818692"/>
            </a:xfrm>
            <a:prstGeom prst="rect">
              <a:avLst/>
            </a:prstGeom>
          </p:spPr>
        </p:pic>
        <p:sp>
          <p:nvSpPr>
            <p:cNvPr id="14" name="TextBox 13">
              <a:extLst>
                <a:ext uri="{FF2B5EF4-FFF2-40B4-BE49-F238E27FC236}">
                  <a16:creationId xmlns:a16="http://schemas.microsoft.com/office/drawing/2014/main" id="{ECD137DD-E94E-390C-6CF2-4A9958270234}"/>
                </a:ext>
              </a:extLst>
            </p:cNvPr>
            <p:cNvSpPr txBox="1"/>
            <p:nvPr/>
          </p:nvSpPr>
          <p:spPr>
            <a:xfrm>
              <a:off x="9197618" y="1387866"/>
              <a:ext cx="668773" cy="461665"/>
            </a:xfrm>
            <a:prstGeom prst="rect">
              <a:avLst/>
            </a:prstGeom>
            <a:noFill/>
          </p:spPr>
          <p:txBody>
            <a:bodyPr wrap="none" rtlCol="0">
              <a:spAutoFit/>
            </a:bodyPr>
            <a:lstStyle/>
            <a:p>
              <a:pPr algn="ctr"/>
              <a:r>
                <a:rPr lang="en-US" sz="2400" b="1" dirty="0"/>
                <a:t>EYR</a:t>
              </a:r>
              <a:endParaRPr lang="en-AU" sz="2400" b="1" dirty="0"/>
            </a:p>
          </p:txBody>
        </p:sp>
      </p:grpSp>
      <p:grpSp>
        <p:nvGrpSpPr>
          <p:cNvPr id="2" name="Group 1">
            <a:extLst>
              <a:ext uri="{FF2B5EF4-FFF2-40B4-BE49-F238E27FC236}">
                <a16:creationId xmlns:a16="http://schemas.microsoft.com/office/drawing/2014/main" id="{DF3AD1BB-7AF6-CC9C-8116-6903DD48F809}"/>
              </a:ext>
            </a:extLst>
          </p:cNvPr>
          <p:cNvGrpSpPr/>
          <p:nvPr/>
        </p:nvGrpSpPr>
        <p:grpSpPr>
          <a:xfrm>
            <a:off x="48757" y="26871"/>
            <a:ext cx="1394155" cy="1407141"/>
            <a:chOff x="2450056" y="137887"/>
            <a:chExt cx="1646076" cy="1683651"/>
          </a:xfrm>
        </p:grpSpPr>
        <p:pic>
          <p:nvPicPr>
            <p:cNvPr id="13" name="Picture 12">
              <a:extLst>
                <a:ext uri="{FF2B5EF4-FFF2-40B4-BE49-F238E27FC236}">
                  <a16:creationId xmlns:a16="http://schemas.microsoft.com/office/drawing/2014/main" id="{F04EDDCD-98CB-35E9-3A35-AB4FD5E0852C}"/>
                </a:ext>
              </a:extLst>
            </p:cNvPr>
            <p:cNvPicPr>
              <a:picLocks noChangeAspect="1"/>
            </p:cNvPicPr>
            <p:nvPr/>
          </p:nvPicPr>
          <p:blipFill rotWithShape="1">
            <a:blip r:embed="rId4">
              <a:extLst>
                <a:ext uri="{28A0092B-C50C-407E-A947-70E740481C1C}">
                  <a14:useLocalDpi xmlns:a14="http://schemas.microsoft.com/office/drawing/2010/main" val="0"/>
                </a:ext>
              </a:extLst>
            </a:blip>
            <a:srcRect b="4938"/>
            <a:stretch/>
          </p:blipFill>
          <p:spPr>
            <a:xfrm>
              <a:off x="2450056" y="137887"/>
              <a:ext cx="1646076" cy="1564787"/>
            </a:xfrm>
            <a:prstGeom prst="rect">
              <a:avLst/>
            </a:prstGeom>
          </p:spPr>
        </p:pic>
        <p:sp>
          <p:nvSpPr>
            <p:cNvPr id="7" name="TextBox 6">
              <a:extLst>
                <a:ext uri="{FF2B5EF4-FFF2-40B4-BE49-F238E27FC236}">
                  <a16:creationId xmlns:a16="http://schemas.microsoft.com/office/drawing/2014/main" id="{9C9C706B-C778-9970-82CC-236E1E53770B}"/>
                </a:ext>
              </a:extLst>
            </p:cNvPr>
            <p:cNvSpPr txBox="1"/>
            <p:nvPr/>
          </p:nvSpPr>
          <p:spPr>
            <a:xfrm>
              <a:off x="3338411" y="1359873"/>
              <a:ext cx="691216" cy="461665"/>
            </a:xfrm>
            <a:prstGeom prst="rect">
              <a:avLst/>
            </a:prstGeom>
            <a:noFill/>
          </p:spPr>
          <p:txBody>
            <a:bodyPr wrap="none" rtlCol="0">
              <a:spAutoFit/>
            </a:bodyPr>
            <a:lstStyle/>
            <a:p>
              <a:pPr algn="ctr"/>
              <a:r>
                <a:rPr lang="en-US" sz="2400" b="1" dirty="0"/>
                <a:t>YTH</a:t>
              </a:r>
              <a:endParaRPr lang="en-AU" sz="2400" b="1" dirty="0"/>
            </a:p>
          </p:txBody>
        </p:sp>
      </p:grpSp>
      <p:sp>
        <p:nvSpPr>
          <p:cNvPr id="180" name="Oval 179">
            <a:extLst>
              <a:ext uri="{FF2B5EF4-FFF2-40B4-BE49-F238E27FC236}">
                <a16:creationId xmlns:a16="http://schemas.microsoft.com/office/drawing/2014/main" id="{3388358B-ED28-C3C4-1623-A92FABA2E3EF}"/>
              </a:ext>
            </a:extLst>
          </p:cNvPr>
          <p:cNvSpPr/>
          <p:nvPr/>
        </p:nvSpPr>
        <p:spPr>
          <a:xfrm>
            <a:off x="1586276" y="1219361"/>
            <a:ext cx="1075568" cy="10589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184" name="Oval 183">
            <a:extLst>
              <a:ext uri="{FF2B5EF4-FFF2-40B4-BE49-F238E27FC236}">
                <a16:creationId xmlns:a16="http://schemas.microsoft.com/office/drawing/2014/main" id="{A7116604-BFF6-8227-A3E7-328DFAF9BF82}"/>
              </a:ext>
            </a:extLst>
          </p:cNvPr>
          <p:cNvSpPr/>
          <p:nvPr/>
        </p:nvSpPr>
        <p:spPr>
          <a:xfrm>
            <a:off x="3031776" y="1219362"/>
            <a:ext cx="1072266" cy="1058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189" name="Oval 188">
            <a:extLst>
              <a:ext uri="{FF2B5EF4-FFF2-40B4-BE49-F238E27FC236}">
                <a16:creationId xmlns:a16="http://schemas.microsoft.com/office/drawing/2014/main" id="{C37FCE1C-44D4-796D-081D-9E7B070A15F0}"/>
              </a:ext>
            </a:extLst>
          </p:cNvPr>
          <p:cNvSpPr/>
          <p:nvPr/>
        </p:nvSpPr>
        <p:spPr>
          <a:xfrm>
            <a:off x="4459577" y="1221595"/>
            <a:ext cx="1072266" cy="10589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cxnSp>
        <p:nvCxnSpPr>
          <p:cNvPr id="191" name="Straight Connector 190">
            <a:extLst>
              <a:ext uri="{FF2B5EF4-FFF2-40B4-BE49-F238E27FC236}">
                <a16:creationId xmlns:a16="http://schemas.microsoft.com/office/drawing/2014/main" id="{F2FF9120-7F6D-EEDF-0005-E9DD305B6297}"/>
              </a:ext>
            </a:extLst>
          </p:cNvPr>
          <p:cNvCxnSpPr/>
          <p:nvPr/>
        </p:nvCxnSpPr>
        <p:spPr>
          <a:xfrm>
            <a:off x="1440334" y="2422441"/>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2" name="TextBox 191">
            <a:extLst>
              <a:ext uri="{FF2B5EF4-FFF2-40B4-BE49-F238E27FC236}">
                <a16:creationId xmlns:a16="http://schemas.microsoft.com/office/drawing/2014/main" id="{A2221C39-4443-A696-9FB1-6CCF2DC41F82}"/>
              </a:ext>
            </a:extLst>
          </p:cNvPr>
          <p:cNvSpPr txBox="1"/>
          <p:nvPr/>
        </p:nvSpPr>
        <p:spPr>
          <a:xfrm>
            <a:off x="265922" y="2255608"/>
            <a:ext cx="1145744" cy="338554"/>
          </a:xfrm>
          <a:prstGeom prst="rect">
            <a:avLst/>
          </a:prstGeom>
          <a:noFill/>
        </p:spPr>
        <p:txBody>
          <a:bodyPr wrap="square" rtlCol="0">
            <a:spAutoFit/>
          </a:bodyPr>
          <a:lstStyle/>
          <a:p>
            <a:pPr algn="r"/>
            <a:r>
              <a:rPr lang="en-US" sz="1600" dirty="0"/>
              <a:t>Read depth</a:t>
            </a:r>
            <a:endParaRPr lang="en-AU" sz="1600" dirty="0"/>
          </a:p>
        </p:txBody>
      </p:sp>
      <p:cxnSp>
        <p:nvCxnSpPr>
          <p:cNvPr id="193" name="Straight Connector 192">
            <a:extLst>
              <a:ext uri="{FF2B5EF4-FFF2-40B4-BE49-F238E27FC236}">
                <a16:creationId xmlns:a16="http://schemas.microsoft.com/office/drawing/2014/main" id="{FF30CF1E-5507-7BA0-F0ED-8F17F21019B8}"/>
              </a:ext>
            </a:extLst>
          </p:cNvPr>
          <p:cNvCxnSpPr/>
          <p:nvPr/>
        </p:nvCxnSpPr>
        <p:spPr>
          <a:xfrm>
            <a:off x="1436812" y="3796884"/>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4" name="TextBox 193">
            <a:extLst>
              <a:ext uri="{FF2B5EF4-FFF2-40B4-BE49-F238E27FC236}">
                <a16:creationId xmlns:a16="http://schemas.microsoft.com/office/drawing/2014/main" id="{04941449-EF6B-7806-3621-66A0C5A869E3}"/>
              </a:ext>
            </a:extLst>
          </p:cNvPr>
          <p:cNvSpPr txBox="1"/>
          <p:nvPr/>
        </p:nvSpPr>
        <p:spPr>
          <a:xfrm>
            <a:off x="115136" y="3505960"/>
            <a:ext cx="1293010" cy="584775"/>
          </a:xfrm>
          <a:prstGeom prst="rect">
            <a:avLst/>
          </a:prstGeom>
          <a:noFill/>
        </p:spPr>
        <p:txBody>
          <a:bodyPr wrap="square" rtlCol="0">
            <a:spAutoFit/>
          </a:bodyPr>
          <a:lstStyle/>
          <a:p>
            <a:pPr algn="r"/>
            <a:r>
              <a:rPr lang="en-US" sz="1600" dirty="0"/>
              <a:t>Loci</a:t>
            </a:r>
          </a:p>
          <a:p>
            <a:pPr algn="r"/>
            <a:r>
              <a:rPr lang="en-US" sz="1600" dirty="0"/>
              <a:t>missing data</a:t>
            </a:r>
            <a:endParaRPr lang="en-AU" sz="1600" dirty="0"/>
          </a:p>
        </p:txBody>
      </p:sp>
      <p:cxnSp>
        <p:nvCxnSpPr>
          <p:cNvPr id="195" name="Straight Connector 194">
            <a:extLst>
              <a:ext uri="{FF2B5EF4-FFF2-40B4-BE49-F238E27FC236}">
                <a16:creationId xmlns:a16="http://schemas.microsoft.com/office/drawing/2014/main" id="{01181B2E-5028-E7C6-3580-511D5AECA24B}"/>
              </a:ext>
            </a:extLst>
          </p:cNvPr>
          <p:cNvCxnSpPr/>
          <p:nvPr/>
        </p:nvCxnSpPr>
        <p:spPr>
          <a:xfrm>
            <a:off x="1455504" y="5121383"/>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4" name="TextBox 203">
            <a:extLst>
              <a:ext uri="{FF2B5EF4-FFF2-40B4-BE49-F238E27FC236}">
                <a16:creationId xmlns:a16="http://schemas.microsoft.com/office/drawing/2014/main" id="{A4F58B86-2FB8-BBE3-09FF-A3D7CB3E3DCC}"/>
              </a:ext>
            </a:extLst>
          </p:cNvPr>
          <p:cNvSpPr txBox="1"/>
          <p:nvPr/>
        </p:nvSpPr>
        <p:spPr>
          <a:xfrm>
            <a:off x="-65314" y="4688754"/>
            <a:ext cx="1492150" cy="1225375"/>
          </a:xfrm>
          <a:prstGeom prst="rect">
            <a:avLst/>
          </a:prstGeom>
          <a:noFill/>
        </p:spPr>
        <p:txBody>
          <a:bodyPr wrap="square" rtlCol="0">
            <a:spAutoFit/>
          </a:bodyPr>
          <a:lstStyle/>
          <a:p>
            <a:pPr algn="r"/>
            <a:r>
              <a:rPr lang="en-US" sz="1600" dirty="0"/>
              <a:t>Individual missing data </a:t>
            </a:r>
          </a:p>
          <a:p>
            <a:pPr algn="r"/>
            <a:r>
              <a:rPr lang="en-US" sz="1600" dirty="0"/>
              <a:t>+</a:t>
            </a:r>
          </a:p>
          <a:p>
            <a:pPr algn="r"/>
            <a:r>
              <a:rPr lang="en-US" sz="1600" dirty="0"/>
              <a:t> MAC</a:t>
            </a:r>
            <a:endParaRPr lang="en-AU" sz="1600" dirty="0"/>
          </a:p>
        </p:txBody>
      </p:sp>
      <p:sp>
        <p:nvSpPr>
          <p:cNvPr id="207" name="TextBox 206">
            <a:extLst>
              <a:ext uri="{FF2B5EF4-FFF2-40B4-BE49-F238E27FC236}">
                <a16:creationId xmlns:a16="http://schemas.microsoft.com/office/drawing/2014/main" id="{CCE5C29D-D069-970A-E505-B2E8F25A7D58}"/>
              </a:ext>
            </a:extLst>
          </p:cNvPr>
          <p:cNvSpPr txBox="1"/>
          <p:nvPr/>
        </p:nvSpPr>
        <p:spPr>
          <a:xfrm>
            <a:off x="1497923" y="6279587"/>
            <a:ext cx="4006616" cy="328902"/>
          </a:xfrm>
          <a:prstGeom prst="rect">
            <a:avLst/>
          </a:prstGeom>
          <a:noFill/>
        </p:spPr>
        <p:txBody>
          <a:bodyPr wrap="square" rtlCol="0">
            <a:spAutoFit/>
          </a:bodyPr>
          <a:lstStyle/>
          <a:p>
            <a:pPr algn="ctr"/>
            <a:r>
              <a:rPr lang="en-US" sz="1100" b="1" dirty="0"/>
              <a:t>FINAL DATASET</a:t>
            </a:r>
            <a:endParaRPr lang="en-AU" sz="1100" b="1" dirty="0"/>
          </a:p>
        </p:txBody>
      </p:sp>
      <p:sp>
        <p:nvSpPr>
          <p:cNvPr id="208" name="TextBox 207">
            <a:extLst>
              <a:ext uri="{FF2B5EF4-FFF2-40B4-BE49-F238E27FC236}">
                <a16:creationId xmlns:a16="http://schemas.microsoft.com/office/drawing/2014/main" id="{3371510E-9E71-833E-33F3-4820A38E9034}"/>
              </a:ext>
            </a:extLst>
          </p:cNvPr>
          <p:cNvSpPr txBox="1"/>
          <p:nvPr/>
        </p:nvSpPr>
        <p:spPr>
          <a:xfrm>
            <a:off x="1547569" y="363730"/>
            <a:ext cx="4006616" cy="328902"/>
          </a:xfrm>
          <a:prstGeom prst="rect">
            <a:avLst/>
          </a:prstGeom>
          <a:noFill/>
        </p:spPr>
        <p:txBody>
          <a:bodyPr wrap="square" rtlCol="0">
            <a:spAutoFit/>
          </a:bodyPr>
          <a:lstStyle/>
          <a:p>
            <a:pPr algn="ctr"/>
            <a:r>
              <a:rPr lang="en-US" sz="1100" b="1" dirty="0"/>
              <a:t>INITIAL DATASET</a:t>
            </a:r>
            <a:endParaRPr lang="en-AU" sz="1100" b="1" dirty="0"/>
          </a:p>
        </p:txBody>
      </p:sp>
      <p:sp>
        <p:nvSpPr>
          <p:cNvPr id="18" name="Rectangle: Rounded Corners 17">
            <a:extLst>
              <a:ext uri="{FF2B5EF4-FFF2-40B4-BE49-F238E27FC236}">
                <a16:creationId xmlns:a16="http://schemas.microsoft.com/office/drawing/2014/main" id="{AD3B16D2-305E-8043-2099-AB64747C1B5A}"/>
              </a:ext>
            </a:extLst>
          </p:cNvPr>
          <p:cNvSpPr/>
          <p:nvPr/>
        </p:nvSpPr>
        <p:spPr>
          <a:xfrm>
            <a:off x="1619719" y="675695"/>
            <a:ext cx="1063658" cy="4275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W-linked</a:t>
            </a:r>
            <a:endParaRPr lang="en-AU" sz="1400" b="1" dirty="0">
              <a:solidFill>
                <a:schemeClr val="bg1"/>
              </a:solidFill>
              <a:cs typeface="Arial" panose="020B0604020202020204" pitchFamily="34" charset="0"/>
            </a:endParaRPr>
          </a:p>
        </p:txBody>
      </p:sp>
      <p:sp>
        <p:nvSpPr>
          <p:cNvPr id="19" name="Rectangle: Rounded Corners 18">
            <a:extLst>
              <a:ext uri="{FF2B5EF4-FFF2-40B4-BE49-F238E27FC236}">
                <a16:creationId xmlns:a16="http://schemas.microsoft.com/office/drawing/2014/main" id="{6F0D5B6C-1976-1896-93B7-9A6D05604D37}"/>
              </a:ext>
            </a:extLst>
          </p:cNvPr>
          <p:cNvSpPr/>
          <p:nvPr/>
        </p:nvSpPr>
        <p:spPr>
          <a:xfrm>
            <a:off x="3037181" y="662305"/>
            <a:ext cx="1063659" cy="42758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Z-linked</a:t>
            </a:r>
            <a:endParaRPr lang="en-AU" sz="1400" b="1" dirty="0">
              <a:solidFill>
                <a:schemeClr val="bg1"/>
              </a:solidFill>
              <a:cs typeface="Arial" panose="020B0604020202020204" pitchFamily="34" charset="0"/>
            </a:endParaRPr>
          </a:p>
        </p:txBody>
      </p:sp>
      <p:sp>
        <p:nvSpPr>
          <p:cNvPr id="20" name="Rectangle: Rounded Corners 19">
            <a:extLst>
              <a:ext uri="{FF2B5EF4-FFF2-40B4-BE49-F238E27FC236}">
                <a16:creationId xmlns:a16="http://schemas.microsoft.com/office/drawing/2014/main" id="{506C17E6-A04D-A69B-E15F-4ED4ABF7BD66}"/>
              </a:ext>
            </a:extLst>
          </p:cNvPr>
          <p:cNvSpPr/>
          <p:nvPr/>
        </p:nvSpPr>
        <p:spPr>
          <a:xfrm>
            <a:off x="4447655" y="662305"/>
            <a:ext cx="1092715" cy="42758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Gametolog</a:t>
            </a:r>
            <a:endParaRPr lang="en-AU" sz="1400" b="1" dirty="0">
              <a:solidFill>
                <a:schemeClr val="bg1"/>
              </a:solidFill>
              <a:cs typeface="Arial" panose="020B0604020202020204" pitchFamily="34" charset="0"/>
            </a:endParaRPr>
          </a:p>
        </p:txBody>
      </p:sp>
      <p:sp>
        <p:nvSpPr>
          <p:cNvPr id="6" name="Oval 5">
            <a:extLst>
              <a:ext uri="{FF2B5EF4-FFF2-40B4-BE49-F238E27FC236}">
                <a16:creationId xmlns:a16="http://schemas.microsoft.com/office/drawing/2014/main" id="{E6813C2C-3E93-8682-AFE7-45DC479C560B}"/>
              </a:ext>
            </a:extLst>
          </p:cNvPr>
          <p:cNvSpPr/>
          <p:nvPr/>
        </p:nvSpPr>
        <p:spPr>
          <a:xfrm>
            <a:off x="7860128" y="1230498"/>
            <a:ext cx="1072738" cy="103953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27" name="Oval 26">
            <a:extLst>
              <a:ext uri="{FF2B5EF4-FFF2-40B4-BE49-F238E27FC236}">
                <a16:creationId xmlns:a16="http://schemas.microsoft.com/office/drawing/2014/main" id="{2C5138C0-3638-6165-4383-8650AA174CC5}"/>
              </a:ext>
            </a:extLst>
          </p:cNvPr>
          <p:cNvSpPr/>
          <p:nvPr/>
        </p:nvSpPr>
        <p:spPr>
          <a:xfrm>
            <a:off x="9336388" y="1230498"/>
            <a:ext cx="1069445" cy="10395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39" name="Oval 38">
            <a:extLst>
              <a:ext uri="{FF2B5EF4-FFF2-40B4-BE49-F238E27FC236}">
                <a16:creationId xmlns:a16="http://schemas.microsoft.com/office/drawing/2014/main" id="{C270C2A3-F5A8-3C5A-9918-E5C564725FFA}"/>
              </a:ext>
            </a:extLst>
          </p:cNvPr>
          <p:cNvSpPr/>
          <p:nvPr/>
        </p:nvSpPr>
        <p:spPr>
          <a:xfrm>
            <a:off x="10802713" y="1232691"/>
            <a:ext cx="1069445" cy="10395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cxnSp>
        <p:nvCxnSpPr>
          <p:cNvPr id="49" name="Straight Connector 48">
            <a:extLst>
              <a:ext uri="{FF2B5EF4-FFF2-40B4-BE49-F238E27FC236}">
                <a16:creationId xmlns:a16="http://schemas.microsoft.com/office/drawing/2014/main" id="{121B38B2-9B43-5E68-0851-B4466CDEFC19}"/>
              </a:ext>
            </a:extLst>
          </p:cNvPr>
          <p:cNvCxnSpPr/>
          <p:nvPr/>
        </p:nvCxnSpPr>
        <p:spPr>
          <a:xfrm>
            <a:off x="7659065" y="2427891"/>
            <a:ext cx="4334844"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E4338EAB-03B8-2061-B162-BCC378ECB2FD}"/>
              </a:ext>
            </a:extLst>
          </p:cNvPr>
          <p:cNvCxnSpPr/>
          <p:nvPr/>
        </p:nvCxnSpPr>
        <p:spPr>
          <a:xfrm>
            <a:off x="7655553" y="3756120"/>
            <a:ext cx="4334844"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3" name="Straight Connector 52">
            <a:extLst>
              <a:ext uri="{FF2B5EF4-FFF2-40B4-BE49-F238E27FC236}">
                <a16:creationId xmlns:a16="http://schemas.microsoft.com/office/drawing/2014/main" id="{994EEEEB-3439-F436-478C-3747C86396AA}"/>
              </a:ext>
            </a:extLst>
          </p:cNvPr>
          <p:cNvCxnSpPr/>
          <p:nvPr/>
        </p:nvCxnSpPr>
        <p:spPr>
          <a:xfrm>
            <a:off x="7679457" y="5061010"/>
            <a:ext cx="4334844"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Rectangle: Rounded Corners 4">
            <a:extLst>
              <a:ext uri="{FF2B5EF4-FFF2-40B4-BE49-F238E27FC236}">
                <a16:creationId xmlns:a16="http://schemas.microsoft.com/office/drawing/2014/main" id="{DFEEF70E-9A00-4C18-5009-D0115ED3FA79}"/>
              </a:ext>
            </a:extLst>
          </p:cNvPr>
          <p:cNvSpPr/>
          <p:nvPr/>
        </p:nvSpPr>
        <p:spPr>
          <a:xfrm>
            <a:off x="7867048" y="700957"/>
            <a:ext cx="1072825" cy="41940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W-linked</a:t>
            </a:r>
            <a:endParaRPr lang="en-AU" sz="1400" b="1" dirty="0">
              <a:solidFill>
                <a:schemeClr val="bg1"/>
              </a:solidFill>
              <a:cs typeface="Arial" panose="020B0604020202020204" pitchFamily="34" charset="0"/>
            </a:endParaRPr>
          </a:p>
        </p:txBody>
      </p:sp>
      <p:sp>
        <p:nvSpPr>
          <p:cNvPr id="10" name="Rectangle: Rounded Corners 9">
            <a:extLst>
              <a:ext uri="{FF2B5EF4-FFF2-40B4-BE49-F238E27FC236}">
                <a16:creationId xmlns:a16="http://schemas.microsoft.com/office/drawing/2014/main" id="{74CBBCD5-10A5-E149-BF38-3EA27F4D49F6}"/>
              </a:ext>
            </a:extLst>
          </p:cNvPr>
          <p:cNvSpPr/>
          <p:nvPr/>
        </p:nvSpPr>
        <p:spPr>
          <a:xfrm>
            <a:off x="9339940" y="687823"/>
            <a:ext cx="1072826" cy="41940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Z-linked</a:t>
            </a:r>
            <a:endParaRPr lang="en-AU" sz="1400" b="1" dirty="0">
              <a:solidFill>
                <a:schemeClr val="bg1"/>
              </a:solidFill>
              <a:cs typeface="Arial" panose="020B0604020202020204" pitchFamily="34" charset="0"/>
            </a:endParaRPr>
          </a:p>
        </p:txBody>
      </p:sp>
      <p:sp>
        <p:nvSpPr>
          <p:cNvPr id="15" name="Rectangle: Rounded Corners 14">
            <a:extLst>
              <a:ext uri="{FF2B5EF4-FFF2-40B4-BE49-F238E27FC236}">
                <a16:creationId xmlns:a16="http://schemas.microsoft.com/office/drawing/2014/main" id="{2A7BE775-B18B-BD41-4621-4D5BA94A0DA7}"/>
              </a:ext>
            </a:extLst>
          </p:cNvPr>
          <p:cNvSpPr/>
          <p:nvPr/>
        </p:nvSpPr>
        <p:spPr>
          <a:xfrm>
            <a:off x="10788499" y="687823"/>
            <a:ext cx="1102132" cy="41940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Gametolog</a:t>
            </a:r>
            <a:endParaRPr lang="en-AU" sz="1400" b="1" dirty="0">
              <a:solidFill>
                <a:schemeClr val="bg1"/>
              </a:solidFill>
              <a:cs typeface="Arial" panose="020B0604020202020204" pitchFamily="34" charset="0"/>
            </a:endParaRPr>
          </a:p>
        </p:txBody>
      </p:sp>
      <p:sp>
        <p:nvSpPr>
          <p:cNvPr id="16" name="TextBox 15">
            <a:extLst>
              <a:ext uri="{FF2B5EF4-FFF2-40B4-BE49-F238E27FC236}">
                <a16:creationId xmlns:a16="http://schemas.microsoft.com/office/drawing/2014/main" id="{530BC3EB-D504-3CCB-D777-CDB37F80EB2B}"/>
              </a:ext>
            </a:extLst>
          </p:cNvPr>
          <p:cNvSpPr txBox="1"/>
          <p:nvPr/>
        </p:nvSpPr>
        <p:spPr>
          <a:xfrm>
            <a:off x="7867048" y="6226938"/>
            <a:ext cx="4041146" cy="322617"/>
          </a:xfrm>
          <a:prstGeom prst="rect">
            <a:avLst/>
          </a:prstGeom>
          <a:noFill/>
        </p:spPr>
        <p:txBody>
          <a:bodyPr wrap="square" rtlCol="0">
            <a:spAutoFit/>
          </a:bodyPr>
          <a:lstStyle/>
          <a:p>
            <a:pPr algn="ctr"/>
            <a:r>
              <a:rPr lang="en-US" sz="1100" b="1" dirty="0"/>
              <a:t>FINAL DATASET</a:t>
            </a:r>
            <a:endParaRPr lang="en-AU" sz="1100" b="1" dirty="0"/>
          </a:p>
        </p:txBody>
      </p:sp>
      <p:sp>
        <p:nvSpPr>
          <p:cNvPr id="17" name="TextBox 16">
            <a:extLst>
              <a:ext uri="{FF2B5EF4-FFF2-40B4-BE49-F238E27FC236}">
                <a16:creationId xmlns:a16="http://schemas.microsoft.com/office/drawing/2014/main" id="{2E3DD16A-D85F-1026-3154-3F0AED7BED94}"/>
              </a:ext>
            </a:extLst>
          </p:cNvPr>
          <p:cNvSpPr txBox="1"/>
          <p:nvPr/>
        </p:nvSpPr>
        <p:spPr>
          <a:xfrm>
            <a:off x="7862441" y="401055"/>
            <a:ext cx="4041146" cy="322617"/>
          </a:xfrm>
          <a:prstGeom prst="rect">
            <a:avLst/>
          </a:prstGeom>
          <a:noFill/>
        </p:spPr>
        <p:txBody>
          <a:bodyPr wrap="square" rtlCol="0">
            <a:spAutoFit/>
          </a:bodyPr>
          <a:lstStyle/>
          <a:p>
            <a:pPr algn="ctr"/>
            <a:r>
              <a:rPr lang="en-US" sz="1100" b="1" dirty="0"/>
              <a:t>INITIAL DATASET</a:t>
            </a:r>
            <a:endParaRPr lang="en-AU" sz="1100" b="1" dirty="0"/>
          </a:p>
        </p:txBody>
      </p:sp>
    </p:spTree>
    <p:extLst>
      <p:ext uri="{BB962C8B-B14F-4D97-AF65-F5344CB8AC3E}">
        <p14:creationId xmlns:p14="http://schemas.microsoft.com/office/powerpoint/2010/main" val="33406038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749088-72BC-DC17-8D55-60B2143FD81E}"/>
              </a:ext>
            </a:extLst>
          </p:cNvPr>
          <p:cNvGrpSpPr/>
          <p:nvPr/>
        </p:nvGrpSpPr>
        <p:grpSpPr>
          <a:xfrm>
            <a:off x="6104066" y="24067"/>
            <a:ext cx="1459393" cy="1395408"/>
            <a:chOff x="8043770" y="46656"/>
            <a:chExt cx="1822621" cy="1818692"/>
          </a:xfrm>
        </p:grpSpPr>
        <p:pic>
          <p:nvPicPr>
            <p:cNvPr id="10" name="Picture 9">
              <a:extLst>
                <a:ext uri="{FF2B5EF4-FFF2-40B4-BE49-F238E27FC236}">
                  <a16:creationId xmlns:a16="http://schemas.microsoft.com/office/drawing/2014/main" id="{D9C225C9-0CF0-D1B2-5E33-9509F491D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3770" y="46656"/>
              <a:ext cx="1818692" cy="1818692"/>
            </a:xfrm>
            <a:prstGeom prst="rect">
              <a:avLst/>
            </a:prstGeom>
          </p:spPr>
        </p:pic>
        <p:sp>
          <p:nvSpPr>
            <p:cNvPr id="15" name="TextBox 14">
              <a:extLst>
                <a:ext uri="{FF2B5EF4-FFF2-40B4-BE49-F238E27FC236}">
                  <a16:creationId xmlns:a16="http://schemas.microsoft.com/office/drawing/2014/main" id="{4C4F9614-0A9B-6253-B3E2-EADC5A1198D0}"/>
                </a:ext>
              </a:extLst>
            </p:cNvPr>
            <p:cNvSpPr txBox="1"/>
            <p:nvPr/>
          </p:nvSpPr>
          <p:spPr>
            <a:xfrm>
              <a:off x="9197618" y="1387866"/>
              <a:ext cx="668773" cy="461665"/>
            </a:xfrm>
            <a:prstGeom prst="rect">
              <a:avLst/>
            </a:prstGeom>
            <a:noFill/>
          </p:spPr>
          <p:txBody>
            <a:bodyPr wrap="none" rtlCol="0">
              <a:spAutoFit/>
            </a:bodyPr>
            <a:lstStyle/>
            <a:p>
              <a:pPr algn="ctr"/>
              <a:r>
                <a:rPr lang="en-US" sz="2400" b="1" dirty="0"/>
                <a:t>EYR</a:t>
              </a:r>
              <a:endParaRPr lang="en-AU" sz="2400" b="1" dirty="0"/>
            </a:p>
          </p:txBody>
        </p:sp>
      </p:grpSp>
      <p:grpSp>
        <p:nvGrpSpPr>
          <p:cNvPr id="16" name="Group 15">
            <a:extLst>
              <a:ext uri="{FF2B5EF4-FFF2-40B4-BE49-F238E27FC236}">
                <a16:creationId xmlns:a16="http://schemas.microsoft.com/office/drawing/2014/main" id="{C5964E17-D428-A3A8-BE4A-9659D158318A}"/>
              </a:ext>
            </a:extLst>
          </p:cNvPr>
          <p:cNvGrpSpPr/>
          <p:nvPr/>
        </p:nvGrpSpPr>
        <p:grpSpPr>
          <a:xfrm>
            <a:off x="48757" y="26871"/>
            <a:ext cx="1394155" cy="1407141"/>
            <a:chOff x="2450056" y="137887"/>
            <a:chExt cx="1646076" cy="1683651"/>
          </a:xfrm>
        </p:grpSpPr>
        <p:pic>
          <p:nvPicPr>
            <p:cNvPr id="17" name="Picture 16">
              <a:extLst>
                <a:ext uri="{FF2B5EF4-FFF2-40B4-BE49-F238E27FC236}">
                  <a16:creationId xmlns:a16="http://schemas.microsoft.com/office/drawing/2014/main" id="{CEB49E02-0530-C67F-96BE-3A49BA4BAEB1}"/>
                </a:ext>
              </a:extLst>
            </p:cNvPr>
            <p:cNvPicPr>
              <a:picLocks noChangeAspect="1"/>
            </p:cNvPicPr>
            <p:nvPr/>
          </p:nvPicPr>
          <p:blipFill rotWithShape="1">
            <a:blip r:embed="rId4">
              <a:extLst>
                <a:ext uri="{28A0092B-C50C-407E-A947-70E740481C1C}">
                  <a14:useLocalDpi xmlns:a14="http://schemas.microsoft.com/office/drawing/2010/main" val="0"/>
                </a:ext>
              </a:extLst>
            </a:blip>
            <a:srcRect b="4938"/>
            <a:stretch/>
          </p:blipFill>
          <p:spPr>
            <a:xfrm>
              <a:off x="2450056" y="137887"/>
              <a:ext cx="1646076" cy="1564787"/>
            </a:xfrm>
            <a:prstGeom prst="rect">
              <a:avLst/>
            </a:prstGeom>
          </p:spPr>
        </p:pic>
        <p:sp>
          <p:nvSpPr>
            <p:cNvPr id="18" name="TextBox 17">
              <a:extLst>
                <a:ext uri="{FF2B5EF4-FFF2-40B4-BE49-F238E27FC236}">
                  <a16:creationId xmlns:a16="http://schemas.microsoft.com/office/drawing/2014/main" id="{065D2438-5F60-1546-9E4A-584683D17452}"/>
                </a:ext>
              </a:extLst>
            </p:cNvPr>
            <p:cNvSpPr txBox="1"/>
            <p:nvPr/>
          </p:nvSpPr>
          <p:spPr>
            <a:xfrm>
              <a:off x="3338411" y="1359873"/>
              <a:ext cx="691216" cy="461665"/>
            </a:xfrm>
            <a:prstGeom prst="rect">
              <a:avLst/>
            </a:prstGeom>
            <a:noFill/>
          </p:spPr>
          <p:txBody>
            <a:bodyPr wrap="none" rtlCol="0">
              <a:spAutoFit/>
            </a:bodyPr>
            <a:lstStyle/>
            <a:p>
              <a:pPr algn="ctr"/>
              <a:r>
                <a:rPr lang="en-US" sz="2400" b="1" dirty="0"/>
                <a:t>YTH</a:t>
              </a:r>
              <a:endParaRPr lang="en-AU" sz="2400" b="1" dirty="0"/>
            </a:p>
          </p:txBody>
        </p:sp>
      </p:grpSp>
      <p:sp>
        <p:nvSpPr>
          <p:cNvPr id="20" name="Oval 19">
            <a:extLst>
              <a:ext uri="{FF2B5EF4-FFF2-40B4-BE49-F238E27FC236}">
                <a16:creationId xmlns:a16="http://schemas.microsoft.com/office/drawing/2014/main" id="{17579E64-FDC9-C861-C8F8-5F21047B96A7}"/>
              </a:ext>
            </a:extLst>
          </p:cNvPr>
          <p:cNvSpPr/>
          <p:nvPr/>
        </p:nvSpPr>
        <p:spPr>
          <a:xfrm>
            <a:off x="1586276" y="1219361"/>
            <a:ext cx="1075568" cy="10589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21" name="Arrow: Down 20">
            <a:extLst>
              <a:ext uri="{FF2B5EF4-FFF2-40B4-BE49-F238E27FC236}">
                <a16:creationId xmlns:a16="http://schemas.microsoft.com/office/drawing/2014/main" id="{268C6011-B741-B3A9-41DD-5B7C7F954FBA}"/>
              </a:ext>
            </a:extLst>
          </p:cNvPr>
          <p:cNvSpPr/>
          <p:nvPr/>
        </p:nvSpPr>
        <p:spPr>
          <a:xfrm>
            <a:off x="1964003" y="2175862"/>
            <a:ext cx="339774" cy="540653"/>
          </a:xfrm>
          <a:prstGeom prst="downArrow">
            <a:avLst>
              <a:gd name="adj1" fmla="val 54738"/>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22" name="Oval 21">
            <a:extLst>
              <a:ext uri="{FF2B5EF4-FFF2-40B4-BE49-F238E27FC236}">
                <a16:creationId xmlns:a16="http://schemas.microsoft.com/office/drawing/2014/main" id="{6CAD1310-1F75-A97F-B7C1-908F550739A6}"/>
              </a:ext>
            </a:extLst>
          </p:cNvPr>
          <p:cNvSpPr/>
          <p:nvPr/>
        </p:nvSpPr>
        <p:spPr>
          <a:xfrm>
            <a:off x="1722363" y="2714449"/>
            <a:ext cx="872982" cy="8653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75%</a:t>
            </a:r>
            <a:endParaRPr lang="en-AU" sz="1600" b="1" dirty="0"/>
          </a:p>
        </p:txBody>
      </p:sp>
      <p:sp>
        <p:nvSpPr>
          <p:cNvPr id="23" name="Oval 22">
            <a:extLst>
              <a:ext uri="{FF2B5EF4-FFF2-40B4-BE49-F238E27FC236}">
                <a16:creationId xmlns:a16="http://schemas.microsoft.com/office/drawing/2014/main" id="{AAD01288-B98D-61BF-D81E-900D5C072D72}"/>
              </a:ext>
            </a:extLst>
          </p:cNvPr>
          <p:cNvSpPr/>
          <p:nvPr/>
        </p:nvSpPr>
        <p:spPr>
          <a:xfrm>
            <a:off x="3031776" y="1219362"/>
            <a:ext cx="1072266" cy="1058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26" name="Oval 25">
            <a:extLst>
              <a:ext uri="{FF2B5EF4-FFF2-40B4-BE49-F238E27FC236}">
                <a16:creationId xmlns:a16="http://schemas.microsoft.com/office/drawing/2014/main" id="{37A4A825-A505-1DE0-EA6C-E42400025CE5}"/>
              </a:ext>
            </a:extLst>
          </p:cNvPr>
          <p:cNvSpPr/>
          <p:nvPr/>
        </p:nvSpPr>
        <p:spPr>
          <a:xfrm>
            <a:off x="4459577" y="1221595"/>
            <a:ext cx="1072266" cy="10589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cxnSp>
        <p:nvCxnSpPr>
          <p:cNvPr id="30" name="Straight Connector 29">
            <a:extLst>
              <a:ext uri="{FF2B5EF4-FFF2-40B4-BE49-F238E27FC236}">
                <a16:creationId xmlns:a16="http://schemas.microsoft.com/office/drawing/2014/main" id="{8B1A9534-0927-6881-9400-B9F99E050942}"/>
              </a:ext>
            </a:extLst>
          </p:cNvPr>
          <p:cNvCxnSpPr/>
          <p:nvPr/>
        </p:nvCxnSpPr>
        <p:spPr>
          <a:xfrm>
            <a:off x="1440334" y="2422441"/>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C684C70C-3ED2-2436-FF17-9FF7F89BBA15}"/>
              </a:ext>
            </a:extLst>
          </p:cNvPr>
          <p:cNvSpPr txBox="1"/>
          <p:nvPr/>
        </p:nvSpPr>
        <p:spPr>
          <a:xfrm>
            <a:off x="265922" y="2255608"/>
            <a:ext cx="1145744" cy="338554"/>
          </a:xfrm>
          <a:prstGeom prst="rect">
            <a:avLst/>
          </a:prstGeom>
          <a:noFill/>
        </p:spPr>
        <p:txBody>
          <a:bodyPr wrap="square" rtlCol="0">
            <a:spAutoFit/>
          </a:bodyPr>
          <a:lstStyle/>
          <a:p>
            <a:pPr algn="r"/>
            <a:r>
              <a:rPr lang="en-US" sz="1600" dirty="0"/>
              <a:t>Read depth</a:t>
            </a:r>
            <a:endParaRPr lang="en-AU" sz="1600" dirty="0"/>
          </a:p>
        </p:txBody>
      </p:sp>
      <p:cxnSp>
        <p:nvCxnSpPr>
          <p:cNvPr id="32" name="Straight Connector 31">
            <a:extLst>
              <a:ext uri="{FF2B5EF4-FFF2-40B4-BE49-F238E27FC236}">
                <a16:creationId xmlns:a16="http://schemas.microsoft.com/office/drawing/2014/main" id="{F8CF483C-CDC9-27F0-04D6-C4AFC95C2863}"/>
              </a:ext>
            </a:extLst>
          </p:cNvPr>
          <p:cNvCxnSpPr/>
          <p:nvPr/>
        </p:nvCxnSpPr>
        <p:spPr>
          <a:xfrm>
            <a:off x="1436812" y="3796884"/>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0857B219-B7E1-515F-4853-0F813291FC2F}"/>
              </a:ext>
            </a:extLst>
          </p:cNvPr>
          <p:cNvSpPr txBox="1"/>
          <p:nvPr/>
        </p:nvSpPr>
        <p:spPr>
          <a:xfrm>
            <a:off x="115136" y="3505960"/>
            <a:ext cx="1293010" cy="584775"/>
          </a:xfrm>
          <a:prstGeom prst="rect">
            <a:avLst/>
          </a:prstGeom>
          <a:noFill/>
        </p:spPr>
        <p:txBody>
          <a:bodyPr wrap="square" rtlCol="0">
            <a:spAutoFit/>
          </a:bodyPr>
          <a:lstStyle/>
          <a:p>
            <a:pPr algn="r"/>
            <a:r>
              <a:rPr lang="en-US" sz="1600" dirty="0"/>
              <a:t>Loci</a:t>
            </a:r>
          </a:p>
          <a:p>
            <a:pPr algn="r"/>
            <a:r>
              <a:rPr lang="en-US" sz="1600" dirty="0"/>
              <a:t>missing data</a:t>
            </a:r>
            <a:endParaRPr lang="en-AU" sz="1600" dirty="0"/>
          </a:p>
        </p:txBody>
      </p:sp>
      <p:cxnSp>
        <p:nvCxnSpPr>
          <p:cNvPr id="34" name="Straight Connector 33">
            <a:extLst>
              <a:ext uri="{FF2B5EF4-FFF2-40B4-BE49-F238E27FC236}">
                <a16:creationId xmlns:a16="http://schemas.microsoft.com/office/drawing/2014/main" id="{AF1C099C-E173-D252-E2E0-BAB3542813E5}"/>
              </a:ext>
            </a:extLst>
          </p:cNvPr>
          <p:cNvCxnSpPr/>
          <p:nvPr/>
        </p:nvCxnSpPr>
        <p:spPr>
          <a:xfrm>
            <a:off x="1455504" y="5121383"/>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4" name="TextBox 53">
            <a:extLst>
              <a:ext uri="{FF2B5EF4-FFF2-40B4-BE49-F238E27FC236}">
                <a16:creationId xmlns:a16="http://schemas.microsoft.com/office/drawing/2014/main" id="{373D89D3-9C6C-62EF-4D60-02983735C009}"/>
              </a:ext>
            </a:extLst>
          </p:cNvPr>
          <p:cNvSpPr txBox="1"/>
          <p:nvPr/>
        </p:nvSpPr>
        <p:spPr>
          <a:xfrm>
            <a:off x="-65314" y="4688754"/>
            <a:ext cx="1492150" cy="1225375"/>
          </a:xfrm>
          <a:prstGeom prst="rect">
            <a:avLst/>
          </a:prstGeom>
          <a:noFill/>
        </p:spPr>
        <p:txBody>
          <a:bodyPr wrap="square" rtlCol="0">
            <a:spAutoFit/>
          </a:bodyPr>
          <a:lstStyle/>
          <a:p>
            <a:pPr algn="r"/>
            <a:r>
              <a:rPr lang="en-US" sz="1600" dirty="0"/>
              <a:t>Individual missing data </a:t>
            </a:r>
          </a:p>
          <a:p>
            <a:pPr algn="r"/>
            <a:r>
              <a:rPr lang="en-US" sz="1600" dirty="0"/>
              <a:t>+</a:t>
            </a:r>
          </a:p>
          <a:p>
            <a:pPr algn="r"/>
            <a:r>
              <a:rPr lang="en-US" sz="1600" dirty="0"/>
              <a:t> MAC</a:t>
            </a:r>
            <a:endParaRPr lang="en-AU" sz="1600" dirty="0"/>
          </a:p>
        </p:txBody>
      </p:sp>
      <p:sp>
        <p:nvSpPr>
          <p:cNvPr id="59" name="TextBox 58">
            <a:extLst>
              <a:ext uri="{FF2B5EF4-FFF2-40B4-BE49-F238E27FC236}">
                <a16:creationId xmlns:a16="http://schemas.microsoft.com/office/drawing/2014/main" id="{A42ED7FC-4E0A-EB36-1C78-F796E597E4EE}"/>
              </a:ext>
            </a:extLst>
          </p:cNvPr>
          <p:cNvSpPr txBox="1"/>
          <p:nvPr/>
        </p:nvSpPr>
        <p:spPr>
          <a:xfrm>
            <a:off x="1497923" y="6279587"/>
            <a:ext cx="4006616" cy="328902"/>
          </a:xfrm>
          <a:prstGeom prst="rect">
            <a:avLst/>
          </a:prstGeom>
          <a:noFill/>
        </p:spPr>
        <p:txBody>
          <a:bodyPr wrap="square" rtlCol="0">
            <a:spAutoFit/>
          </a:bodyPr>
          <a:lstStyle/>
          <a:p>
            <a:pPr algn="ctr"/>
            <a:r>
              <a:rPr lang="en-US" sz="1100" b="1" dirty="0"/>
              <a:t>FINAL DATASET</a:t>
            </a:r>
            <a:endParaRPr lang="en-AU" sz="1100" b="1" dirty="0"/>
          </a:p>
        </p:txBody>
      </p:sp>
      <p:sp>
        <p:nvSpPr>
          <p:cNvPr id="66" name="TextBox 65">
            <a:extLst>
              <a:ext uri="{FF2B5EF4-FFF2-40B4-BE49-F238E27FC236}">
                <a16:creationId xmlns:a16="http://schemas.microsoft.com/office/drawing/2014/main" id="{97275065-5024-1CD6-0BD5-1978F252F4D4}"/>
              </a:ext>
            </a:extLst>
          </p:cNvPr>
          <p:cNvSpPr txBox="1"/>
          <p:nvPr/>
        </p:nvSpPr>
        <p:spPr>
          <a:xfrm>
            <a:off x="1547569" y="363730"/>
            <a:ext cx="4006616" cy="328902"/>
          </a:xfrm>
          <a:prstGeom prst="rect">
            <a:avLst/>
          </a:prstGeom>
          <a:noFill/>
        </p:spPr>
        <p:txBody>
          <a:bodyPr wrap="square" rtlCol="0">
            <a:spAutoFit/>
          </a:bodyPr>
          <a:lstStyle/>
          <a:p>
            <a:pPr algn="ctr"/>
            <a:r>
              <a:rPr lang="en-US" sz="1100" b="1" dirty="0"/>
              <a:t>INITIAL DATASET</a:t>
            </a:r>
            <a:endParaRPr lang="en-AU" sz="1100" b="1" dirty="0"/>
          </a:p>
        </p:txBody>
      </p:sp>
      <p:sp>
        <p:nvSpPr>
          <p:cNvPr id="67" name="Rectangle: Rounded Corners 66">
            <a:extLst>
              <a:ext uri="{FF2B5EF4-FFF2-40B4-BE49-F238E27FC236}">
                <a16:creationId xmlns:a16="http://schemas.microsoft.com/office/drawing/2014/main" id="{F09EDB4E-ED02-EC61-DAD6-39EC4732BF85}"/>
              </a:ext>
            </a:extLst>
          </p:cNvPr>
          <p:cNvSpPr/>
          <p:nvPr/>
        </p:nvSpPr>
        <p:spPr>
          <a:xfrm>
            <a:off x="1619719" y="675695"/>
            <a:ext cx="1063658" cy="4275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W-linked</a:t>
            </a:r>
            <a:endParaRPr lang="en-AU" sz="1400" b="1" dirty="0">
              <a:solidFill>
                <a:schemeClr val="bg1"/>
              </a:solidFill>
              <a:cs typeface="Arial" panose="020B0604020202020204" pitchFamily="34" charset="0"/>
            </a:endParaRPr>
          </a:p>
        </p:txBody>
      </p:sp>
      <p:sp>
        <p:nvSpPr>
          <p:cNvPr id="68" name="Rectangle: Rounded Corners 67">
            <a:extLst>
              <a:ext uri="{FF2B5EF4-FFF2-40B4-BE49-F238E27FC236}">
                <a16:creationId xmlns:a16="http://schemas.microsoft.com/office/drawing/2014/main" id="{428FF248-14E2-D19C-80C0-3389C9167086}"/>
              </a:ext>
            </a:extLst>
          </p:cNvPr>
          <p:cNvSpPr/>
          <p:nvPr/>
        </p:nvSpPr>
        <p:spPr>
          <a:xfrm>
            <a:off x="3037181" y="662305"/>
            <a:ext cx="1063659" cy="42758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Z-linked</a:t>
            </a:r>
            <a:endParaRPr lang="en-AU" sz="1400" b="1" dirty="0">
              <a:solidFill>
                <a:schemeClr val="bg1"/>
              </a:solidFill>
              <a:cs typeface="Arial" panose="020B0604020202020204" pitchFamily="34" charset="0"/>
            </a:endParaRPr>
          </a:p>
        </p:txBody>
      </p:sp>
      <p:sp>
        <p:nvSpPr>
          <p:cNvPr id="69" name="Rectangle: Rounded Corners 68">
            <a:extLst>
              <a:ext uri="{FF2B5EF4-FFF2-40B4-BE49-F238E27FC236}">
                <a16:creationId xmlns:a16="http://schemas.microsoft.com/office/drawing/2014/main" id="{83BB1D63-DD3B-29B0-135F-38B0B3A78B99}"/>
              </a:ext>
            </a:extLst>
          </p:cNvPr>
          <p:cNvSpPr/>
          <p:nvPr/>
        </p:nvSpPr>
        <p:spPr>
          <a:xfrm>
            <a:off x="4447655" y="662305"/>
            <a:ext cx="1092715" cy="42758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Gametolog</a:t>
            </a:r>
            <a:endParaRPr lang="en-AU" sz="1400" b="1" dirty="0">
              <a:solidFill>
                <a:schemeClr val="bg1"/>
              </a:solidFill>
              <a:cs typeface="Arial" panose="020B0604020202020204" pitchFamily="34" charset="0"/>
            </a:endParaRPr>
          </a:p>
        </p:txBody>
      </p:sp>
      <p:sp>
        <p:nvSpPr>
          <p:cNvPr id="70" name="Arrow: Down 69">
            <a:extLst>
              <a:ext uri="{FF2B5EF4-FFF2-40B4-BE49-F238E27FC236}">
                <a16:creationId xmlns:a16="http://schemas.microsoft.com/office/drawing/2014/main" id="{BA397455-C8E8-E02E-2C24-7A2F2395BA80}"/>
              </a:ext>
            </a:extLst>
          </p:cNvPr>
          <p:cNvSpPr/>
          <p:nvPr/>
        </p:nvSpPr>
        <p:spPr>
          <a:xfrm>
            <a:off x="1975656" y="3250964"/>
            <a:ext cx="314389" cy="540653"/>
          </a:xfrm>
          <a:prstGeom prst="downArrow">
            <a:avLst>
              <a:gd name="adj1" fmla="val 50102"/>
              <a:gd name="adj2" fmla="val 4747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72" name="Oval 71">
            <a:extLst>
              <a:ext uri="{FF2B5EF4-FFF2-40B4-BE49-F238E27FC236}">
                <a16:creationId xmlns:a16="http://schemas.microsoft.com/office/drawing/2014/main" id="{B80B9CC9-17D7-2BCA-25E0-01074C2A3C36}"/>
              </a:ext>
            </a:extLst>
          </p:cNvPr>
          <p:cNvSpPr/>
          <p:nvPr/>
        </p:nvSpPr>
        <p:spPr>
          <a:xfrm>
            <a:off x="7860128" y="1230498"/>
            <a:ext cx="1072738" cy="103953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73" name="Arrow: Down 72">
            <a:extLst>
              <a:ext uri="{FF2B5EF4-FFF2-40B4-BE49-F238E27FC236}">
                <a16:creationId xmlns:a16="http://schemas.microsoft.com/office/drawing/2014/main" id="{46B3E495-485B-2905-9648-F69140E47C5E}"/>
              </a:ext>
            </a:extLst>
          </p:cNvPr>
          <p:cNvSpPr/>
          <p:nvPr/>
        </p:nvSpPr>
        <p:spPr>
          <a:xfrm>
            <a:off x="8236862" y="2259326"/>
            <a:ext cx="338880" cy="530757"/>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74" name="Oval 73">
            <a:extLst>
              <a:ext uri="{FF2B5EF4-FFF2-40B4-BE49-F238E27FC236}">
                <a16:creationId xmlns:a16="http://schemas.microsoft.com/office/drawing/2014/main" id="{9165B448-163C-9B16-243B-620759574B79}"/>
              </a:ext>
            </a:extLst>
          </p:cNvPr>
          <p:cNvSpPr/>
          <p:nvPr/>
        </p:nvSpPr>
        <p:spPr>
          <a:xfrm>
            <a:off x="8065801" y="2779785"/>
            <a:ext cx="688961" cy="67609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en-US" sz="1550" b="1" dirty="0"/>
              <a:t>49%</a:t>
            </a:r>
            <a:endParaRPr lang="en-AU" sz="1550" b="1" dirty="0"/>
          </a:p>
        </p:txBody>
      </p:sp>
      <p:sp>
        <p:nvSpPr>
          <p:cNvPr id="75" name="Oval 74">
            <a:extLst>
              <a:ext uri="{FF2B5EF4-FFF2-40B4-BE49-F238E27FC236}">
                <a16:creationId xmlns:a16="http://schemas.microsoft.com/office/drawing/2014/main" id="{74425CE9-F6EE-DE7C-B635-7A6D480EB608}"/>
              </a:ext>
            </a:extLst>
          </p:cNvPr>
          <p:cNvSpPr/>
          <p:nvPr/>
        </p:nvSpPr>
        <p:spPr>
          <a:xfrm>
            <a:off x="9336388" y="1230498"/>
            <a:ext cx="1069445" cy="10395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80" name="Oval 79">
            <a:extLst>
              <a:ext uri="{FF2B5EF4-FFF2-40B4-BE49-F238E27FC236}">
                <a16:creationId xmlns:a16="http://schemas.microsoft.com/office/drawing/2014/main" id="{37FD98E6-6A2E-6FE6-D5AB-C919CD06AC13}"/>
              </a:ext>
            </a:extLst>
          </p:cNvPr>
          <p:cNvSpPr/>
          <p:nvPr/>
        </p:nvSpPr>
        <p:spPr>
          <a:xfrm>
            <a:off x="10802713" y="1232691"/>
            <a:ext cx="1069445" cy="103953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cxnSp>
        <p:nvCxnSpPr>
          <p:cNvPr id="85" name="Straight Connector 84">
            <a:extLst>
              <a:ext uri="{FF2B5EF4-FFF2-40B4-BE49-F238E27FC236}">
                <a16:creationId xmlns:a16="http://schemas.microsoft.com/office/drawing/2014/main" id="{F2EACB7C-B9A0-8E9D-8FCA-DCCBA3B6C8A7}"/>
              </a:ext>
            </a:extLst>
          </p:cNvPr>
          <p:cNvCxnSpPr/>
          <p:nvPr/>
        </p:nvCxnSpPr>
        <p:spPr>
          <a:xfrm>
            <a:off x="7659065" y="2427891"/>
            <a:ext cx="4334844"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6" name="Straight Connector 85">
            <a:extLst>
              <a:ext uri="{FF2B5EF4-FFF2-40B4-BE49-F238E27FC236}">
                <a16:creationId xmlns:a16="http://schemas.microsoft.com/office/drawing/2014/main" id="{FB9ECCEA-5AC6-217E-A1C8-C1D4D601E80C}"/>
              </a:ext>
            </a:extLst>
          </p:cNvPr>
          <p:cNvCxnSpPr/>
          <p:nvPr/>
        </p:nvCxnSpPr>
        <p:spPr>
          <a:xfrm>
            <a:off x="7655553" y="3756120"/>
            <a:ext cx="4334844"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6CA68C04-8FBF-3F82-4972-FA78920286B3}"/>
              </a:ext>
            </a:extLst>
          </p:cNvPr>
          <p:cNvCxnSpPr/>
          <p:nvPr/>
        </p:nvCxnSpPr>
        <p:spPr>
          <a:xfrm>
            <a:off x="7679457" y="5061010"/>
            <a:ext cx="4334844"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2" name="Rectangle: Rounded Corners 91">
            <a:extLst>
              <a:ext uri="{FF2B5EF4-FFF2-40B4-BE49-F238E27FC236}">
                <a16:creationId xmlns:a16="http://schemas.microsoft.com/office/drawing/2014/main" id="{D03AF9E0-E687-1E16-501D-03EFBBADE00E}"/>
              </a:ext>
            </a:extLst>
          </p:cNvPr>
          <p:cNvSpPr/>
          <p:nvPr/>
        </p:nvSpPr>
        <p:spPr>
          <a:xfrm>
            <a:off x="7867048" y="700957"/>
            <a:ext cx="1072825" cy="419409"/>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W-linked</a:t>
            </a:r>
            <a:endParaRPr lang="en-AU" sz="1400" b="1" dirty="0">
              <a:solidFill>
                <a:schemeClr val="bg1"/>
              </a:solidFill>
              <a:cs typeface="Arial" panose="020B0604020202020204" pitchFamily="34" charset="0"/>
            </a:endParaRPr>
          </a:p>
        </p:txBody>
      </p:sp>
      <p:sp>
        <p:nvSpPr>
          <p:cNvPr id="93" name="Rectangle: Rounded Corners 92">
            <a:extLst>
              <a:ext uri="{FF2B5EF4-FFF2-40B4-BE49-F238E27FC236}">
                <a16:creationId xmlns:a16="http://schemas.microsoft.com/office/drawing/2014/main" id="{39FE41B5-B634-1317-6F0D-D1916B6582E5}"/>
              </a:ext>
            </a:extLst>
          </p:cNvPr>
          <p:cNvSpPr/>
          <p:nvPr/>
        </p:nvSpPr>
        <p:spPr>
          <a:xfrm>
            <a:off x="9339940" y="687823"/>
            <a:ext cx="1072826" cy="41940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Z-linked</a:t>
            </a:r>
            <a:endParaRPr lang="en-AU" sz="1400" b="1" dirty="0">
              <a:solidFill>
                <a:schemeClr val="bg1"/>
              </a:solidFill>
              <a:cs typeface="Arial" panose="020B0604020202020204" pitchFamily="34" charset="0"/>
            </a:endParaRPr>
          </a:p>
        </p:txBody>
      </p:sp>
      <p:sp>
        <p:nvSpPr>
          <p:cNvPr id="94" name="Rectangle: Rounded Corners 93">
            <a:extLst>
              <a:ext uri="{FF2B5EF4-FFF2-40B4-BE49-F238E27FC236}">
                <a16:creationId xmlns:a16="http://schemas.microsoft.com/office/drawing/2014/main" id="{3346C26C-5311-8204-CBEC-EDC7D384CF23}"/>
              </a:ext>
            </a:extLst>
          </p:cNvPr>
          <p:cNvSpPr/>
          <p:nvPr/>
        </p:nvSpPr>
        <p:spPr>
          <a:xfrm>
            <a:off x="10788499" y="687823"/>
            <a:ext cx="1102132" cy="41940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Gametolog</a:t>
            </a:r>
            <a:endParaRPr lang="en-AU" sz="1400" b="1" dirty="0">
              <a:solidFill>
                <a:schemeClr val="bg1"/>
              </a:solidFill>
              <a:cs typeface="Arial" panose="020B0604020202020204" pitchFamily="34" charset="0"/>
            </a:endParaRPr>
          </a:p>
        </p:txBody>
      </p:sp>
      <p:sp>
        <p:nvSpPr>
          <p:cNvPr id="95" name="TextBox 94">
            <a:extLst>
              <a:ext uri="{FF2B5EF4-FFF2-40B4-BE49-F238E27FC236}">
                <a16:creationId xmlns:a16="http://schemas.microsoft.com/office/drawing/2014/main" id="{9921B890-3186-283B-F572-CA68DAF2818A}"/>
              </a:ext>
            </a:extLst>
          </p:cNvPr>
          <p:cNvSpPr txBox="1"/>
          <p:nvPr/>
        </p:nvSpPr>
        <p:spPr>
          <a:xfrm>
            <a:off x="7867048" y="6226938"/>
            <a:ext cx="4041146" cy="322617"/>
          </a:xfrm>
          <a:prstGeom prst="rect">
            <a:avLst/>
          </a:prstGeom>
          <a:noFill/>
        </p:spPr>
        <p:txBody>
          <a:bodyPr wrap="square" rtlCol="0">
            <a:spAutoFit/>
          </a:bodyPr>
          <a:lstStyle/>
          <a:p>
            <a:pPr algn="ctr"/>
            <a:r>
              <a:rPr lang="en-US" sz="1100" b="1" dirty="0"/>
              <a:t>FINAL DATASET</a:t>
            </a:r>
            <a:endParaRPr lang="en-AU" sz="1100" b="1" dirty="0"/>
          </a:p>
        </p:txBody>
      </p:sp>
      <p:sp>
        <p:nvSpPr>
          <p:cNvPr id="96" name="TextBox 95">
            <a:extLst>
              <a:ext uri="{FF2B5EF4-FFF2-40B4-BE49-F238E27FC236}">
                <a16:creationId xmlns:a16="http://schemas.microsoft.com/office/drawing/2014/main" id="{FC6D30C4-B348-85FC-F47E-1A5BDD99173B}"/>
              </a:ext>
            </a:extLst>
          </p:cNvPr>
          <p:cNvSpPr txBox="1"/>
          <p:nvPr/>
        </p:nvSpPr>
        <p:spPr>
          <a:xfrm>
            <a:off x="7862441" y="401055"/>
            <a:ext cx="4041146" cy="322617"/>
          </a:xfrm>
          <a:prstGeom prst="rect">
            <a:avLst/>
          </a:prstGeom>
          <a:noFill/>
        </p:spPr>
        <p:txBody>
          <a:bodyPr wrap="square" rtlCol="0">
            <a:spAutoFit/>
          </a:bodyPr>
          <a:lstStyle/>
          <a:p>
            <a:pPr algn="ctr"/>
            <a:r>
              <a:rPr lang="en-US" sz="1100" b="1" dirty="0"/>
              <a:t>INITIAL DATASET</a:t>
            </a:r>
            <a:endParaRPr lang="en-AU" sz="1100" b="1" dirty="0"/>
          </a:p>
        </p:txBody>
      </p:sp>
      <p:sp>
        <p:nvSpPr>
          <p:cNvPr id="97" name="Arrow: Down 96">
            <a:extLst>
              <a:ext uri="{FF2B5EF4-FFF2-40B4-BE49-F238E27FC236}">
                <a16:creationId xmlns:a16="http://schemas.microsoft.com/office/drawing/2014/main" id="{BD916CEA-AEF0-5E43-1F84-5CDB3AD3918C}"/>
              </a:ext>
            </a:extLst>
          </p:cNvPr>
          <p:cNvSpPr/>
          <p:nvPr/>
        </p:nvSpPr>
        <p:spPr>
          <a:xfrm>
            <a:off x="8259569" y="3249795"/>
            <a:ext cx="288385" cy="530321"/>
          </a:xfrm>
          <a:prstGeom prst="downArrow">
            <a:avLst>
              <a:gd name="adj1" fmla="val 50102"/>
              <a:gd name="adj2" fmla="val 4747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Tree>
    <p:extLst>
      <p:ext uri="{BB962C8B-B14F-4D97-AF65-F5344CB8AC3E}">
        <p14:creationId xmlns:p14="http://schemas.microsoft.com/office/powerpoint/2010/main" val="21536208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075C22C-9031-AC1E-BA9F-B34690DA8619}"/>
              </a:ext>
            </a:extLst>
          </p:cNvPr>
          <p:cNvGrpSpPr/>
          <p:nvPr/>
        </p:nvGrpSpPr>
        <p:grpSpPr>
          <a:xfrm>
            <a:off x="6104066" y="24067"/>
            <a:ext cx="1459393" cy="1395408"/>
            <a:chOff x="8043770" y="46656"/>
            <a:chExt cx="1822621" cy="1818692"/>
          </a:xfrm>
        </p:grpSpPr>
        <p:pic>
          <p:nvPicPr>
            <p:cNvPr id="15" name="Picture 14">
              <a:extLst>
                <a:ext uri="{FF2B5EF4-FFF2-40B4-BE49-F238E27FC236}">
                  <a16:creationId xmlns:a16="http://schemas.microsoft.com/office/drawing/2014/main" id="{8B4F3369-DCDC-F5FA-DD97-B4FB0B8DC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3770" y="46656"/>
              <a:ext cx="1818692" cy="1818692"/>
            </a:xfrm>
            <a:prstGeom prst="rect">
              <a:avLst/>
            </a:prstGeom>
          </p:spPr>
        </p:pic>
        <p:sp>
          <p:nvSpPr>
            <p:cNvPr id="16" name="TextBox 15">
              <a:extLst>
                <a:ext uri="{FF2B5EF4-FFF2-40B4-BE49-F238E27FC236}">
                  <a16:creationId xmlns:a16="http://schemas.microsoft.com/office/drawing/2014/main" id="{47681357-5D5C-64B2-7270-E282209B5F7E}"/>
                </a:ext>
              </a:extLst>
            </p:cNvPr>
            <p:cNvSpPr txBox="1"/>
            <p:nvPr/>
          </p:nvSpPr>
          <p:spPr>
            <a:xfrm>
              <a:off x="9197618" y="1387866"/>
              <a:ext cx="668773" cy="461665"/>
            </a:xfrm>
            <a:prstGeom prst="rect">
              <a:avLst/>
            </a:prstGeom>
            <a:noFill/>
          </p:spPr>
          <p:txBody>
            <a:bodyPr wrap="none" rtlCol="0">
              <a:spAutoFit/>
            </a:bodyPr>
            <a:lstStyle/>
            <a:p>
              <a:pPr algn="ctr"/>
              <a:r>
                <a:rPr lang="en-US" sz="2400" b="1" dirty="0"/>
                <a:t>EYR</a:t>
              </a:r>
              <a:endParaRPr lang="en-AU" sz="2400" b="1" dirty="0"/>
            </a:p>
          </p:txBody>
        </p:sp>
      </p:grpSp>
      <p:grpSp>
        <p:nvGrpSpPr>
          <p:cNvPr id="17" name="Group 16">
            <a:extLst>
              <a:ext uri="{FF2B5EF4-FFF2-40B4-BE49-F238E27FC236}">
                <a16:creationId xmlns:a16="http://schemas.microsoft.com/office/drawing/2014/main" id="{98E8DA1E-0A75-4885-8A4A-D9FB8470BB7F}"/>
              </a:ext>
            </a:extLst>
          </p:cNvPr>
          <p:cNvGrpSpPr/>
          <p:nvPr/>
        </p:nvGrpSpPr>
        <p:grpSpPr>
          <a:xfrm>
            <a:off x="48757" y="26871"/>
            <a:ext cx="1394155" cy="1407141"/>
            <a:chOff x="2450056" y="137887"/>
            <a:chExt cx="1646076" cy="1683651"/>
          </a:xfrm>
        </p:grpSpPr>
        <p:pic>
          <p:nvPicPr>
            <p:cNvPr id="18" name="Picture 17">
              <a:extLst>
                <a:ext uri="{FF2B5EF4-FFF2-40B4-BE49-F238E27FC236}">
                  <a16:creationId xmlns:a16="http://schemas.microsoft.com/office/drawing/2014/main" id="{4E8D259C-CFB9-F85A-0531-EE9FDC42E462}"/>
                </a:ext>
              </a:extLst>
            </p:cNvPr>
            <p:cNvPicPr>
              <a:picLocks noChangeAspect="1"/>
            </p:cNvPicPr>
            <p:nvPr/>
          </p:nvPicPr>
          <p:blipFill rotWithShape="1">
            <a:blip r:embed="rId4">
              <a:extLst>
                <a:ext uri="{28A0092B-C50C-407E-A947-70E740481C1C}">
                  <a14:useLocalDpi xmlns:a14="http://schemas.microsoft.com/office/drawing/2010/main" val="0"/>
                </a:ext>
              </a:extLst>
            </a:blip>
            <a:srcRect b="4938"/>
            <a:stretch/>
          </p:blipFill>
          <p:spPr>
            <a:xfrm>
              <a:off x="2450056" y="137887"/>
              <a:ext cx="1646076" cy="1564787"/>
            </a:xfrm>
            <a:prstGeom prst="rect">
              <a:avLst/>
            </a:prstGeom>
          </p:spPr>
        </p:pic>
        <p:sp>
          <p:nvSpPr>
            <p:cNvPr id="19" name="TextBox 18">
              <a:extLst>
                <a:ext uri="{FF2B5EF4-FFF2-40B4-BE49-F238E27FC236}">
                  <a16:creationId xmlns:a16="http://schemas.microsoft.com/office/drawing/2014/main" id="{5BF72622-6CE4-4D52-681F-1006974FA0F3}"/>
                </a:ext>
              </a:extLst>
            </p:cNvPr>
            <p:cNvSpPr txBox="1"/>
            <p:nvPr/>
          </p:nvSpPr>
          <p:spPr>
            <a:xfrm>
              <a:off x="3338411" y="1359873"/>
              <a:ext cx="691216" cy="461665"/>
            </a:xfrm>
            <a:prstGeom prst="rect">
              <a:avLst/>
            </a:prstGeom>
            <a:noFill/>
          </p:spPr>
          <p:txBody>
            <a:bodyPr wrap="none" rtlCol="0">
              <a:spAutoFit/>
            </a:bodyPr>
            <a:lstStyle/>
            <a:p>
              <a:pPr algn="ctr"/>
              <a:r>
                <a:rPr lang="en-US" sz="2400" b="1" dirty="0"/>
                <a:t>YTH</a:t>
              </a:r>
              <a:endParaRPr lang="en-AU" sz="2400" b="1" dirty="0"/>
            </a:p>
          </p:txBody>
        </p:sp>
      </p:grpSp>
      <p:grpSp>
        <p:nvGrpSpPr>
          <p:cNvPr id="99" name="Group 98">
            <a:extLst>
              <a:ext uri="{FF2B5EF4-FFF2-40B4-BE49-F238E27FC236}">
                <a16:creationId xmlns:a16="http://schemas.microsoft.com/office/drawing/2014/main" id="{045F8112-8330-1CC6-2A54-458BFC691791}"/>
              </a:ext>
            </a:extLst>
          </p:cNvPr>
          <p:cNvGrpSpPr/>
          <p:nvPr/>
        </p:nvGrpSpPr>
        <p:grpSpPr>
          <a:xfrm>
            <a:off x="-65314" y="363730"/>
            <a:ext cx="5818623" cy="6244759"/>
            <a:chOff x="-65314" y="363730"/>
            <a:chExt cx="5818623" cy="6244759"/>
          </a:xfrm>
        </p:grpSpPr>
        <p:sp>
          <p:nvSpPr>
            <p:cNvPr id="21" name="Oval 20">
              <a:extLst>
                <a:ext uri="{FF2B5EF4-FFF2-40B4-BE49-F238E27FC236}">
                  <a16:creationId xmlns:a16="http://schemas.microsoft.com/office/drawing/2014/main" id="{1AED3300-CB46-D7E9-782B-D898E25F3F93}"/>
                </a:ext>
              </a:extLst>
            </p:cNvPr>
            <p:cNvSpPr/>
            <p:nvPr/>
          </p:nvSpPr>
          <p:spPr>
            <a:xfrm>
              <a:off x="1586276" y="1219361"/>
              <a:ext cx="1075568" cy="10589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22" name="Arrow: Down 21">
              <a:extLst>
                <a:ext uri="{FF2B5EF4-FFF2-40B4-BE49-F238E27FC236}">
                  <a16:creationId xmlns:a16="http://schemas.microsoft.com/office/drawing/2014/main" id="{6548F1A9-C76A-C782-7389-75FFF6B37C32}"/>
                </a:ext>
              </a:extLst>
            </p:cNvPr>
            <p:cNvSpPr/>
            <p:nvPr/>
          </p:nvSpPr>
          <p:spPr>
            <a:xfrm>
              <a:off x="1964003" y="2175862"/>
              <a:ext cx="339774" cy="540653"/>
            </a:xfrm>
            <a:prstGeom prst="downArrow">
              <a:avLst>
                <a:gd name="adj1" fmla="val 54738"/>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23" name="Oval 22">
              <a:extLst>
                <a:ext uri="{FF2B5EF4-FFF2-40B4-BE49-F238E27FC236}">
                  <a16:creationId xmlns:a16="http://schemas.microsoft.com/office/drawing/2014/main" id="{4D96DD7C-4AD8-06E4-A979-1F2BDDB93418}"/>
                </a:ext>
              </a:extLst>
            </p:cNvPr>
            <p:cNvSpPr/>
            <p:nvPr/>
          </p:nvSpPr>
          <p:spPr>
            <a:xfrm>
              <a:off x="1722363" y="2714449"/>
              <a:ext cx="872982" cy="8653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75%</a:t>
              </a:r>
              <a:endParaRPr lang="en-AU" sz="1600" b="1" dirty="0"/>
            </a:p>
          </p:txBody>
        </p:sp>
        <p:sp>
          <p:nvSpPr>
            <p:cNvPr id="24" name="Oval 23">
              <a:extLst>
                <a:ext uri="{FF2B5EF4-FFF2-40B4-BE49-F238E27FC236}">
                  <a16:creationId xmlns:a16="http://schemas.microsoft.com/office/drawing/2014/main" id="{7D7C0EF3-902D-5616-6D0A-2C0F2282A40B}"/>
                </a:ext>
              </a:extLst>
            </p:cNvPr>
            <p:cNvSpPr/>
            <p:nvPr/>
          </p:nvSpPr>
          <p:spPr>
            <a:xfrm>
              <a:off x="3031776" y="1219362"/>
              <a:ext cx="1072266" cy="1058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25" name="Arrow: Down 24">
              <a:extLst>
                <a:ext uri="{FF2B5EF4-FFF2-40B4-BE49-F238E27FC236}">
                  <a16:creationId xmlns:a16="http://schemas.microsoft.com/office/drawing/2014/main" id="{F5481CDF-97BB-676E-F537-943723A29D10}"/>
                </a:ext>
              </a:extLst>
            </p:cNvPr>
            <p:cNvSpPr/>
            <p:nvPr/>
          </p:nvSpPr>
          <p:spPr>
            <a:xfrm>
              <a:off x="3392970" y="3384720"/>
              <a:ext cx="339774" cy="747916"/>
            </a:xfrm>
            <a:prstGeom prst="downArrow">
              <a:avLst>
                <a:gd name="adj1" fmla="val 5947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26" name="Arrow: Down 25">
              <a:extLst>
                <a:ext uri="{FF2B5EF4-FFF2-40B4-BE49-F238E27FC236}">
                  <a16:creationId xmlns:a16="http://schemas.microsoft.com/office/drawing/2014/main" id="{818D17A2-6E56-9A37-9566-0FE60C986238}"/>
                </a:ext>
              </a:extLst>
            </p:cNvPr>
            <p:cNvSpPr/>
            <p:nvPr/>
          </p:nvSpPr>
          <p:spPr>
            <a:xfrm>
              <a:off x="3392970" y="4804929"/>
              <a:ext cx="339774" cy="592174"/>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29" name="Oval 28">
              <a:extLst>
                <a:ext uri="{FF2B5EF4-FFF2-40B4-BE49-F238E27FC236}">
                  <a16:creationId xmlns:a16="http://schemas.microsoft.com/office/drawing/2014/main" id="{9F1E374B-8043-19E1-F4CC-03E7D4E8F04A}"/>
                </a:ext>
              </a:extLst>
            </p:cNvPr>
            <p:cNvSpPr/>
            <p:nvPr/>
          </p:nvSpPr>
          <p:spPr>
            <a:xfrm>
              <a:off x="4459577" y="1221595"/>
              <a:ext cx="1072266" cy="10589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30" name="Arrow: Down 29">
              <a:extLst>
                <a:ext uri="{FF2B5EF4-FFF2-40B4-BE49-F238E27FC236}">
                  <a16:creationId xmlns:a16="http://schemas.microsoft.com/office/drawing/2014/main" id="{23BF420B-0991-5EB0-7D0D-F5B8A8B2BB24}"/>
                </a:ext>
              </a:extLst>
            </p:cNvPr>
            <p:cNvSpPr/>
            <p:nvPr/>
          </p:nvSpPr>
          <p:spPr>
            <a:xfrm>
              <a:off x="4820864" y="3474559"/>
              <a:ext cx="339774" cy="714167"/>
            </a:xfrm>
            <a:prstGeom prst="downArrow">
              <a:avLst>
                <a:gd name="adj1" fmla="val 33419"/>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cxnSp>
          <p:nvCxnSpPr>
            <p:cNvPr id="31" name="Straight Connector 30">
              <a:extLst>
                <a:ext uri="{FF2B5EF4-FFF2-40B4-BE49-F238E27FC236}">
                  <a16:creationId xmlns:a16="http://schemas.microsoft.com/office/drawing/2014/main" id="{7E9254FA-0840-A7F5-80E9-11710E1DC89C}"/>
                </a:ext>
              </a:extLst>
            </p:cNvPr>
            <p:cNvCxnSpPr/>
            <p:nvPr/>
          </p:nvCxnSpPr>
          <p:spPr>
            <a:xfrm>
              <a:off x="1440334" y="2422441"/>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C8FA7C23-62E4-7DD3-5D7E-CA4421F04249}"/>
                </a:ext>
              </a:extLst>
            </p:cNvPr>
            <p:cNvSpPr txBox="1"/>
            <p:nvPr/>
          </p:nvSpPr>
          <p:spPr>
            <a:xfrm>
              <a:off x="265922" y="2255608"/>
              <a:ext cx="1145744" cy="338554"/>
            </a:xfrm>
            <a:prstGeom prst="rect">
              <a:avLst/>
            </a:prstGeom>
            <a:noFill/>
          </p:spPr>
          <p:txBody>
            <a:bodyPr wrap="square" rtlCol="0">
              <a:spAutoFit/>
            </a:bodyPr>
            <a:lstStyle/>
            <a:p>
              <a:pPr algn="r"/>
              <a:r>
                <a:rPr lang="en-US" sz="1600" dirty="0"/>
                <a:t>Read depth</a:t>
              </a:r>
              <a:endParaRPr lang="en-AU" sz="1600" dirty="0"/>
            </a:p>
          </p:txBody>
        </p:sp>
        <p:cxnSp>
          <p:nvCxnSpPr>
            <p:cNvPr id="33" name="Straight Connector 32">
              <a:extLst>
                <a:ext uri="{FF2B5EF4-FFF2-40B4-BE49-F238E27FC236}">
                  <a16:creationId xmlns:a16="http://schemas.microsoft.com/office/drawing/2014/main" id="{0AC7C547-FE53-88FA-24B8-7483BD4DDACE}"/>
                </a:ext>
              </a:extLst>
            </p:cNvPr>
            <p:cNvCxnSpPr/>
            <p:nvPr/>
          </p:nvCxnSpPr>
          <p:spPr>
            <a:xfrm>
              <a:off x="1436812" y="3796884"/>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A9802D6F-2E01-CB11-3A76-6B7488B53EA1}"/>
                </a:ext>
              </a:extLst>
            </p:cNvPr>
            <p:cNvSpPr txBox="1"/>
            <p:nvPr/>
          </p:nvSpPr>
          <p:spPr>
            <a:xfrm>
              <a:off x="115136" y="3505960"/>
              <a:ext cx="1293010" cy="584775"/>
            </a:xfrm>
            <a:prstGeom prst="rect">
              <a:avLst/>
            </a:prstGeom>
            <a:noFill/>
          </p:spPr>
          <p:txBody>
            <a:bodyPr wrap="square" rtlCol="0">
              <a:spAutoFit/>
            </a:bodyPr>
            <a:lstStyle/>
            <a:p>
              <a:pPr algn="r"/>
              <a:r>
                <a:rPr lang="en-US" sz="1600" dirty="0"/>
                <a:t>Loci</a:t>
              </a:r>
            </a:p>
            <a:p>
              <a:pPr algn="r"/>
              <a:r>
                <a:rPr lang="en-US" sz="1600" dirty="0"/>
                <a:t>missing data</a:t>
              </a:r>
              <a:endParaRPr lang="en-AU" sz="1600" dirty="0"/>
            </a:p>
          </p:txBody>
        </p:sp>
        <p:cxnSp>
          <p:nvCxnSpPr>
            <p:cNvPr id="41" name="Straight Connector 40">
              <a:extLst>
                <a:ext uri="{FF2B5EF4-FFF2-40B4-BE49-F238E27FC236}">
                  <a16:creationId xmlns:a16="http://schemas.microsoft.com/office/drawing/2014/main" id="{668F43E8-7737-CB9A-5EB9-B23E00EAD477}"/>
                </a:ext>
              </a:extLst>
            </p:cNvPr>
            <p:cNvCxnSpPr/>
            <p:nvPr/>
          </p:nvCxnSpPr>
          <p:spPr>
            <a:xfrm>
              <a:off x="1455504" y="5121383"/>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Oval 44">
              <a:extLst>
                <a:ext uri="{FF2B5EF4-FFF2-40B4-BE49-F238E27FC236}">
                  <a16:creationId xmlns:a16="http://schemas.microsoft.com/office/drawing/2014/main" id="{BCD740B3-326E-E0C3-39B4-DA4356BE8A93}"/>
                </a:ext>
              </a:extLst>
            </p:cNvPr>
            <p:cNvSpPr/>
            <p:nvPr/>
          </p:nvSpPr>
          <p:spPr>
            <a:xfrm>
              <a:off x="3140225" y="2705977"/>
              <a:ext cx="872982" cy="8653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75%</a:t>
              </a:r>
              <a:endParaRPr lang="en-AU" sz="1600" b="1" dirty="0"/>
            </a:p>
          </p:txBody>
        </p:sp>
        <p:sp>
          <p:nvSpPr>
            <p:cNvPr id="46" name="Oval 45">
              <a:extLst>
                <a:ext uri="{FF2B5EF4-FFF2-40B4-BE49-F238E27FC236}">
                  <a16:creationId xmlns:a16="http://schemas.microsoft.com/office/drawing/2014/main" id="{364CB583-8B2E-A9C4-30E3-1A6AC33C652B}"/>
                </a:ext>
              </a:extLst>
            </p:cNvPr>
            <p:cNvSpPr/>
            <p:nvPr/>
          </p:nvSpPr>
          <p:spPr>
            <a:xfrm>
              <a:off x="3180182" y="5392207"/>
              <a:ext cx="767997" cy="7586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57%</a:t>
              </a:r>
              <a:endParaRPr lang="en-AU" sz="1600" b="1" dirty="0"/>
            </a:p>
          </p:txBody>
        </p:sp>
        <p:sp>
          <p:nvSpPr>
            <p:cNvPr id="47" name="Oval 46">
              <a:extLst>
                <a:ext uri="{FF2B5EF4-FFF2-40B4-BE49-F238E27FC236}">
                  <a16:creationId xmlns:a16="http://schemas.microsoft.com/office/drawing/2014/main" id="{B6325340-0324-4DC4-F6B2-0B7DC936CCC6}"/>
                </a:ext>
              </a:extLst>
            </p:cNvPr>
            <p:cNvSpPr/>
            <p:nvPr/>
          </p:nvSpPr>
          <p:spPr>
            <a:xfrm>
              <a:off x="4596561" y="2727845"/>
              <a:ext cx="788705" cy="79056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62%</a:t>
              </a:r>
              <a:endParaRPr lang="en-AU" sz="1600" b="1" dirty="0"/>
            </a:p>
          </p:txBody>
        </p:sp>
        <p:sp>
          <p:nvSpPr>
            <p:cNvPr id="48" name="Oval 47">
              <a:extLst>
                <a:ext uri="{FF2B5EF4-FFF2-40B4-BE49-F238E27FC236}">
                  <a16:creationId xmlns:a16="http://schemas.microsoft.com/office/drawing/2014/main" id="{822D7426-771F-3C82-20B0-8BFDAD65F07B}"/>
                </a:ext>
              </a:extLst>
            </p:cNvPr>
            <p:cNvSpPr/>
            <p:nvPr/>
          </p:nvSpPr>
          <p:spPr>
            <a:xfrm>
              <a:off x="4651128" y="4190094"/>
              <a:ext cx="666264" cy="62115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b="1" dirty="0"/>
                <a:t>37%</a:t>
              </a:r>
              <a:endParaRPr lang="en-AU" sz="1600" b="1" dirty="0"/>
            </a:p>
          </p:txBody>
        </p:sp>
        <p:sp>
          <p:nvSpPr>
            <p:cNvPr id="50" name="Oval 49">
              <a:extLst>
                <a:ext uri="{FF2B5EF4-FFF2-40B4-BE49-F238E27FC236}">
                  <a16:creationId xmlns:a16="http://schemas.microsoft.com/office/drawing/2014/main" id="{31801D98-52D1-B896-63D6-C6433B70E4F7}"/>
                </a:ext>
              </a:extLst>
            </p:cNvPr>
            <p:cNvSpPr/>
            <p:nvPr/>
          </p:nvSpPr>
          <p:spPr>
            <a:xfrm>
              <a:off x="4655975" y="5481805"/>
              <a:ext cx="666264" cy="62115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b="1" dirty="0"/>
                <a:t>37%</a:t>
              </a:r>
              <a:endParaRPr lang="en-AU" sz="1600" b="1" dirty="0"/>
            </a:p>
          </p:txBody>
        </p:sp>
        <p:sp>
          <p:nvSpPr>
            <p:cNvPr id="52" name="Arrow: Down 51">
              <a:extLst>
                <a:ext uri="{FF2B5EF4-FFF2-40B4-BE49-F238E27FC236}">
                  <a16:creationId xmlns:a16="http://schemas.microsoft.com/office/drawing/2014/main" id="{8699AD70-CB24-C4C8-95FB-A0E8C636FA53}"/>
                </a:ext>
              </a:extLst>
            </p:cNvPr>
            <p:cNvSpPr/>
            <p:nvPr/>
          </p:nvSpPr>
          <p:spPr>
            <a:xfrm>
              <a:off x="4827419" y="4769016"/>
              <a:ext cx="339774" cy="714167"/>
            </a:xfrm>
            <a:prstGeom prst="downArrow">
              <a:avLst>
                <a:gd name="adj1" fmla="val 33419"/>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54" name="Oval 53">
              <a:extLst>
                <a:ext uri="{FF2B5EF4-FFF2-40B4-BE49-F238E27FC236}">
                  <a16:creationId xmlns:a16="http://schemas.microsoft.com/office/drawing/2014/main" id="{0675BADA-6A9C-489A-0BD4-E69089C02778}"/>
                </a:ext>
              </a:extLst>
            </p:cNvPr>
            <p:cNvSpPr/>
            <p:nvPr/>
          </p:nvSpPr>
          <p:spPr>
            <a:xfrm>
              <a:off x="3178819" y="4132634"/>
              <a:ext cx="767997" cy="7586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60%</a:t>
              </a:r>
              <a:endParaRPr lang="en-AU" sz="1600" b="1" dirty="0"/>
            </a:p>
          </p:txBody>
        </p:sp>
        <p:sp>
          <p:nvSpPr>
            <p:cNvPr id="55" name="TextBox 54">
              <a:extLst>
                <a:ext uri="{FF2B5EF4-FFF2-40B4-BE49-F238E27FC236}">
                  <a16:creationId xmlns:a16="http://schemas.microsoft.com/office/drawing/2014/main" id="{80E3BB44-06C9-AA07-0F6B-3741DC7C44D1}"/>
                </a:ext>
              </a:extLst>
            </p:cNvPr>
            <p:cNvSpPr txBox="1"/>
            <p:nvPr/>
          </p:nvSpPr>
          <p:spPr>
            <a:xfrm>
              <a:off x="-65314" y="4688754"/>
              <a:ext cx="1492150" cy="1225375"/>
            </a:xfrm>
            <a:prstGeom prst="rect">
              <a:avLst/>
            </a:prstGeom>
            <a:noFill/>
          </p:spPr>
          <p:txBody>
            <a:bodyPr wrap="square" rtlCol="0">
              <a:spAutoFit/>
            </a:bodyPr>
            <a:lstStyle/>
            <a:p>
              <a:pPr algn="r"/>
              <a:r>
                <a:rPr lang="en-US" sz="1600" dirty="0"/>
                <a:t>Individual missing data </a:t>
              </a:r>
            </a:p>
            <a:p>
              <a:pPr algn="r"/>
              <a:r>
                <a:rPr lang="en-US" sz="1600" dirty="0"/>
                <a:t>+</a:t>
              </a:r>
            </a:p>
            <a:p>
              <a:pPr algn="r"/>
              <a:r>
                <a:rPr lang="en-US" sz="1600" dirty="0"/>
                <a:t> MAC</a:t>
              </a:r>
              <a:endParaRPr lang="en-AU" sz="1600" dirty="0"/>
            </a:p>
          </p:txBody>
        </p:sp>
        <p:sp>
          <p:nvSpPr>
            <p:cNvPr id="57" name="Arrow: Down 56">
              <a:extLst>
                <a:ext uri="{FF2B5EF4-FFF2-40B4-BE49-F238E27FC236}">
                  <a16:creationId xmlns:a16="http://schemas.microsoft.com/office/drawing/2014/main" id="{A727AEEE-5D9B-0EF0-C22D-3DC90EB90290}"/>
                </a:ext>
              </a:extLst>
            </p:cNvPr>
            <p:cNvSpPr/>
            <p:nvPr/>
          </p:nvSpPr>
          <p:spPr>
            <a:xfrm>
              <a:off x="3391327" y="2199998"/>
              <a:ext cx="339774" cy="503613"/>
            </a:xfrm>
            <a:prstGeom prst="downArrow">
              <a:avLst>
                <a:gd name="adj1" fmla="val 5947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59" name="Arrow: Down 58">
              <a:extLst>
                <a:ext uri="{FF2B5EF4-FFF2-40B4-BE49-F238E27FC236}">
                  <a16:creationId xmlns:a16="http://schemas.microsoft.com/office/drawing/2014/main" id="{5BEA1AC9-0DA7-8C84-9874-5DBB415FE26B}"/>
                </a:ext>
              </a:extLst>
            </p:cNvPr>
            <p:cNvSpPr/>
            <p:nvPr/>
          </p:nvSpPr>
          <p:spPr>
            <a:xfrm>
              <a:off x="4810270" y="2216089"/>
              <a:ext cx="339774" cy="520431"/>
            </a:xfrm>
            <a:prstGeom prst="downArrow">
              <a:avLst>
                <a:gd name="adj1" fmla="val 59475"/>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66" name="TextBox 65">
              <a:extLst>
                <a:ext uri="{FF2B5EF4-FFF2-40B4-BE49-F238E27FC236}">
                  <a16:creationId xmlns:a16="http://schemas.microsoft.com/office/drawing/2014/main" id="{568A11E9-5CBD-7E13-9D2E-ABFF04D0B66A}"/>
                </a:ext>
              </a:extLst>
            </p:cNvPr>
            <p:cNvSpPr txBox="1"/>
            <p:nvPr/>
          </p:nvSpPr>
          <p:spPr>
            <a:xfrm>
              <a:off x="1497923" y="6279587"/>
              <a:ext cx="4006616" cy="328902"/>
            </a:xfrm>
            <a:prstGeom prst="rect">
              <a:avLst/>
            </a:prstGeom>
            <a:noFill/>
          </p:spPr>
          <p:txBody>
            <a:bodyPr wrap="square" rtlCol="0">
              <a:spAutoFit/>
            </a:bodyPr>
            <a:lstStyle/>
            <a:p>
              <a:pPr algn="ctr"/>
              <a:r>
                <a:rPr lang="en-US" sz="1100" b="1" dirty="0"/>
                <a:t>FINAL DATASET</a:t>
              </a:r>
              <a:endParaRPr lang="en-AU" sz="1100" b="1" dirty="0"/>
            </a:p>
          </p:txBody>
        </p:sp>
        <p:sp>
          <p:nvSpPr>
            <p:cNvPr id="67" name="TextBox 66">
              <a:extLst>
                <a:ext uri="{FF2B5EF4-FFF2-40B4-BE49-F238E27FC236}">
                  <a16:creationId xmlns:a16="http://schemas.microsoft.com/office/drawing/2014/main" id="{02A2D835-A398-4AC4-D7A7-0FB9EFEAD06B}"/>
                </a:ext>
              </a:extLst>
            </p:cNvPr>
            <p:cNvSpPr txBox="1"/>
            <p:nvPr/>
          </p:nvSpPr>
          <p:spPr>
            <a:xfrm>
              <a:off x="1547569" y="363730"/>
              <a:ext cx="4006616" cy="328902"/>
            </a:xfrm>
            <a:prstGeom prst="rect">
              <a:avLst/>
            </a:prstGeom>
            <a:noFill/>
          </p:spPr>
          <p:txBody>
            <a:bodyPr wrap="square" rtlCol="0">
              <a:spAutoFit/>
            </a:bodyPr>
            <a:lstStyle/>
            <a:p>
              <a:pPr algn="ctr"/>
              <a:r>
                <a:rPr lang="en-US" sz="1100" b="1" dirty="0"/>
                <a:t>INITIAL DATASET</a:t>
              </a:r>
              <a:endParaRPr lang="en-AU" sz="1100" b="1" dirty="0"/>
            </a:p>
          </p:txBody>
        </p:sp>
        <p:sp>
          <p:nvSpPr>
            <p:cNvPr id="68" name="Rectangle: Rounded Corners 67">
              <a:extLst>
                <a:ext uri="{FF2B5EF4-FFF2-40B4-BE49-F238E27FC236}">
                  <a16:creationId xmlns:a16="http://schemas.microsoft.com/office/drawing/2014/main" id="{C559F29E-FD69-1CAA-9AD6-4CBE812AAC04}"/>
                </a:ext>
              </a:extLst>
            </p:cNvPr>
            <p:cNvSpPr/>
            <p:nvPr/>
          </p:nvSpPr>
          <p:spPr>
            <a:xfrm>
              <a:off x="1619719" y="675695"/>
              <a:ext cx="1063658" cy="4275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W-linked</a:t>
              </a:r>
              <a:endParaRPr lang="en-AU" sz="1400" b="1" dirty="0">
                <a:solidFill>
                  <a:schemeClr val="bg1"/>
                </a:solidFill>
                <a:cs typeface="Arial" panose="020B0604020202020204" pitchFamily="34" charset="0"/>
              </a:endParaRPr>
            </a:p>
          </p:txBody>
        </p:sp>
        <p:sp>
          <p:nvSpPr>
            <p:cNvPr id="69" name="Rectangle: Rounded Corners 68">
              <a:extLst>
                <a:ext uri="{FF2B5EF4-FFF2-40B4-BE49-F238E27FC236}">
                  <a16:creationId xmlns:a16="http://schemas.microsoft.com/office/drawing/2014/main" id="{9B26911C-3661-1468-4A54-4E42FAF754D5}"/>
                </a:ext>
              </a:extLst>
            </p:cNvPr>
            <p:cNvSpPr/>
            <p:nvPr/>
          </p:nvSpPr>
          <p:spPr>
            <a:xfrm>
              <a:off x="3037181" y="662305"/>
              <a:ext cx="1063659" cy="42758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Z-linked</a:t>
              </a:r>
              <a:endParaRPr lang="en-AU" sz="1400" b="1" dirty="0">
                <a:solidFill>
                  <a:schemeClr val="bg1"/>
                </a:solidFill>
                <a:cs typeface="Arial" panose="020B0604020202020204" pitchFamily="34" charset="0"/>
              </a:endParaRPr>
            </a:p>
          </p:txBody>
        </p:sp>
        <p:sp>
          <p:nvSpPr>
            <p:cNvPr id="70" name="Rectangle: Rounded Corners 69">
              <a:extLst>
                <a:ext uri="{FF2B5EF4-FFF2-40B4-BE49-F238E27FC236}">
                  <a16:creationId xmlns:a16="http://schemas.microsoft.com/office/drawing/2014/main" id="{3A1E911F-7F19-B70F-CD23-F539485229A8}"/>
                </a:ext>
              </a:extLst>
            </p:cNvPr>
            <p:cNvSpPr/>
            <p:nvPr/>
          </p:nvSpPr>
          <p:spPr>
            <a:xfrm>
              <a:off x="4447655" y="662305"/>
              <a:ext cx="1092715" cy="42758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Gametolog</a:t>
              </a:r>
              <a:endParaRPr lang="en-AU" sz="1400" b="1" dirty="0">
                <a:solidFill>
                  <a:schemeClr val="bg1"/>
                </a:solidFill>
                <a:cs typeface="Arial" panose="020B0604020202020204" pitchFamily="34" charset="0"/>
              </a:endParaRPr>
            </a:p>
          </p:txBody>
        </p:sp>
        <p:sp>
          <p:nvSpPr>
            <p:cNvPr id="71" name="Arrow: Down 70">
              <a:extLst>
                <a:ext uri="{FF2B5EF4-FFF2-40B4-BE49-F238E27FC236}">
                  <a16:creationId xmlns:a16="http://schemas.microsoft.com/office/drawing/2014/main" id="{8ED8ABA2-DD6D-9876-8073-AE6F7DBAD753}"/>
                </a:ext>
              </a:extLst>
            </p:cNvPr>
            <p:cNvSpPr/>
            <p:nvPr/>
          </p:nvSpPr>
          <p:spPr>
            <a:xfrm>
              <a:off x="1975656" y="3250964"/>
              <a:ext cx="314389" cy="540653"/>
            </a:xfrm>
            <a:prstGeom prst="downArrow">
              <a:avLst>
                <a:gd name="adj1" fmla="val 50102"/>
                <a:gd name="adj2" fmla="val 4747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grpSp>
      <p:grpSp>
        <p:nvGrpSpPr>
          <p:cNvPr id="72" name="Group 71">
            <a:extLst>
              <a:ext uri="{FF2B5EF4-FFF2-40B4-BE49-F238E27FC236}">
                <a16:creationId xmlns:a16="http://schemas.microsoft.com/office/drawing/2014/main" id="{3CE6D372-7A58-A335-3628-400F0EDA2D87}"/>
              </a:ext>
            </a:extLst>
          </p:cNvPr>
          <p:cNvGrpSpPr/>
          <p:nvPr/>
        </p:nvGrpSpPr>
        <p:grpSpPr>
          <a:xfrm>
            <a:off x="7655553" y="401055"/>
            <a:ext cx="4358748" cy="6148500"/>
            <a:chOff x="7415870" y="196366"/>
            <a:chExt cx="4705807" cy="6712094"/>
          </a:xfrm>
        </p:grpSpPr>
        <p:sp>
          <p:nvSpPr>
            <p:cNvPr id="73" name="Oval 72">
              <a:extLst>
                <a:ext uri="{FF2B5EF4-FFF2-40B4-BE49-F238E27FC236}">
                  <a16:creationId xmlns:a16="http://schemas.microsoft.com/office/drawing/2014/main" id="{2B3C3817-C0C1-3864-03DC-5CBB179B9FC8}"/>
                </a:ext>
              </a:extLst>
            </p:cNvPr>
            <p:cNvSpPr/>
            <p:nvPr/>
          </p:nvSpPr>
          <p:spPr>
            <a:xfrm>
              <a:off x="7636734" y="1101839"/>
              <a:ext cx="1158153" cy="113482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74" name="Arrow: Down 73">
              <a:extLst>
                <a:ext uri="{FF2B5EF4-FFF2-40B4-BE49-F238E27FC236}">
                  <a16:creationId xmlns:a16="http://schemas.microsoft.com/office/drawing/2014/main" id="{932E1663-92E4-ACCC-0050-4B93EB0B30EF}"/>
                </a:ext>
              </a:extLst>
            </p:cNvPr>
            <p:cNvSpPr/>
            <p:nvPr/>
          </p:nvSpPr>
          <p:spPr>
            <a:xfrm>
              <a:off x="8043465" y="2224973"/>
              <a:ext cx="365863" cy="57940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75" name="Oval 74">
              <a:extLst>
                <a:ext uri="{FF2B5EF4-FFF2-40B4-BE49-F238E27FC236}">
                  <a16:creationId xmlns:a16="http://schemas.microsoft.com/office/drawing/2014/main" id="{7B0C6BA5-AE4F-AF70-6C08-D75E0C9506A6}"/>
                </a:ext>
              </a:extLst>
            </p:cNvPr>
            <p:cNvSpPr/>
            <p:nvPr/>
          </p:nvSpPr>
          <p:spPr>
            <a:xfrm>
              <a:off x="7858783" y="2793139"/>
              <a:ext cx="743818" cy="7380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b="1" dirty="0"/>
                <a:t>49%</a:t>
              </a:r>
              <a:endParaRPr lang="en-AU" sz="1600" b="1" dirty="0"/>
            </a:p>
          </p:txBody>
        </p:sp>
        <p:sp>
          <p:nvSpPr>
            <p:cNvPr id="76" name="Oval 75">
              <a:extLst>
                <a:ext uri="{FF2B5EF4-FFF2-40B4-BE49-F238E27FC236}">
                  <a16:creationId xmlns:a16="http://schemas.microsoft.com/office/drawing/2014/main" id="{1B7F6189-2214-C45B-28E2-CEF226C58234}"/>
                </a:ext>
              </a:extLst>
            </p:cNvPr>
            <p:cNvSpPr/>
            <p:nvPr/>
          </p:nvSpPr>
          <p:spPr>
            <a:xfrm>
              <a:off x="9230539" y="1101839"/>
              <a:ext cx="1154598" cy="11348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77" name="Oval 76">
              <a:extLst>
                <a:ext uri="{FF2B5EF4-FFF2-40B4-BE49-F238E27FC236}">
                  <a16:creationId xmlns:a16="http://schemas.microsoft.com/office/drawing/2014/main" id="{788FBB3C-5C1E-A75B-2B75-84AFC2FF61F1}"/>
                </a:ext>
              </a:extLst>
            </p:cNvPr>
            <p:cNvSpPr/>
            <p:nvPr/>
          </p:nvSpPr>
          <p:spPr>
            <a:xfrm>
              <a:off x="9308119" y="2668717"/>
              <a:ext cx="1025141" cy="9738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81%</a:t>
              </a:r>
              <a:endParaRPr lang="en-AU" sz="1600" b="1" dirty="0"/>
            </a:p>
          </p:txBody>
        </p:sp>
        <p:sp>
          <p:nvSpPr>
            <p:cNvPr id="78" name="Arrow: Down 77">
              <a:extLst>
                <a:ext uri="{FF2B5EF4-FFF2-40B4-BE49-F238E27FC236}">
                  <a16:creationId xmlns:a16="http://schemas.microsoft.com/office/drawing/2014/main" id="{57C39EA8-506B-30C4-0298-DA5E13FB95EF}"/>
                </a:ext>
              </a:extLst>
            </p:cNvPr>
            <p:cNvSpPr/>
            <p:nvPr/>
          </p:nvSpPr>
          <p:spPr>
            <a:xfrm>
              <a:off x="9619466" y="3488342"/>
              <a:ext cx="365863" cy="651091"/>
            </a:xfrm>
            <a:prstGeom prst="downArrow">
              <a:avLst>
                <a:gd name="adj1" fmla="val 64212"/>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79" name="Arrow: Down 78">
              <a:extLst>
                <a:ext uri="{FF2B5EF4-FFF2-40B4-BE49-F238E27FC236}">
                  <a16:creationId xmlns:a16="http://schemas.microsoft.com/office/drawing/2014/main" id="{AFC14FFC-2A22-6064-F34E-E8D6080D04C4}"/>
                </a:ext>
              </a:extLst>
            </p:cNvPr>
            <p:cNvSpPr/>
            <p:nvPr/>
          </p:nvSpPr>
          <p:spPr>
            <a:xfrm>
              <a:off x="9619466" y="5047941"/>
              <a:ext cx="365863" cy="514417"/>
            </a:xfrm>
            <a:prstGeom prst="downArrow">
              <a:avLst>
                <a:gd name="adj1" fmla="val 5947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80" name="Arrow: Down 79">
              <a:extLst>
                <a:ext uri="{FF2B5EF4-FFF2-40B4-BE49-F238E27FC236}">
                  <a16:creationId xmlns:a16="http://schemas.microsoft.com/office/drawing/2014/main" id="{88EEC6C9-CE2A-E12B-9069-126E87EDBFC7}"/>
                </a:ext>
              </a:extLst>
            </p:cNvPr>
            <p:cNvSpPr/>
            <p:nvPr/>
          </p:nvSpPr>
          <p:spPr>
            <a:xfrm>
              <a:off x="9617697" y="2180664"/>
              <a:ext cx="365863" cy="485953"/>
            </a:xfrm>
            <a:prstGeom prst="downArrow">
              <a:avLst>
                <a:gd name="adj1" fmla="val 5947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81" name="Oval 80">
              <a:extLst>
                <a:ext uri="{FF2B5EF4-FFF2-40B4-BE49-F238E27FC236}">
                  <a16:creationId xmlns:a16="http://schemas.microsoft.com/office/drawing/2014/main" id="{CBF31A0C-5787-E7CD-0613-47D028003127}"/>
                </a:ext>
              </a:extLst>
            </p:cNvPr>
            <p:cNvSpPr/>
            <p:nvPr/>
          </p:nvSpPr>
          <p:spPr>
            <a:xfrm>
              <a:off x="10813618" y="1104233"/>
              <a:ext cx="1154598" cy="113482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82" name="Oval 81">
              <a:extLst>
                <a:ext uri="{FF2B5EF4-FFF2-40B4-BE49-F238E27FC236}">
                  <a16:creationId xmlns:a16="http://schemas.microsoft.com/office/drawing/2014/main" id="{AF3E29FE-CA1D-84D1-D809-51F7CF6B18EA}"/>
                </a:ext>
              </a:extLst>
            </p:cNvPr>
            <p:cNvSpPr/>
            <p:nvPr/>
          </p:nvSpPr>
          <p:spPr>
            <a:xfrm>
              <a:off x="10891298" y="2671111"/>
              <a:ext cx="1025141" cy="9738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80%</a:t>
              </a:r>
              <a:endParaRPr lang="en-AU" sz="1600" b="1" dirty="0"/>
            </a:p>
          </p:txBody>
        </p:sp>
        <p:sp>
          <p:nvSpPr>
            <p:cNvPr id="83" name="Arrow: Down 82">
              <a:extLst>
                <a:ext uri="{FF2B5EF4-FFF2-40B4-BE49-F238E27FC236}">
                  <a16:creationId xmlns:a16="http://schemas.microsoft.com/office/drawing/2014/main" id="{C706A9AD-6E8C-205A-8860-ECF456DC6C68}"/>
                </a:ext>
              </a:extLst>
            </p:cNvPr>
            <p:cNvSpPr/>
            <p:nvPr/>
          </p:nvSpPr>
          <p:spPr>
            <a:xfrm>
              <a:off x="11202646" y="3539848"/>
              <a:ext cx="365863" cy="581091"/>
            </a:xfrm>
            <a:prstGeom prst="downArrow">
              <a:avLst>
                <a:gd name="adj1" fmla="val 64213"/>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84" name="Arrow: Down 83">
              <a:extLst>
                <a:ext uri="{FF2B5EF4-FFF2-40B4-BE49-F238E27FC236}">
                  <a16:creationId xmlns:a16="http://schemas.microsoft.com/office/drawing/2014/main" id="{CA54E6F1-8AF5-65A9-8413-D8CDC30059C2}"/>
                </a:ext>
              </a:extLst>
            </p:cNvPr>
            <p:cNvSpPr/>
            <p:nvPr/>
          </p:nvSpPr>
          <p:spPr>
            <a:xfrm>
              <a:off x="11202646" y="4963105"/>
              <a:ext cx="365863" cy="573182"/>
            </a:xfrm>
            <a:prstGeom prst="downArrow">
              <a:avLst>
                <a:gd name="adj1" fmla="val 59475"/>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85" name="Arrow: Down 84">
              <a:extLst>
                <a:ext uri="{FF2B5EF4-FFF2-40B4-BE49-F238E27FC236}">
                  <a16:creationId xmlns:a16="http://schemas.microsoft.com/office/drawing/2014/main" id="{279CD821-F974-6906-1F59-8A4DEB0F0994}"/>
                </a:ext>
              </a:extLst>
            </p:cNvPr>
            <p:cNvSpPr/>
            <p:nvPr/>
          </p:nvSpPr>
          <p:spPr>
            <a:xfrm>
              <a:off x="11200877" y="2183059"/>
              <a:ext cx="365863" cy="485953"/>
            </a:xfrm>
            <a:prstGeom prst="downArrow">
              <a:avLst>
                <a:gd name="adj1" fmla="val 64212"/>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cxnSp>
          <p:nvCxnSpPr>
            <p:cNvPr id="86" name="Straight Connector 85">
              <a:extLst>
                <a:ext uri="{FF2B5EF4-FFF2-40B4-BE49-F238E27FC236}">
                  <a16:creationId xmlns:a16="http://schemas.microsoft.com/office/drawing/2014/main" id="{6C09110A-D7BE-338A-162D-AB0D19B059BF}"/>
                </a:ext>
              </a:extLst>
            </p:cNvPr>
            <p:cNvCxnSpPr/>
            <p:nvPr/>
          </p:nvCxnSpPr>
          <p:spPr>
            <a:xfrm>
              <a:off x="7419662" y="2408989"/>
              <a:ext cx="4680000"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7" name="Straight Connector 86">
              <a:extLst>
                <a:ext uri="{FF2B5EF4-FFF2-40B4-BE49-F238E27FC236}">
                  <a16:creationId xmlns:a16="http://schemas.microsoft.com/office/drawing/2014/main" id="{7692A2A6-40C3-8D0C-8904-26FF0AADCFEC}"/>
                </a:ext>
              </a:extLst>
            </p:cNvPr>
            <p:cNvCxnSpPr/>
            <p:nvPr/>
          </p:nvCxnSpPr>
          <p:spPr>
            <a:xfrm>
              <a:off x="7415870" y="3858969"/>
              <a:ext cx="4680000"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8" name="Straight Connector 87">
              <a:extLst>
                <a:ext uri="{FF2B5EF4-FFF2-40B4-BE49-F238E27FC236}">
                  <a16:creationId xmlns:a16="http://schemas.microsoft.com/office/drawing/2014/main" id="{9664EDCE-2112-1B5D-BD1C-319F7661E330}"/>
                </a:ext>
              </a:extLst>
            </p:cNvPr>
            <p:cNvCxnSpPr/>
            <p:nvPr/>
          </p:nvCxnSpPr>
          <p:spPr>
            <a:xfrm>
              <a:off x="7441677" y="5283470"/>
              <a:ext cx="4680000"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9" name="Oval 88">
              <a:extLst>
                <a:ext uri="{FF2B5EF4-FFF2-40B4-BE49-F238E27FC236}">
                  <a16:creationId xmlns:a16="http://schemas.microsoft.com/office/drawing/2014/main" id="{A82320DE-7FFC-D129-57E9-5FE7A18D59AD}"/>
                </a:ext>
              </a:extLst>
            </p:cNvPr>
            <p:cNvSpPr/>
            <p:nvPr/>
          </p:nvSpPr>
          <p:spPr>
            <a:xfrm>
              <a:off x="9337832" y="5545674"/>
              <a:ext cx="940012" cy="9274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75%</a:t>
              </a:r>
              <a:endParaRPr lang="en-AU" sz="1600" b="1" dirty="0"/>
            </a:p>
          </p:txBody>
        </p:sp>
        <p:sp>
          <p:nvSpPr>
            <p:cNvPr id="90" name="Oval 89">
              <a:extLst>
                <a:ext uri="{FF2B5EF4-FFF2-40B4-BE49-F238E27FC236}">
                  <a16:creationId xmlns:a16="http://schemas.microsoft.com/office/drawing/2014/main" id="{4616C8C5-3A5F-112E-1287-B5C45C09EB71}"/>
                </a:ext>
              </a:extLst>
            </p:cNvPr>
            <p:cNvSpPr/>
            <p:nvPr/>
          </p:nvSpPr>
          <p:spPr>
            <a:xfrm>
              <a:off x="9337623" y="4144055"/>
              <a:ext cx="940012" cy="9274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75%</a:t>
              </a:r>
              <a:endParaRPr lang="en-AU" sz="1600" b="1" dirty="0"/>
            </a:p>
          </p:txBody>
        </p:sp>
        <p:sp>
          <p:nvSpPr>
            <p:cNvPr id="91" name="Oval 90">
              <a:extLst>
                <a:ext uri="{FF2B5EF4-FFF2-40B4-BE49-F238E27FC236}">
                  <a16:creationId xmlns:a16="http://schemas.microsoft.com/office/drawing/2014/main" id="{BD4AB620-D697-4489-3C57-AFA1752B46C6}"/>
                </a:ext>
              </a:extLst>
            </p:cNvPr>
            <p:cNvSpPr/>
            <p:nvPr/>
          </p:nvSpPr>
          <p:spPr>
            <a:xfrm>
              <a:off x="10920968" y="4130490"/>
              <a:ext cx="940012" cy="9274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71%</a:t>
              </a:r>
              <a:endParaRPr lang="en-AU" sz="1600" b="1" dirty="0"/>
            </a:p>
          </p:txBody>
        </p:sp>
        <p:sp>
          <p:nvSpPr>
            <p:cNvPr id="92" name="Oval 91">
              <a:extLst>
                <a:ext uri="{FF2B5EF4-FFF2-40B4-BE49-F238E27FC236}">
                  <a16:creationId xmlns:a16="http://schemas.microsoft.com/office/drawing/2014/main" id="{56DF791C-459C-8E92-71A4-998D222F0D16}"/>
                </a:ext>
              </a:extLst>
            </p:cNvPr>
            <p:cNvSpPr/>
            <p:nvPr/>
          </p:nvSpPr>
          <p:spPr>
            <a:xfrm>
              <a:off x="10909930" y="5545674"/>
              <a:ext cx="940012" cy="9274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71%</a:t>
              </a:r>
              <a:endParaRPr lang="en-AU" sz="1600" b="1" dirty="0"/>
            </a:p>
          </p:txBody>
        </p:sp>
        <p:sp>
          <p:nvSpPr>
            <p:cNvPr id="93" name="Rectangle: Rounded Corners 92">
              <a:extLst>
                <a:ext uri="{FF2B5EF4-FFF2-40B4-BE49-F238E27FC236}">
                  <a16:creationId xmlns:a16="http://schemas.microsoft.com/office/drawing/2014/main" id="{0EEEFB4B-9A5A-6B12-801F-95EB7AB715C4}"/>
                </a:ext>
              </a:extLst>
            </p:cNvPr>
            <p:cNvSpPr/>
            <p:nvPr/>
          </p:nvSpPr>
          <p:spPr>
            <a:xfrm>
              <a:off x="7644205" y="523758"/>
              <a:ext cx="1158247"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W-linked</a:t>
              </a:r>
              <a:endParaRPr lang="en-AU" sz="1400" b="1" dirty="0">
                <a:solidFill>
                  <a:schemeClr val="bg1"/>
                </a:solidFill>
                <a:cs typeface="Arial" panose="020B0604020202020204" pitchFamily="34" charset="0"/>
              </a:endParaRPr>
            </a:p>
          </p:txBody>
        </p:sp>
        <p:sp>
          <p:nvSpPr>
            <p:cNvPr id="94" name="Rectangle: Rounded Corners 93">
              <a:extLst>
                <a:ext uri="{FF2B5EF4-FFF2-40B4-BE49-F238E27FC236}">
                  <a16:creationId xmlns:a16="http://schemas.microsoft.com/office/drawing/2014/main" id="{9EAEDB08-676D-1DC8-4EF3-9F4B1EFCEE57}"/>
                </a:ext>
              </a:extLst>
            </p:cNvPr>
            <p:cNvSpPr/>
            <p:nvPr/>
          </p:nvSpPr>
          <p:spPr>
            <a:xfrm>
              <a:off x="9234374" y="509420"/>
              <a:ext cx="1158248"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Z-linked</a:t>
              </a:r>
              <a:endParaRPr lang="en-AU" sz="1400" b="1" dirty="0">
                <a:solidFill>
                  <a:schemeClr val="bg1"/>
                </a:solidFill>
                <a:cs typeface="Arial" panose="020B0604020202020204" pitchFamily="34" charset="0"/>
              </a:endParaRPr>
            </a:p>
          </p:txBody>
        </p:sp>
        <p:sp>
          <p:nvSpPr>
            <p:cNvPr id="95" name="Rectangle: Rounded Corners 94">
              <a:extLst>
                <a:ext uri="{FF2B5EF4-FFF2-40B4-BE49-F238E27FC236}">
                  <a16:creationId xmlns:a16="http://schemas.microsoft.com/office/drawing/2014/main" id="{F9C1767E-101C-E40A-6967-885881A39D4C}"/>
                </a:ext>
              </a:extLst>
            </p:cNvPr>
            <p:cNvSpPr/>
            <p:nvPr/>
          </p:nvSpPr>
          <p:spPr>
            <a:xfrm>
              <a:off x="10798272" y="509420"/>
              <a:ext cx="1189888"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Gametolog</a:t>
              </a:r>
              <a:endParaRPr lang="en-AU" sz="1400" b="1" dirty="0">
                <a:solidFill>
                  <a:schemeClr val="bg1"/>
                </a:solidFill>
                <a:cs typeface="Arial" panose="020B0604020202020204" pitchFamily="34" charset="0"/>
              </a:endParaRPr>
            </a:p>
          </p:txBody>
        </p:sp>
        <p:sp>
          <p:nvSpPr>
            <p:cNvPr id="96" name="TextBox 95">
              <a:extLst>
                <a:ext uri="{FF2B5EF4-FFF2-40B4-BE49-F238E27FC236}">
                  <a16:creationId xmlns:a16="http://schemas.microsoft.com/office/drawing/2014/main" id="{68088A44-935F-2B42-FF86-F07FC9A39929}"/>
                </a:ext>
              </a:extLst>
            </p:cNvPr>
            <p:cNvSpPr txBox="1"/>
            <p:nvPr/>
          </p:nvSpPr>
          <p:spPr>
            <a:xfrm>
              <a:off x="7644205" y="6556271"/>
              <a:ext cx="4362916" cy="352189"/>
            </a:xfrm>
            <a:prstGeom prst="rect">
              <a:avLst/>
            </a:prstGeom>
            <a:noFill/>
          </p:spPr>
          <p:txBody>
            <a:bodyPr wrap="square" rtlCol="0">
              <a:spAutoFit/>
            </a:bodyPr>
            <a:lstStyle/>
            <a:p>
              <a:pPr algn="ctr"/>
              <a:r>
                <a:rPr lang="en-US" sz="1100" b="1" dirty="0"/>
                <a:t>FINAL DATASET</a:t>
              </a:r>
              <a:endParaRPr lang="en-AU" sz="1100" b="1" dirty="0"/>
            </a:p>
          </p:txBody>
        </p:sp>
        <p:sp>
          <p:nvSpPr>
            <p:cNvPr id="97" name="TextBox 96">
              <a:extLst>
                <a:ext uri="{FF2B5EF4-FFF2-40B4-BE49-F238E27FC236}">
                  <a16:creationId xmlns:a16="http://schemas.microsoft.com/office/drawing/2014/main" id="{F069D798-239B-A63F-EB3D-CFE2D5E24E8B}"/>
                </a:ext>
              </a:extLst>
            </p:cNvPr>
            <p:cNvSpPr txBox="1"/>
            <p:nvPr/>
          </p:nvSpPr>
          <p:spPr>
            <a:xfrm>
              <a:off x="7639231" y="196366"/>
              <a:ext cx="4362916" cy="352189"/>
            </a:xfrm>
            <a:prstGeom prst="rect">
              <a:avLst/>
            </a:prstGeom>
            <a:noFill/>
          </p:spPr>
          <p:txBody>
            <a:bodyPr wrap="square" rtlCol="0">
              <a:spAutoFit/>
            </a:bodyPr>
            <a:lstStyle/>
            <a:p>
              <a:pPr algn="ctr"/>
              <a:r>
                <a:rPr lang="en-US" sz="1100" b="1" dirty="0"/>
                <a:t>INITIAL DATASET</a:t>
              </a:r>
              <a:endParaRPr lang="en-AU" sz="1100" b="1" dirty="0"/>
            </a:p>
          </p:txBody>
        </p:sp>
        <p:sp>
          <p:nvSpPr>
            <p:cNvPr id="98" name="Arrow: Down 97">
              <a:extLst>
                <a:ext uri="{FF2B5EF4-FFF2-40B4-BE49-F238E27FC236}">
                  <a16:creationId xmlns:a16="http://schemas.microsoft.com/office/drawing/2014/main" id="{9D26769D-5BBA-2F21-0A7D-B1BDF8A45B8A}"/>
                </a:ext>
              </a:extLst>
            </p:cNvPr>
            <p:cNvSpPr/>
            <p:nvPr/>
          </p:nvSpPr>
          <p:spPr>
            <a:xfrm>
              <a:off x="8067980" y="3306232"/>
              <a:ext cx="311347" cy="578932"/>
            </a:xfrm>
            <a:prstGeom prst="downArrow">
              <a:avLst>
                <a:gd name="adj1" fmla="val 50102"/>
                <a:gd name="adj2" fmla="val 4747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grpSp>
    </p:spTree>
    <p:extLst>
      <p:ext uri="{BB962C8B-B14F-4D97-AF65-F5344CB8AC3E}">
        <p14:creationId xmlns:p14="http://schemas.microsoft.com/office/powerpoint/2010/main" val="762373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C5596C-0D53-7AD1-36F9-5D6131E8B9B7}"/>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Content Placeholder 2">
            <a:extLst>
              <a:ext uri="{FF2B5EF4-FFF2-40B4-BE49-F238E27FC236}">
                <a16:creationId xmlns:a16="http://schemas.microsoft.com/office/drawing/2014/main" id="{C2FF6099-819C-5ADF-9187-0B77F8B0E8B4}"/>
              </a:ext>
            </a:extLst>
          </p:cNvPr>
          <p:cNvSpPr>
            <a:spLocks noGrp="1"/>
          </p:cNvSpPr>
          <p:nvPr>
            <p:ph idx="1"/>
          </p:nvPr>
        </p:nvSpPr>
        <p:spPr>
          <a:xfrm>
            <a:off x="838200" y="750278"/>
            <a:ext cx="10515600" cy="5426686"/>
          </a:xfrm>
        </p:spPr>
        <p:txBody>
          <a:bodyPr>
            <a:normAutofit/>
          </a:bodyPr>
          <a:lstStyle/>
          <a:p>
            <a:r>
              <a:rPr lang="en-US" sz="3600" dirty="0"/>
              <a:t> SNPs from DArT, RAD</a:t>
            </a:r>
          </a:p>
          <a:p>
            <a:r>
              <a:rPr lang="en-US" sz="3600" dirty="0"/>
              <a:t> Filtering</a:t>
            </a:r>
          </a:p>
          <a:p>
            <a:pPr lvl="2">
              <a:buFont typeface="Wingdings" panose="05000000000000000000" pitchFamily="2" charset="2"/>
              <a:buChar char="à"/>
            </a:pPr>
            <a:r>
              <a:rPr lang="en-US" sz="3600" dirty="0">
                <a:solidFill>
                  <a:schemeClr val="bg1"/>
                </a:solidFill>
                <a:sym typeface="Wingdings" panose="05000000000000000000" pitchFamily="2" charset="2"/>
              </a:rPr>
              <a:t>Filter sex-linked loci</a:t>
            </a:r>
          </a:p>
          <a:p>
            <a:pPr lvl="2">
              <a:buFont typeface="Wingdings" panose="05000000000000000000" pitchFamily="2" charset="2"/>
              <a:buChar char="à"/>
            </a:pPr>
            <a:r>
              <a:rPr lang="en-US" sz="3600" dirty="0">
                <a:sym typeface="Wingdings" panose="05000000000000000000" pitchFamily="2" charset="2"/>
              </a:rPr>
              <a:t>SNP quality: read depth</a:t>
            </a:r>
          </a:p>
          <a:p>
            <a:pPr marL="3657600" lvl="8" indent="0">
              <a:buNone/>
            </a:pPr>
            <a:r>
              <a:rPr lang="en-US" sz="3600" dirty="0">
                <a:sym typeface="Wingdings" panose="05000000000000000000" pitchFamily="2" charset="2"/>
              </a:rPr>
              <a:t>missing data</a:t>
            </a:r>
          </a:p>
          <a:p>
            <a:pPr marL="3657600" lvl="8" indent="0">
              <a:buNone/>
            </a:pPr>
            <a:r>
              <a:rPr lang="en-US" sz="3600" dirty="0">
                <a:sym typeface="Wingdings" panose="05000000000000000000" pitchFamily="2" charset="2"/>
              </a:rPr>
              <a:t>MAC</a:t>
            </a:r>
          </a:p>
          <a:p>
            <a:pPr lvl="2">
              <a:buFont typeface="Wingdings" panose="05000000000000000000" pitchFamily="2" charset="2"/>
              <a:buChar char="à"/>
            </a:pPr>
            <a:r>
              <a:rPr lang="en-US" sz="3600" dirty="0">
                <a:sym typeface="Wingdings" panose="05000000000000000000" pitchFamily="2" charset="2"/>
              </a:rPr>
              <a:t> Individual quality: missing data</a:t>
            </a:r>
          </a:p>
        </p:txBody>
      </p:sp>
      <p:pic>
        <p:nvPicPr>
          <p:cNvPr id="5" name="Picture 4">
            <a:extLst>
              <a:ext uri="{FF2B5EF4-FFF2-40B4-BE49-F238E27FC236}">
                <a16:creationId xmlns:a16="http://schemas.microsoft.com/office/drawing/2014/main" id="{03EEB5C8-BCA2-2F6C-22D6-CC6D386131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5907">
            <a:off x="5439744" y="445834"/>
            <a:ext cx="1528666" cy="1528666"/>
          </a:xfrm>
          <a:prstGeom prst="rect">
            <a:avLst/>
          </a:prstGeom>
        </p:spPr>
      </p:pic>
    </p:spTree>
    <p:extLst>
      <p:ext uri="{BB962C8B-B14F-4D97-AF65-F5344CB8AC3E}">
        <p14:creationId xmlns:p14="http://schemas.microsoft.com/office/powerpoint/2010/main" val="27861244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B257EFC-B846-853A-41C2-C0FF16A22802}"/>
              </a:ext>
            </a:extLst>
          </p:cNvPr>
          <p:cNvSpPr txBox="1"/>
          <p:nvPr/>
        </p:nvSpPr>
        <p:spPr>
          <a:xfrm>
            <a:off x="4124126" y="5914129"/>
            <a:ext cx="1729961" cy="1015663"/>
          </a:xfrm>
          <a:prstGeom prst="rect">
            <a:avLst/>
          </a:prstGeom>
          <a:noFill/>
        </p:spPr>
        <p:txBody>
          <a:bodyPr wrap="none" rtlCol="0">
            <a:spAutoFit/>
          </a:bodyPr>
          <a:lstStyle/>
          <a:p>
            <a:r>
              <a:rPr lang="en-US" sz="6000" b="1" dirty="0">
                <a:solidFill>
                  <a:srgbClr val="FF0000"/>
                </a:solidFill>
              </a:rPr>
              <a:t>5.7%</a:t>
            </a:r>
            <a:endParaRPr lang="en-AU" sz="6000" b="1" dirty="0">
              <a:solidFill>
                <a:srgbClr val="FF0000"/>
              </a:solidFill>
            </a:endParaRPr>
          </a:p>
        </p:txBody>
      </p:sp>
      <p:grpSp>
        <p:nvGrpSpPr>
          <p:cNvPr id="17" name="Group 16">
            <a:extLst>
              <a:ext uri="{FF2B5EF4-FFF2-40B4-BE49-F238E27FC236}">
                <a16:creationId xmlns:a16="http://schemas.microsoft.com/office/drawing/2014/main" id="{B4AA5D2F-EB52-2E87-0F8D-29017FC0DDAC}"/>
              </a:ext>
            </a:extLst>
          </p:cNvPr>
          <p:cNvGrpSpPr/>
          <p:nvPr/>
        </p:nvGrpSpPr>
        <p:grpSpPr>
          <a:xfrm>
            <a:off x="6104066" y="24067"/>
            <a:ext cx="1459393" cy="1395408"/>
            <a:chOff x="8043770" y="46656"/>
            <a:chExt cx="1822621" cy="1818692"/>
          </a:xfrm>
        </p:grpSpPr>
        <p:pic>
          <p:nvPicPr>
            <p:cNvPr id="18" name="Picture 17">
              <a:extLst>
                <a:ext uri="{FF2B5EF4-FFF2-40B4-BE49-F238E27FC236}">
                  <a16:creationId xmlns:a16="http://schemas.microsoft.com/office/drawing/2014/main" id="{817D553F-15E3-45DB-746B-1F5E25933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3770" y="46656"/>
              <a:ext cx="1818692" cy="1818692"/>
            </a:xfrm>
            <a:prstGeom prst="rect">
              <a:avLst/>
            </a:prstGeom>
          </p:spPr>
        </p:pic>
        <p:sp>
          <p:nvSpPr>
            <p:cNvPr id="19" name="TextBox 18">
              <a:extLst>
                <a:ext uri="{FF2B5EF4-FFF2-40B4-BE49-F238E27FC236}">
                  <a16:creationId xmlns:a16="http://schemas.microsoft.com/office/drawing/2014/main" id="{E896BC5B-0AF0-4886-792D-1D2A2EEDB96C}"/>
                </a:ext>
              </a:extLst>
            </p:cNvPr>
            <p:cNvSpPr txBox="1"/>
            <p:nvPr/>
          </p:nvSpPr>
          <p:spPr>
            <a:xfrm>
              <a:off x="9197618" y="1387866"/>
              <a:ext cx="668773" cy="461665"/>
            </a:xfrm>
            <a:prstGeom prst="rect">
              <a:avLst/>
            </a:prstGeom>
            <a:noFill/>
          </p:spPr>
          <p:txBody>
            <a:bodyPr wrap="none" rtlCol="0">
              <a:spAutoFit/>
            </a:bodyPr>
            <a:lstStyle/>
            <a:p>
              <a:pPr algn="ctr"/>
              <a:r>
                <a:rPr lang="en-US" sz="2400" b="1" dirty="0"/>
                <a:t>EYR</a:t>
              </a:r>
              <a:endParaRPr lang="en-AU" sz="2400" b="1" dirty="0"/>
            </a:p>
          </p:txBody>
        </p:sp>
      </p:grpSp>
      <p:grpSp>
        <p:nvGrpSpPr>
          <p:cNvPr id="20" name="Group 19">
            <a:extLst>
              <a:ext uri="{FF2B5EF4-FFF2-40B4-BE49-F238E27FC236}">
                <a16:creationId xmlns:a16="http://schemas.microsoft.com/office/drawing/2014/main" id="{BD9A84D4-05D1-E600-773C-FE508BA50639}"/>
              </a:ext>
            </a:extLst>
          </p:cNvPr>
          <p:cNvGrpSpPr/>
          <p:nvPr/>
        </p:nvGrpSpPr>
        <p:grpSpPr>
          <a:xfrm>
            <a:off x="48757" y="26871"/>
            <a:ext cx="1394155" cy="1407141"/>
            <a:chOff x="2450056" y="137887"/>
            <a:chExt cx="1646076" cy="1683651"/>
          </a:xfrm>
        </p:grpSpPr>
        <p:pic>
          <p:nvPicPr>
            <p:cNvPr id="21" name="Picture 20">
              <a:extLst>
                <a:ext uri="{FF2B5EF4-FFF2-40B4-BE49-F238E27FC236}">
                  <a16:creationId xmlns:a16="http://schemas.microsoft.com/office/drawing/2014/main" id="{344AAF80-A496-FBE1-DCCD-7CBF7079EFBA}"/>
                </a:ext>
              </a:extLst>
            </p:cNvPr>
            <p:cNvPicPr>
              <a:picLocks noChangeAspect="1"/>
            </p:cNvPicPr>
            <p:nvPr/>
          </p:nvPicPr>
          <p:blipFill rotWithShape="1">
            <a:blip r:embed="rId4">
              <a:extLst>
                <a:ext uri="{28A0092B-C50C-407E-A947-70E740481C1C}">
                  <a14:useLocalDpi xmlns:a14="http://schemas.microsoft.com/office/drawing/2010/main" val="0"/>
                </a:ext>
              </a:extLst>
            </a:blip>
            <a:srcRect b="4938"/>
            <a:stretch/>
          </p:blipFill>
          <p:spPr>
            <a:xfrm>
              <a:off x="2450056" y="137887"/>
              <a:ext cx="1646076" cy="1564787"/>
            </a:xfrm>
            <a:prstGeom prst="rect">
              <a:avLst/>
            </a:prstGeom>
          </p:spPr>
        </p:pic>
        <p:sp>
          <p:nvSpPr>
            <p:cNvPr id="22" name="TextBox 21">
              <a:extLst>
                <a:ext uri="{FF2B5EF4-FFF2-40B4-BE49-F238E27FC236}">
                  <a16:creationId xmlns:a16="http://schemas.microsoft.com/office/drawing/2014/main" id="{9BE7D04D-398E-6EFE-1BD0-F013E139B856}"/>
                </a:ext>
              </a:extLst>
            </p:cNvPr>
            <p:cNvSpPr txBox="1"/>
            <p:nvPr/>
          </p:nvSpPr>
          <p:spPr>
            <a:xfrm>
              <a:off x="3338411" y="1359873"/>
              <a:ext cx="691216" cy="461665"/>
            </a:xfrm>
            <a:prstGeom prst="rect">
              <a:avLst/>
            </a:prstGeom>
            <a:noFill/>
          </p:spPr>
          <p:txBody>
            <a:bodyPr wrap="none" rtlCol="0">
              <a:spAutoFit/>
            </a:bodyPr>
            <a:lstStyle/>
            <a:p>
              <a:pPr algn="ctr"/>
              <a:r>
                <a:rPr lang="en-US" sz="2400" b="1" dirty="0"/>
                <a:t>YTH</a:t>
              </a:r>
              <a:endParaRPr lang="en-AU" sz="2400" b="1" dirty="0"/>
            </a:p>
          </p:txBody>
        </p:sp>
      </p:grpSp>
      <p:grpSp>
        <p:nvGrpSpPr>
          <p:cNvPr id="102" name="Group 101">
            <a:extLst>
              <a:ext uri="{FF2B5EF4-FFF2-40B4-BE49-F238E27FC236}">
                <a16:creationId xmlns:a16="http://schemas.microsoft.com/office/drawing/2014/main" id="{7A1DE3CE-CE70-CC14-A005-1B88AD505BC4}"/>
              </a:ext>
            </a:extLst>
          </p:cNvPr>
          <p:cNvGrpSpPr/>
          <p:nvPr/>
        </p:nvGrpSpPr>
        <p:grpSpPr>
          <a:xfrm>
            <a:off x="-65314" y="363730"/>
            <a:ext cx="5818623" cy="6244759"/>
            <a:chOff x="-65314" y="363730"/>
            <a:chExt cx="5818623" cy="6244759"/>
          </a:xfrm>
        </p:grpSpPr>
        <p:sp>
          <p:nvSpPr>
            <p:cNvPr id="103" name="Oval 102">
              <a:extLst>
                <a:ext uri="{FF2B5EF4-FFF2-40B4-BE49-F238E27FC236}">
                  <a16:creationId xmlns:a16="http://schemas.microsoft.com/office/drawing/2014/main" id="{CC3D49B6-80BC-C5B4-9EF2-0057B5CC7D08}"/>
                </a:ext>
              </a:extLst>
            </p:cNvPr>
            <p:cNvSpPr/>
            <p:nvPr/>
          </p:nvSpPr>
          <p:spPr>
            <a:xfrm>
              <a:off x="1586276" y="1219361"/>
              <a:ext cx="1075568" cy="10589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104" name="Arrow: Down 103">
              <a:extLst>
                <a:ext uri="{FF2B5EF4-FFF2-40B4-BE49-F238E27FC236}">
                  <a16:creationId xmlns:a16="http://schemas.microsoft.com/office/drawing/2014/main" id="{B08D2830-8C24-4406-2359-78C15C8934D8}"/>
                </a:ext>
              </a:extLst>
            </p:cNvPr>
            <p:cNvSpPr/>
            <p:nvPr/>
          </p:nvSpPr>
          <p:spPr>
            <a:xfrm>
              <a:off x="1964003" y="2175862"/>
              <a:ext cx="339774" cy="540653"/>
            </a:xfrm>
            <a:prstGeom prst="downArrow">
              <a:avLst>
                <a:gd name="adj1" fmla="val 54738"/>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105" name="Oval 104">
              <a:extLst>
                <a:ext uri="{FF2B5EF4-FFF2-40B4-BE49-F238E27FC236}">
                  <a16:creationId xmlns:a16="http://schemas.microsoft.com/office/drawing/2014/main" id="{4EAD8D5A-65AE-3AE5-1118-896F4823C6F7}"/>
                </a:ext>
              </a:extLst>
            </p:cNvPr>
            <p:cNvSpPr/>
            <p:nvPr/>
          </p:nvSpPr>
          <p:spPr>
            <a:xfrm>
              <a:off x="1722363" y="2714449"/>
              <a:ext cx="872982" cy="86537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75%</a:t>
              </a:r>
              <a:endParaRPr lang="en-AU" sz="1600" b="1" dirty="0"/>
            </a:p>
          </p:txBody>
        </p:sp>
        <p:sp>
          <p:nvSpPr>
            <p:cNvPr id="106" name="Oval 105">
              <a:extLst>
                <a:ext uri="{FF2B5EF4-FFF2-40B4-BE49-F238E27FC236}">
                  <a16:creationId xmlns:a16="http://schemas.microsoft.com/office/drawing/2014/main" id="{A6695C38-4A69-2959-FF02-8A8B2E60481A}"/>
                </a:ext>
              </a:extLst>
            </p:cNvPr>
            <p:cNvSpPr/>
            <p:nvPr/>
          </p:nvSpPr>
          <p:spPr>
            <a:xfrm>
              <a:off x="3031776" y="1219362"/>
              <a:ext cx="1072266" cy="1058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107" name="Arrow: Down 106">
              <a:extLst>
                <a:ext uri="{FF2B5EF4-FFF2-40B4-BE49-F238E27FC236}">
                  <a16:creationId xmlns:a16="http://schemas.microsoft.com/office/drawing/2014/main" id="{90860580-EB84-9900-A717-123FF47BE604}"/>
                </a:ext>
              </a:extLst>
            </p:cNvPr>
            <p:cNvSpPr/>
            <p:nvPr/>
          </p:nvSpPr>
          <p:spPr>
            <a:xfrm>
              <a:off x="3392970" y="3384720"/>
              <a:ext cx="339774" cy="747916"/>
            </a:xfrm>
            <a:prstGeom prst="downArrow">
              <a:avLst>
                <a:gd name="adj1" fmla="val 5947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108" name="Arrow: Down 107">
              <a:extLst>
                <a:ext uri="{FF2B5EF4-FFF2-40B4-BE49-F238E27FC236}">
                  <a16:creationId xmlns:a16="http://schemas.microsoft.com/office/drawing/2014/main" id="{5C687376-E0BC-1B04-4292-EE12447B3A9A}"/>
                </a:ext>
              </a:extLst>
            </p:cNvPr>
            <p:cNvSpPr/>
            <p:nvPr/>
          </p:nvSpPr>
          <p:spPr>
            <a:xfrm>
              <a:off x="3392970" y="4804929"/>
              <a:ext cx="339774" cy="592174"/>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109" name="Oval 108">
              <a:extLst>
                <a:ext uri="{FF2B5EF4-FFF2-40B4-BE49-F238E27FC236}">
                  <a16:creationId xmlns:a16="http://schemas.microsoft.com/office/drawing/2014/main" id="{FFFB4117-BBF3-ADBC-3BD4-728549873CE3}"/>
                </a:ext>
              </a:extLst>
            </p:cNvPr>
            <p:cNvSpPr/>
            <p:nvPr/>
          </p:nvSpPr>
          <p:spPr>
            <a:xfrm>
              <a:off x="4459577" y="1221595"/>
              <a:ext cx="1072266" cy="105892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110" name="Arrow: Down 109">
              <a:extLst>
                <a:ext uri="{FF2B5EF4-FFF2-40B4-BE49-F238E27FC236}">
                  <a16:creationId xmlns:a16="http://schemas.microsoft.com/office/drawing/2014/main" id="{F9D4BD54-BD79-42C2-1CF4-3AB7FC5F0492}"/>
                </a:ext>
              </a:extLst>
            </p:cNvPr>
            <p:cNvSpPr/>
            <p:nvPr/>
          </p:nvSpPr>
          <p:spPr>
            <a:xfrm>
              <a:off x="4820864" y="3474559"/>
              <a:ext cx="339774" cy="714167"/>
            </a:xfrm>
            <a:prstGeom prst="downArrow">
              <a:avLst>
                <a:gd name="adj1" fmla="val 33419"/>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cxnSp>
          <p:nvCxnSpPr>
            <p:cNvPr id="111" name="Straight Connector 110">
              <a:extLst>
                <a:ext uri="{FF2B5EF4-FFF2-40B4-BE49-F238E27FC236}">
                  <a16:creationId xmlns:a16="http://schemas.microsoft.com/office/drawing/2014/main" id="{8BFCA90F-F190-60B7-DF44-41403C19E521}"/>
                </a:ext>
              </a:extLst>
            </p:cNvPr>
            <p:cNvCxnSpPr/>
            <p:nvPr/>
          </p:nvCxnSpPr>
          <p:spPr>
            <a:xfrm>
              <a:off x="1440334" y="2422441"/>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2" name="TextBox 111">
              <a:extLst>
                <a:ext uri="{FF2B5EF4-FFF2-40B4-BE49-F238E27FC236}">
                  <a16:creationId xmlns:a16="http://schemas.microsoft.com/office/drawing/2014/main" id="{0A65C7D9-43FD-8C75-8398-C6C517514FCC}"/>
                </a:ext>
              </a:extLst>
            </p:cNvPr>
            <p:cNvSpPr txBox="1"/>
            <p:nvPr/>
          </p:nvSpPr>
          <p:spPr>
            <a:xfrm>
              <a:off x="265922" y="2255608"/>
              <a:ext cx="1145744" cy="338554"/>
            </a:xfrm>
            <a:prstGeom prst="rect">
              <a:avLst/>
            </a:prstGeom>
            <a:noFill/>
          </p:spPr>
          <p:txBody>
            <a:bodyPr wrap="square" rtlCol="0">
              <a:spAutoFit/>
            </a:bodyPr>
            <a:lstStyle/>
            <a:p>
              <a:pPr algn="r"/>
              <a:r>
                <a:rPr lang="en-US" sz="1600" dirty="0"/>
                <a:t>Read depth</a:t>
              </a:r>
              <a:endParaRPr lang="en-AU" sz="1600" dirty="0"/>
            </a:p>
          </p:txBody>
        </p:sp>
        <p:cxnSp>
          <p:nvCxnSpPr>
            <p:cNvPr id="113" name="Straight Connector 112">
              <a:extLst>
                <a:ext uri="{FF2B5EF4-FFF2-40B4-BE49-F238E27FC236}">
                  <a16:creationId xmlns:a16="http://schemas.microsoft.com/office/drawing/2014/main" id="{50F33B9C-F95B-7B98-78FD-AD8040E8FF02}"/>
                </a:ext>
              </a:extLst>
            </p:cNvPr>
            <p:cNvCxnSpPr/>
            <p:nvPr/>
          </p:nvCxnSpPr>
          <p:spPr>
            <a:xfrm>
              <a:off x="1436812" y="3796884"/>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4" name="TextBox 113">
              <a:extLst>
                <a:ext uri="{FF2B5EF4-FFF2-40B4-BE49-F238E27FC236}">
                  <a16:creationId xmlns:a16="http://schemas.microsoft.com/office/drawing/2014/main" id="{BD415510-BCAB-72FA-9070-0E4D8CF2D2D7}"/>
                </a:ext>
              </a:extLst>
            </p:cNvPr>
            <p:cNvSpPr txBox="1"/>
            <p:nvPr/>
          </p:nvSpPr>
          <p:spPr>
            <a:xfrm>
              <a:off x="115136" y="3505960"/>
              <a:ext cx="1293010" cy="584775"/>
            </a:xfrm>
            <a:prstGeom prst="rect">
              <a:avLst/>
            </a:prstGeom>
            <a:noFill/>
          </p:spPr>
          <p:txBody>
            <a:bodyPr wrap="square" rtlCol="0">
              <a:spAutoFit/>
            </a:bodyPr>
            <a:lstStyle/>
            <a:p>
              <a:pPr algn="r"/>
              <a:r>
                <a:rPr lang="en-US" sz="1600" dirty="0"/>
                <a:t>Loci</a:t>
              </a:r>
            </a:p>
            <a:p>
              <a:pPr algn="r"/>
              <a:r>
                <a:rPr lang="en-US" sz="1600" dirty="0"/>
                <a:t>missing data</a:t>
              </a:r>
              <a:endParaRPr lang="en-AU" sz="1600" dirty="0"/>
            </a:p>
          </p:txBody>
        </p:sp>
        <p:cxnSp>
          <p:nvCxnSpPr>
            <p:cNvPr id="115" name="Straight Connector 114">
              <a:extLst>
                <a:ext uri="{FF2B5EF4-FFF2-40B4-BE49-F238E27FC236}">
                  <a16:creationId xmlns:a16="http://schemas.microsoft.com/office/drawing/2014/main" id="{D4496F4B-A2CB-9FF2-5A9C-C161F451B73B}"/>
                </a:ext>
              </a:extLst>
            </p:cNvPr>
            <p:cNvCxnSpPr/>
            <p:nvPr/>
          </p:nvCxnSpPr>
          <p:spPr>
            <a:xfrm>
              <a:off x="1455504" y="5121383"/>
              <a:ext cx="4297805"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6" name="Oval 115">
              <a:extLst>
                <a:ext uri="{FF2B5EF4-FFF2-40B4-BE49-F238E27FC236}">
                  <a16:creationId xmlns:a16="http://schemas.microsoft.com/office/drawing/2014/main" id="{5CD1193A-AB8B-CEB8-E129-081D9764B066}"/>
                </a:ext>
              </a:extLst>
            </p:cNvPr>
            <p:cNvSpPr/>
            <p:nvPr/>
          </p:nvSpPr>
          <p:spPr>
            <a:xfrm>
              <a:off x="3140225" y="2705977"/>
              <a:ext cx="872982" cy="8653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75%</a:t>
              </a:r>
              <a:endParaRPr lang="en-AU" sz="1600" b="1" dirty="0"/>
            </a:p>
          </p:txBody>
        </p:sp>
        <p:sp>
          <p:nvSpPr>
            <p:cNvPr id="117" name="Oval 116">
              <a:extLst>
                <a:ext uri="{FF2B5EF4-FFF2-40B4-BE49-F238E27FC236}">
                  <a16:creationId xmlns:a16="http://schemas.microsoft.com/office/drawing/2014/main" id="{84743617-1E3A-C7C3-15A7-65810CC5B937}"/>
                </a:ext>
              </a:extLst>
            </p:cNvPr>
            <p:cNvSpPr/>
            <p:nvPr/>
          </p:nvSpPr>
          <p:spPr>
            <a:xfrm>
              <a:off x="3180182" y="5392207"/>
              <a:ext cx="767997" cy="7586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57%</a:t>
              </a:r>
              <a:endParaRPr lang="en-AU" sz="1600" b="1" dirty="0"/>
            </a:p>
          </p:txBody>
        </p:sp>
        <p:sp>
          <p:nvSpPr>
            <p:cNvPr id="118" name="Oval 117">
              <a:extLst>
                <a:ext uri="{FF2B5EF4-FFF2-40B4-BE49-F238E27FC236}">
                  <a16:creationId xmlns:a16="http://schemas.microsoft.com/office/drawing/2014/main" id="{512EF1CB-0AFE-AE8B-4033-361A6C4BA58B}"/>
                </a:ext>
              </a:extLst>
            </p:cNvPr>
            <p:cNvSpPr/>
            <p:nvPr/>
          </p:nvSpPr>
          <p:spPr>
            <a:xfrm>
              <a:off x="4596561" y="2727845"/>
              <a:ext cx="788705" cy="79056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62%</a:t>
              </a:r>
              <a:endParaRPr lang="en-AU" sz="1600" b="1" dirty="0"/>
            </a:p>
          </p:txBody>
        </p:sp>
        <p:sp>
          <p:nvSpPr>
            <p:cNvPr id="119" name="Oval 118">
              <a:extLst>
                <a:ext uri="{FF2B5EF4-FFF2-40B4-BE49-F238E27FC236}">
                  <a16:creationId xmlns:a16="http://schemas.microsoft.com/office/drawing/2014/main" id="{7DD568DE-28CA-3A54-BEBC-AE63E9BDAC32}"/>
                </a:ext>
              </a:extLst>
            </p:cNvPr>
            <p:cNvSpPr/>
            <p:nvPr/>
          </p:nvSpPr>
          <p:spPr>
            <a:xfrm>
              <a:off x="4651128" y="4190094"/>
              <a:ext cx="666264" cy="62115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b="1" dirty="0"/>
                <a:t>37%</a:t>
              </a:r>
              <a:endParaRPr lang="en-AU" sz="1600" b="1" dirty="0"/>
            </a:p>
          </p:txBody>
        </p:sp>
        <p:sp>
          <p:nvSpPr>
            <p:cNvPr id="120" name="Oval 119">
              <a:extLst>
                <a:ext uri="{FF2B5EF4-FFF2-40B4-BE49-F238E27FC236}">
                  <a16:creationId xmlns:a16="http://schemas.microsoft.com/office/drawing/2014/main" id="{F36560C4-A416-B9A3-572F-26501B1B6BD7}"/>
                </a:ext>
              </a:extLst>
            </p:cNvPr>
            <p:cNvSpPr/>
            <p:nvPr/>
          </p:nvSpPr>
          <p:spPr>
            <a:xfrm>
              <a:off x="4655975" y="5481805"/>
              <a:ext cx="666264" cy="62115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b="1" dirty="0"/>
                <a:t>37%</a:t>
              </a:r>
              <a:endParaRPr lang="en-AU" sz="1600" b="1" dirty="0"/>
            </a:p>
          </p:txBody>
        </p:sp>
        <p:sp>
          <p:nvSpPr>
            <p:cNvPr id="121" name="Arrow: Down 120">
              <a:extLst>
                <a:ext uri="{FF2B5EF4-FFF2-40B4-BE49-F238E27FC236}">
                  <a16:creationId xmlns:a16="http://schemas.microsoft.com/office/drawing/2014/main" id="{F660F4E5-86AE-3FDF-61D7-06EF07DB16B6}"/>
                </a:ext>
              </a:extLst>
            </p:cNvPr>
            <p:cNvSpPr/>
            <p:nvPr/>
          </p:nvSpPr>
          <p:spPr>
            <a:xfrm>
              <a:off x="4827419" y="4769016"/>
              <a:ext cx="339774" cy="714167"/>
            </a:xfrm>
            <a:prstGeom prst="downArrow">
              <a:avLst>
                <a:gd name="adj1" fmla="val 33419"/>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122" name="Oval 121">
              <a:extLst>
                <a:ext uri="{FF2B5EF4-FFF2-40B4-BE49-F238E27FC236}">
                  <a16:creationId xmlns:a16="http://schemas.microsoft.com/office/drawing/2014/main" id="{65F10AEC-5553-D561-7826-5A74EC4EBDFF}"/>
                </a:ext>
              </a:extLst>
            </p:cNvPr>
            <p:cNvSpPr/>
            <p:nvPr/>
          </p:nvSpPr>
          <p:spPr>
            <a:xfrm>
              <a:off x="3178819" y="4132634"/>
              <a:ext cx="767997" cy="7586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60%</a:t>
              </a:r>
              <a:endParaRPr lang="en-AU" sz="1600" b="1" dirty="0"/>
            </a:p>
          </p:txBody>
        </p:sp>
        <p:sp>
          <p:nvSpPr>
            <p:cNvPr id="126" name="TextBox 125">
              <a:extLst>
                <a:ext uri="{FF2B5EF4-FFF2-40B4-BE49-F238E27FC236}">
                  <a16:creationId xmlns:a16="http://schemas.microsoft.com/office/drawing/2014/main" id="{BB893CEE-41C5-CF68-9350-7FC9CD11B592}"/>
                </a:ext>
              </a:extLst>
            </p:cNvPr>
            <p:cNvSpPr txBox="1"/>
            <p:nvPr/>
          </p:nvSpPr>
          <p:spPr>
            <a:xfrm>
              <a:off x="-65314" y="4688754"/>
              <a:ext cx="1492150" cy="1225375"/>
            </a:xfrm>
            <a:prstGeom prst="rect">
              <a:avLst/>
            </a:prstGeom>
            <a:noFill/>
          </p:spPr>
          <p:txBody>
            <a:bodyPr wrap="square" rtlCol="0">
              <a:spAutoFit/>
            </a:bodyPr>
            <a:lstStyle/>
            <a:p>
              <a:pPr algn="r"/>
              <a:r>
                <a:rPr lang="en-US" sz="1600" dirty="0"/>
                <a:t>Individual missing data </a:t>
              </a:r>
            </a:p>
            <a:p>
              <a:pPr algn="r"/>
              <a:r>
                <a:rPr lang="en-US" sz="1600" dirty="0"/>
                <a:t>+</a:t>
              </a:r>
            </a:p>
            <a:p>
              <a:pPr algn="r"/>
              <a:r>
                <a:rPr lang="en-US" sz="1600" dirty="0"/>
                <a:t> MAC</a:t>
              </a:r>
              <a:endParaRPr lang="en-AU" sz="1600" dirty="0"/>
            </a:p>
          </p:txBody>
        </p:sp>
        <p:sp>
          <p:nvSpPr>
            <p:cNvPr id="128" name="Arrow: Down 127">
              <a:extLst>
                <a:ext uri="{FF2B5EF4-FFF2-40B4-BE49-F238E27FC236}">
                  <a16:creationId xmlns:a16="http://schemas.microsoft.com/office/drawing/2014/main" id="{FA5326EB-0043-3492-7684-A85869D2E838}"/>
                </a:ext>
              </a:extLst>
            </p:cNvPr>
            <p:cNvSpPr/>
            <p:nvPr/>
          </p:nvSpPr>
          <p:spPr>
            <a:xfrm>
              <a:off x="3391327" y="2199998"/>
              <a:ext cx="339774" cy="503613"/>
            </a:xfrm>
            <a:prstGeom prst="downArrow">
              <a:avLst>
                <a:gd name="adj1" fmla="val 5947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129" name="Arrow: Down 128">
              <a:extLst>
                <a:ext uri="{FF2B5EF4-FFF2-40B4-BE49-F238E27FC236}">
                  <a16:creationId xmlns:a16="http://schemas.microsoft.com/office/drawing/2014/main" id="{883BB8B8-3191-DA66-60D7-8E20DE2471EC}"/>
                </a:ext>
              </a:extLst>
            </p:cNvPr>
            <p:cNvSpPr/>
            <p:nvPr/>
          </p:nvSpPr>
          <p:spPr>
            <a:xfrm>
              <a:off x="4810270" y="2216089"/>
              <a:ext cx="339774" cy="520431"/>
            </a:xfrm>
            <a:prstGeom prst="downArrow">
              <a:avLst>
                <a:gd name="adj1" fmla="val 59475"/>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130" name="TextBox 129">
              <a:extLst>
                <a:ext uri="{FF2B5EF4-FFF2-40B4-BE49-F238E27FC236}">
                  <a16:creationId xmlns:a16="http://schemas.microsoft.com/office/drawing/2014/main" id="{89B48C0C-1B06-073C-54DD-14BDD9597C08}"/>
                </a:ext>
              </a:extLst>
            </p:cNvPr>
            <p:cNvSpPr txBox="1"/>
            <p:nvPr/>
          </p:nvSpPr>
          <p:spPr>
            <a:xfrm>
              <a:off x="1497923" y="6279587"/>
              <a:ext cx="4006616" cy="328902"/>
            </a:xfrm>
            <a:prstGeom prst="rect">
              <a:avLst/>
            </a:prstGeom>
            <a:noFill/>
          </p:spPr>
          <p:txBody>
            <a:bodyPr wrap="square" rtlCol="0">
              <a:spAutoFit/>
            </a:bodyPr>
            <a:lstStyle/>
            <a:p>
              <a:pPr algn="ctr"/>
              <a:r>
                <a:rPr lang="en-US" sz="1100" b="1" dirty="0"/>
                <a:t>FINAL DATASET</a:t>
              </a:r>
              <a:endParaRPr lang="en-AU" sz="1100" b="1" dirty="0"/>
            </a:p>
          </p:txBody>
        </p:sp>
        <p:sp>
          <p:nvSpPr>
            <p:cNvPr id="131" name="TextBox 130">
              <a:extLst>
                <a:ext uri="{FF2B5EF4-FFF2-40B4-BE49-F238E27FC236}">
                  <a16:creationId xmlns:a16="http://schemas.microsoft.com/office/drawing/2014/main" id="{C00F1025-3A96-C5AA-970E-C50A525E0765}"/>
                </a:ext>
              </a:extLst>
            </p:cNvPr>
            <p:cNvSpPr txBox="1"/>
            <p:nvPr/>
          </p:nvSpPr>
          <p:spPr>
            <a:xfrm>
              <a:off x="1547569" y="363730"/>
              <a:ext cx="4006616" cy="328902"/>
            </a:xfrm>
            <a:prstGeom prst="rect">
              <a:avLst/>
            </a:prstGeom>
            <a:noFill/>
          </p:spPr>
          <p:txBody>
            <a:bodyPr wrap="square" rtlCol="0">
              <a:spAutoFit/>
            </a:bodyPr>
            <a:lstStyle/>
            <a:p>
              <a:pPr algn="ctr"/>
              <a:r>
                <a:rPr lang="en-US" sz="1100" b="1" dirty="0"/>
                <a:t>INITIAL DATASET</a:t>
              </a:r>
              <a:endParaRPr lang="en-AU" sz="1100" b="1" dirty="0"/>
            </a:p>
          </p:txBody>
        </p:sp>
        <p:sp>
          <p:nvSpPr>
            <p:cNvPr id="132" name="Rectangle: Rounded Corners 131">
              <a:extLst>
                <a:ext uri="{FF2B5EF4-FFF2-40B4-BE49-F238E27FC236}">
                  <a16:creationId xmlns:a16="http://schemas.microsoft.com/office/drawing/2014/main" id="{CD4348EC-979B-113A-10BD-C9C8A991C500}"/>
                </a:ext>
              </a:extLst>
            </p:cNvPr>
            <p:cNvSpPr/>
            <p:nvPr/>
          </p:nvSpPr>
          <p:spPr>
            <a:xfrm>
              <a:off x="1619719" y="675695"/>
              <a:ext cx="1063658" cy="42758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W-linked</a:t>
              </a:r>
              <a:endParaRPr lang="en-AU" sz="1400" b="1" dirty="0">
                <a:solidFill>
                  <a:schemeClr val="bg1"/>
                </a:solidFill>
                <a:cs typeface="Arial" panose="020B0604020202020204" pitchFamily="34" charset="0"/>
              </a:endParaRPr>
            </a:p>
          </p:txBody>
        </p:sp>
        <p:sp>
          <p:nvSpPr>
            <p:cNvPr id="133" name="Rectangle: Rounded Corners 132">
              <a:extLst>
                <a:ext uri="{FF2B5EF4-FFF2-40B4-BE49-F238E27FC236}">
                  <a16:creationId xmlns:a16="http://schemas.microsoft.com/office/drawing/2014/main" id="{9BC70FBA-FA90-343E-59F9-6091E247E4EB}"/>
                </a:ext>
              </a:extLst>
            </p:cNvPr>
            <p:cNvSpPr/>
            <p:nvPr/>
          </p:nvSpPr>
          <p:spPr>
            <a:xfrm>
              <a:off x="3037181" y="662305"/>
              <a:ext cx="1063659" cy="42758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Z-linked</a:t>
              </a:r>
              <a:endParaRPr lang="en-AU" sz="1400" b="1" dirty="0">
                <a:solidFill>
                  <a:schemeClr val="bg1"/>
                </a:solidFill>
                <a:cs typeface="Arial" panose="020B0604020202020204" pitchFamily="34" charset="0"/>
              </a:endParaRPr>
            </a:p>
          </p:txBody>
        </p:sp>
        <p:sp>
          <p:nvSpPr>
            <p:cNvPr id="134" name="Rectangle: Rounded Corners 133">
              <a:extLst>
                <a:ext uri="{FF2B5EF4-FFF2-40B4-BE49-F238E27FC236}">
                  <a16:creationId xmlns:a16="http://schemas.microsoft.com/office/drawing/2014/main" id="{189F144A-7445-2EDB-7DC0-0F80F20E3D9C}"/>
                </a:ext>
              </a:extLst>
            </p:cNvPr>
            <p:cNvSpPr/>
            <p:nvPr/>
          </p:nvSpPr>
          <p:spPr>
            <a:xfrm>
              <a:off x="4447655" y="662305"/>
              <a:ext cx="1092715" cy="427581"/>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Gametolog</a:t>
              </a:r>
              <a:endParaRPr lang="en-AU" sz="1400" b="1" dirty="0">
                <a:solidFill>
                  <a:schemeClr val="bg1"/>
                </a:solidFill>
                <a:cs typeface="Arial" panose="020B0604020202020204" pitchFamily="34" charset="0"/>
              </a:endParaRPr>
            </a:p>
          </p:txBody>
        </p:sp>
        <p:sp>
          <p:nvSpPr>
            <p:cNvPr id="136" name="Arrow: Down 135">
              <a:extLst>
                <a:ext uri="{FF2B5EF4-FFF2-40B4-BE49-F238E27FC236}">
                  <a16:creationId xmlns:a16="http://schemas.microsoft.com/office/drawing/2014/main" id="{C6C21F53-B437-AE4C-DBE9-439C59D476E2}"/>
                </a:ext>
              </a:extLst>
            </p:cNvPr>
            <p:cNvSpPr/>
            <p:nvPr/>
          </p:nvSpPr>
          <p:spPr>
            <a:xfrm>
              <a:off x="1975656" y="3250964"/>
              <a:ext cx="314389" cy="540653"/>
            </a:xfrm>
            <a:prstGeom prst="downArrow">
              <a:avLst>
                <a:gd name="adj1" fmla="val 50102"/>
                <a:gd name="adj2" fmla="val 4747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grpSp>
      <p:grpSp>
        <p:nvGrpSpPr>
          <p:cNvPr id="137" name="Group 136">
            <a:extLst>
              <a:ext uri="{FF2B5EF4-FFF2-40B4-BE49-F238E27FC236}">
                <a16:creationId xmlns:a16="http://schemas.microsoft.com/office/drawing/2014/main" id="{63E18E12-0C9E-40F4-88A6-D6F0B2EE6597}"/>
              </a:ext>
            </a:extLst>
          </p:cNvPr>
          <p:cNvGrpSpPr/>
          <p:nvPr/>
        </p:nvGrpSpPr>
        <p:grpSpPr>
          <a:xfrm>
            <a:off x="7655553" y="401055"/>
            <a:ext cx="4358748" cy="6148500"/>
            <a:chOff x="7415870" y="196366"/>
            <a:chExt cx="4705807" cy="6712094"/>
          </a:xfrm>
        </p:grpSpPr>
        <p:sp>
          <p:nvSpPr>
            <p:cNvPr id="138" name="Oval 137">
              <a:extLst>
                <a:ext uri="{FF2B5EF4-FFF2-40B4-BE49-F238E27FC236}">
                  <a16:creationId xmlns:a16="http://schemas.microsoft.com/office/drawing/2014/main" id="{693C62AB-1348-C858-E000-0A3E48F3B95D}"/>
                </a:ext>
              </a:extLst>
            </p:cNvPr>
            <p:cNvSpPr/>
            <p:nvPr/>
          </p:nvSpPr>
          <p:spPr>
            <a:xfrm>
              <a:off x="7636734" y="1101839"/>
              <a:ext cx="1158153" cy="113482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139" name="Arrow: Down 138">
              <a:extLst>
                <a:ext uri="{FF2B5EF4-FFF2-40B4-BE49-F238E27FC236}">
                  <a16:creationId xmlns:a16="http://schemas.microsoft.com/office/drawing/2014/main" id="{D6BADD53-60AD-0736-AD5B-D50D6EFF00D1}"/>
                </a:ext>
              </a:extLst>
            </p:cNvPr>
            <p:cNvSpPr/>
            <p:nvPr/>
          </p:nvSpPr>
          <p:spPr>
            <a:xfrm>
              <a:off x="8043465" y="2224973"/>
              <a:ext cx="365863" cy="579408"/>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145" name="Oval 144">
              <a:extLst>
                <a:ext uri="{FF2B5EF4-FFF2-40B4-BE49-F238E27FC236}">
                  <a16:creationId xmlns:a16="http://schemas.microsoft.com/office/drawing/2014/main" id="{DADA1E73-4591-F0BA-F1FE-76F9699B32A6}"/>
                </a:ext>
              </a:extLst>
            </p:cNvPr>
            <p:cNvSpPr/>
            <p:nvPr/>
          </p:nvSpPr>
          <p:spPr>
            <a:xfrm>
              <a:off x="7858783" y="2793139"/>
              <a:ext cx="743818" cy="7380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sz="1600" b="1" dirty="0"/>
                <a:t>49%</a:t>
              </a:r>
              <a:endParaRPr lang="en-AU" sz="1600" b="1" dirty="0"/>
            </a:p>
          </p:txBody>
        </p:sp>
        <p:sp>
          <p:nvSpPr>
            <p:cNvPr id="147" name="Oval 146">
              <a:extLst>
                <a:ext uri="{FF2B5EF4-FFF2-40B4-BE49-F238E27FC236}">
                  <a16:creationId xmlns:a16="http://schemas.microsoft.com/office/drawing/2014/main" id="{4213A27B-8C0D-6A00-8737-6FF7E6CECFF9}"/>
                </a:ext>
              </a:extLst>
            </p:cNvPr>
            <p:cNvSpPr/>
            <p:nvPr/>
          </p:nvSpPr>
          <p:spPr>
            <a:xfrm>
              <a:off x="9230539" y="1101839"/>
              <a:ext cx="1154598" cy="11348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148" name="Oval 147">
              <a:extLst>
                <a:ext uri="{FF2B5EF4-FFF2-40B4-BE49-F238E27FC236}">
                  <a16:creationId xmlns:a16="http://schemas.microsoft.com/office/drawing/2014/main" id="{D4E0AAD6-09B8-258D-5E12-756C87638078}"/>
                </a:ext>
              </a:extLst>
            </p:cNvPr>
            <p:cNvSpPr/>
            <p:nvPr/>
          </p:nvSpPr>
          <p:spPr>
            <a:xfrm>
              <a:off x="9308119" y="2668717"/>
              <a:ext cx="1025141" cy="9738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81%</a:t>
              </a:r>
              <a:endParaRPr lang="en-AU" sz="1600" b="1" dirty="0"/>
            </a:p>
          </p:txBody>
        </p:sp>
        <p:sp>
          <p:nvSpPr>
            <p:cNvPr id="155" name="Arrow: Down 154">
              <a:extLst>
                <a:ext uri="{FF2B5EF4-FFF2-40B4-BE49-F238E27FC236}">
                  <a16:creationId xmlns:a16="http://schemas.microsoft.com/office/drawing/2014/main" id="{2043F7C4-EBA7-A2CE-38FF-2F4FB51ED5D2}"/>
                </a:ext>
              </a:extLst>
            </p:cNvPr>
            <p:cNvSpPr/>
            <p:nvPr/>
          </p:nvSpPr>
          <p:spPr>
            <a:xfrm>
              <a:off x="9619466" y="3488342"/>
              <a:ext cx="365863" cy="651091"/>
            </a:xfrm>
            <a:prstGeom prst="downArrow">
              <a:avLst>
                <a:gd name="adj1" fmla="val 64212"/>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156" name="Arrow: Down 155">
              <a:extLst>
                <a:ext uri="{FF2B5EF4-FFF2-40B4-BE49-F238E27FC236}">
                  <a16:creationId xmlns:a16="http://schemas.microsoft.com/office/drawing/2014/main" id="{380FE842-782A-0571-4901-D04F711140F4}"/>
                </a:ext>
              </a:extLst>
            </p:cNvPr>
            <p:cNvSpPr/>
            <p:nvPr/>
          </p:nvSpPr>
          <p:spPr>
            <a:xfrm>
              <a:off x="9619466" y="5047941"/>
              <a:ext cx="365863" cy="514417"/>
            </a:xfrm>
            <a:prstGeom prst="downArrow">
              <a:avLst>
                <a:gd name="adj1" fmla="val 5947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157" name="Arrow: Down 156">
              <a:extLst>
                <a:ext uri="{FF2B5EF4-FFF2-40B4-BE49-F238E27FC236}">
                  <a16:creationId xmlns:a16="http://schemas.microsoft.com/office/drawing/2014/main" id="{944480BF-8E0E-E11F-C7D0-D897A7B967BE}"/>
                </a:ext>
              </a:extLst>
            </p:cNvPr>
            <p:cNvSpPr/>
            <p:nvPr/>
          </p:nvSpPr>
          <p:spPr>
            <a:xfrm>
              <a:off x="9617697" y="2180664"/>
              <a:ext cx="365863" cy="485953"/>
            </a:xfrm>
            <a:prstGeom prst="downArrow">
              <a:avLst>
                <a:gd name="adj1" fmla="val 59475"/>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158" name="Oval 157">
              <a:extLst>
                <a:ext uri="{FF2B5EF4-FFF2-40B4-BE49-F238E27FC236}">
                  <a16:creationId xmlns:a16="http://schemas.microsoft.com/office/drawing/2014/main" id="{BB2CAE73-CC26-0326-A919-2FBE920F7692}"/>
                </a:ext>
              </a:extLst>
            </p:cNvPr>
            <p:cNvSpPr/>
            <p:nvPr/>
          </p:nvSpPr>
          <p:spPr>
            <a:xfrm>
              <a:off x="10813618" y="1104233"/>
              <a:ext cx="1154598" cy="113482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100%</a:t>
              </a:r>
            </a:p>
          </p:txBody>
        </p:sp>
        <p:sp>
          <p:nvSpPr>
            <p:cNvPr id="162" name="Oval 161">
              <a:extLst>
                <a:ext uri="{FF2B5EF4-FFF2-40B4-BE49-F238E27FC236}">
                  <a16:creationId xmlns:a16="http://schemas.microsoft.com/office/drawing/2014/main" id="{4CD473AD-1A6C-7D44-C3C1-1A53B9FC7E36}"/>
                </a:ext>
              </a:extLst>
            </p:cNvPr>
            <p:cNvSpPr/>
            <p:nvPr/>
          </p:nvSpPr>
          <p:spPr>
            <a:xfrm>
              <a:off x="10891298" y="2671111"/>
              <a:ext cx="1025141" cy="97389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80%</a:t>
              </a:r>
              <a:endParaRPr lang="en-AU" sz="1600" b="1" dirty="0"/>
            </a:p>
          </p:txBody>
        </p:sp>
        <p:sp>
          <p:nvSpPr>
            <p:cNvPr id="163" name="Arrow: Down 162">
              <a:extLst>
                <a:ext uri="{FF2B5EF4-FFF2-40B4-BE49-F238E27FC236}">
                  <a16:creationId xmlns:a16="http://schemas.microsoft.com/office/drawing/2014/main" id="{178D526B-C125-5A0E-5D3D-AA9DB92D01DB}"/>
                </a:ext>
              </a:extLst>
            </p:cNvPr>
            <p:cNvSpPr/>
            <p:nvPr/>
          </p:nvSpPr>
          <p:spPr>
            <a:xfrm>
              <a:off x="11202646" y="3539848"/>
              <a:ext cx="365863" cy="581091"/>
            </a:xfrm>
            <a:prstGeom prst="downArrow">
              <a:avLst>
                <a:gd name="adj1" fmla="val 64213"/>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164" name="Arrow: Down 163">
              <a:extLst>
                <a:ext uri="{FF2B5EF4-FFF2-40B4-BE49-F238E27FC236}">
                  <a16:creationId xmlns:a16="http://schemas.microsoft.com/office/drawing/2014/main" id="{BFDA04EF-49F5-5174-F829-2CC0ACBBC879}"/>
                </a:ext>
              </a:extLst>
            </p:cNvPr>
            <p:cNvSpPr/>
            <p:nvPr/>
          </p:nvSpPr>
          <p:spPr>
            <a:xfrm>
              <a:off x="11202646" y="4963105"/>
              <a:ext cx="365863" cy="573182"/>
            </a:xfrm>
            <a:prstGeom prst="downArrow">
              <a:avLst>
                <a:gd name="adj1" fmla="val 59475"/>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sp>
          <p:nvSpPr>
            <p:cNvPr id="167" name="Arrow: Down 166">
              <a:extLst>
                <a:ext uri="{FF2B5EF4-FFF2-40B4-BE49-F238E27FC236}">
                  <a16:creationId xmlns:a16="http://schemas.microsoft.com/office/drawing/2014/main" id="{63D2D8B0-C2BF-CF50-A14E-AE583BC12203}"/>
                </a:ext>
              </a:extLst>
            </p:cNvPr>
            <p:cNvSpPr/>
            <p:nvPr/>
          </p:nvSpPr>
          <p:spPr>
            <a:xfrm>
              <a:off x="11200877" y="2183059"/>
              <a:ext cx="365863" cy="485953"/>
            </a:xfrm>
            <a:prstGeom prst="downArrow">
              <a:avLst>
                <a:gd name="adj1" fmla="val 64212"/>
                <a:gd name="adj2"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cxnSp>
          <p:nvCxnSpPr>
            <p:cNvPr id="168" name="Straight Connector 167">
              <a:extLst>
                <a:ext uri="{FF2B5EF4-FFF2-40B4-BE49-F238E27FC236}">
                  <a16:creationId xmlns:a16="http://schemas.microsoft.com/office/drawing/2014/main" id="{9D4F63D4-6FE5-302A-7A9D-B6BED0FCB64D}"/>
                </a:ext>
              </a:extLst>
            </p:cNvPr>
            <p:cNvCxnSpPr/>
            <p:nvPr/>
          </p:nvCxnSpPr>
          <p:spPr>
            <a:xfrm>
              <a:off x="7419662" y="2408989"/>
              <a:ext cx="4680000"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0" name="Straight Connector 169">
              <a:extLst>
                <a:ext uri="{FF2B5EF4-FFF2-40B4-BE49-F238E27FC236}">
                  <a16:creationId xmlns:a16="http://schemas.microsoft.com/office/drawing/2014/main" id="{362C7237-33BE-40F5-0C65-F0DBD52B1F31}"/>
                </a:ext>
              </a:extLst>
            </p:cNvPr>
            <p:cNvCxnSpPr/>
            <p:nvPr/>
          </p:nvCxnSpPr>
          <p:spPr>
            <a:xfrm>
              <a:off x="7415870" y="3858969"/>
              <a:ext cx="4680000"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7" name="Straight Connector 176">
              <a:extLst>
                <a:ext uri="{FF2B5EF4-FFF2-40B4-BE49-F238E27FC236}">
                  <a16:creationId xmlns:a16="http://schemas.microsoft.com/office/drawing/2014/main" id="{587C3B6F-1949-356A-9099-0E22D5900343}"/>
                </a:ext>
              </a:extLst>
            </p:cNvPr>
            <p:cNvCxnSpPr/>
            <p:nvPr/>
          </p:nvCxnSpPr>
          <p:spPr>
            <a:xfrm>
              <a:off x="7441677" y="5283470"/>
              <a:ext cx="4680000" cy="0"/>
            </a:xfrm>
            <a:prstGeom prst="line">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9" name="Oval 178">
              <a:extLst>
                <a:ext uri="{FF2B5EF4-FFF2-40B4-BE49-F238E27FC236}">
                  <a16:creationId xmlns:a16="http://schemas.microsoft.com/office/drawing/2014/main" id="{78B3738E-2634-1CBD-D6F9-F79E9BB5E2E1}"/>
                </a:ext>
              </a:extLst>
            </p:cNvPr>
            <p:cNvSpPr/>
            <p:nvPr/>
          </p:nvSpPr>
          <p:spPr>
            <a:xfrm>
              <a:off x="9337832" y="5545674"/>
              <a:ext cx="940012" cy="9274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75%</a:t>
              </a:r>
              <a:endParaRPr lang="en-AU" sz="1600" b="1" dirty="0"/>
            </a:p>
          </p:txBody>
        </p:sp>
        <p:sp>
          <p:nvSpPr>
            <p:cNvPr id="180" name="Oval 179">
              <a:extLst>
                <a:ext uri="{FF2B5EF4-FFF2-40B4-BE49-F238E27FC236}">
                  <a16:creationId xmlns:a16="http://schemas.microsoft.com/office/drawing/2014/main" id="{A0B62D4A-30B8-23AB-C148-C903BBB4C90C}"/>
                </a:ext>
              </a:extLst>
            </p:cNvPr>
            <p:cNvSpPr/>
            <p:nvPr/>
          </p:nvSpPr>
          <p:spPr>
            <a:xfrm>
              <a:off x="9337623" y="4144055"/>
              <a:ext cx="940012" cy="9274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75%</a:t>
              </a:r>
              <a:endParaRPr lang="en-AU" sz="1600" b="1" dirty="0"/>
            </a:p>
          </p:txBody>
        </p:sp>
        <p:sp>
          <p:nvSpPr>
            <p:cNvPr id="181" name="Oval 180">
              <a:extLst>
                <a:ext uri="{FF2B5EF4-FFF2-40B4-BE49-F238E27FC236}">
                  <a16:creationId xmlns:a16="http://schemas.microsoft.com/office/drawing/2014/main" id="{0D359B7E-D31F-1648-5919-B2DC75899CE2}"/>
                </a:ext>
              </a:extLst>
            </p:cNvPr>
            <p:cNvSpPr/>
            <p:nvPr/>
          </p:nvSpPr>
          <p:spPr>
            <a:xfrm>
              <a:off x="10920968" y="4130490"/>
              <a:ext cx="940012" cy="9274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71%</a:t>
              </a:r>
              <a:endParaRPr lang="en-AU" sz="1600" b="1" dirty="0"/>
            </a:p>
          </p:txBody>
        </p:sp>
        <p:sp>
          <p:nvSpPr>
            <p:cNvPr id="182" name="Oval 181">
              <a:extLst>
                <a:ext uri="{FF2B5EF4-FFF2-40B4-BE49-F238E27FC236}">
                  <a16:creationId xmlns:a16="http://schemas.microsoft.com/office/drawing/2014/main" id="{2AD98A91-3B06-262C-0DA8-74E3049F8C35}"/>
                </a:ext>
              </a:extLst>
            </p:cNvPr>
            <p:cNvSpPr/>
            <p:nvPr/>
          </p:nvSpPr>
          <p:spPr>
            <a:xfrm>
              <a:off x="10909930" y="5545674"/>
              <a:ext cx="940012" cy="9274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71%</a:t>
              </a:r>
              <a:endParaRPr lang="en-AU" sz="1600" b="1" dirty="0"/>
            </a:p>
          </p:txBody>
        </p:sp>
        <p:sp>
          <p:nvSpPr>
            <p:cNvPr id="183" name="Rectangle: Rounded Corners 182">
              <a:extLst>
                <a:ext uri="{FF2B5EF4-FFF2-40B4-BE49-F238E27FC236}">
                  <a16:creationId xmlns:a16="http://schemas.microsoft.com/office/drawing/2014/main" id="{C79E76E2-392B-3E6C-B32E-47759F8B89C2}"/>
                </a:ext>
              </a:extLst>
            </p:cNvPr>
            <p:cNvSpPr/>
            <p:nvPr/>
          </p:nvSpPr>
          <p:spPr>
            <a:xfrm>
              <a:off x="7644205" y="523758"/>
              <a:ext cx="1158247"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W-linked</a:t>
              </a:r>
              <a:endParaRPr lang="en-AU" sz="1400" b="1" dirty="0">
                <a:solidFill>
                  <a:schemeClr val="bg1"/>
                </a:solidFill>
                <a:cs typeface="Arial" panose="020B0604020202020204" pitchFamily="34" charset="0"/>
              </a:endParaRPr>
            </a:p>
          </p:txBody>
        </p:sp>
        <p:sp>
          <p:nvSpPr>
            <p:cNvPr id="184" name="Rectangle: Rounded Corners 183">
              <a:extLst>
                <a:ext uri="{FF2B5EF4-FFF2-40B4-BE49-F238E27FC236}">
                  <a16:creationId xmlns:a16="http://schemas.microsoft.com/office/drawing/2014/main" id="{5D01D789-F3C1-4401-D1ED-47D9BCFD22B6}"/>
                </a:ext>
              </a:extLst>
            </p:cNvPr>
            <p:cNvSpPr/>
            <p:nvPr/>
          </p:nvSpPr>
          <p:spPr>
            <a:xfrm>
              <a:off x="9234374" y="509420"/>
              <a:ext cx="1158248"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Z-linked</a:t>
              </a:r>
              <a:endParaRPr lang="en-AU" sz="1400" b="1" dirty="0">
                <a:solidFill>
                  <a:schemeClr val="bg1"/>
                </a:solidFill>
                <a:cs typeface="Arial" panose="020B0604020202020204" pitchFamily="34" charset="0"/>
              </a:endParaRPr>
            </a:p>
          </p:txBody>
        </p:sp>
        <p:sp>
          <p:nvSpPr>
            <p:cNvPr id="185" name="Rectangle: Rounded Corners 184">
              <a:extLst>
                <a:ext uri="{FF2B5EF4-FFF2-40B4-BE49-F238E27FC236}">
                  <a16:creationId xmlns:a16="http://schemas.microsoft.com/office/drawing/2014/main" id="{E117198C-C09C-D990-F1D0-46408B3A3B82}"/>
                </a:ext>
              </a:extLst>
            </p:cNvPr>
            <p:cNvSpPr/>
            <p:nvPr/>
          </p:nvSpPr>
          <p:spPr>
            <a:xfrm>
              <a:off x="10798272" y="509420"/>
              <a:ext cx="1189888"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cs typeface="Arial" panose="020B0604020202020204" pitchFamily="34" charset="0"/>
                </a:rPr>
                <a:t>Gametolog</a:t>
              </a:r>
              <a:endParaRPr lang="en-AU" sz="1400" b="1" dirty="0">
                <a:solidFill>
                  <a:schemeClr val="bg1"/>
                </a:solidFill>
                <a:cs typeface="Arial" panose="020B0604020202020204" pitchFamily="34" charset="0"/>
              </a:endParaRPr>
            </a:p>
          </p:txBody>
        </p:sp>
        <p:sp>
          <p:nvSpPr>
            <p:cNvPr id="186" name="TextBox 185">
              <a:extLst>
                <a:ext uri="{FF2B5EF4-FFF2-40B4-BE49-F238E27FC236}">
                  <a16:creationId xmlns:a16="http://schemas.microsoft.com/office/drawing/2014/main" id="{18C70B32-2B34-70EA-DE35-986D676827EC}"/>
                </a:ext>
              </a:extLst>
            </p:cNvPr>
            <p:cNvSpPr txBox="1"/>
            <p:nvPr/>
          </p:nvSpPr>
          <p:spPr>
            <a:xfrm>
              <a:off x="7644205" y="6556271"/>
              <a:ext cx="4362916" cy="352189"/>
            </a:xfrm>
            <a:prstGeom prst="rect">
              <a:avLst/>
            </a:prstGeom>
            <a:noFill/>
          </p:spPr>
          <p:txBody>
            <a:bodyPr wrap="square" rtlCol="0">
              <a:spAutoFit/>
            </a:bodyPr>
            <a:lstStyle/>
            <a:p>
              <a:pPr algn="ctr"/>
              <a:r>
                <a:rPr lang="en-US" sz="1100" b="1" dirty="0"/>
                <a:t>FINAL DATASET</a:t>
              </a:r>
              <a:endParaRPr lang="en-AU" sz="1100" b="1" dirty="0"/>
            </a:p>
          </p:txBody>
        </p:sp>
        <p:sp>
          <p:nvSpPr>
            <p:cNvPr id="187" name="TextBox 186">
              <a:extLst>
                <a:ext uri="{FF2B5EF4-FFF2-40B4-BE49-F238E27FC236}">
                  <a16:creationId xmlns:a16="http://schemas.microsoft.com/office/drawing/2014/main" id="{ADBD5A17-2D5B-AAD5-F233-8220EECE0B3D}"/>
                </a:ext>
              </a:extLst>
            </p:cNvPr>
            <p:cNvSpPr txBox="1"/>
            <p:nvPr/>
          </p:nvSpPr>
          <p:spPr>
            <a:xfrm>
              <a:off x="7639231" y="196366"/>
              <a:ext cx="4362916" cy="352189"/>
            </a:xfrm>
            <a:prstGeom prst="rect">
              <a:avLst/>
            </a:prstGeom>
            <a:noFill/>
          </p:spPr>
          <p:txBody>
            <a:bodyPr wrap="square" rtlCol="0">
              <a:spAutoFit/>
            </a:bodyPr>
            <a:lstStyle/>
            <a:p>
              <a:pPr algn="ctr"/>
              <a:r>
                <a:rPr lang="en-US" sz="1100" b="1" dirty="0"/>
                <a:t>INITIAL DATASET</a:t>
              </a:r>
              <a:endParaRPr lang="en-AU" sz="1100" b="1" dirty="0"/>
            </a:p>
          </p:txBody>
        </p:sp>
        <p:sp>
          <p:nvSpPr>
            <p:cNvPr id="188" name="Arrow: Down 187">
              <a:extLst>
                <a:ext uri="{FF2B5EF4-FFF2-40B4-BE49-F238E27FC236}">
                  <a16:creationId xmlns:a16="http://schemas.microsoft.com/office/drawing/2014/main" id="{A2A2E5F3-AB31-6497-D8AA-3A2242AB3D65}"/>
                </a:ext>
              </a:extLst>
            </p:cNvPr>
            <p:cNvSpPr/>
            <p:nvPr/>
          </p:nvSpPr>
          <p:spPr>
            <a:xfrm>
              <a:off x="8067980" y="3306232"/>
              <a:ext cx="311347" cy="578932"/>
            </a:xfrm>
            <a:prstGeom prst="downArrow">
              <a:avLst>
                <a:gd name="adj1" fmla="val 50102"/>
                <a:gd name="adj2" fmla="val 4747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600" b="1"/>
            </a:p>
          </p:txBody>
        </p:sp>
      </p:grpSp>
      <p:sp>
        <p:nvSpPr>
          <p:cNvPr id="10" name="TextBox 9">
            <a:extLst>
              <a:ext uri="{FF2B5EF4-FFF2-40B4-BE49-F238E27FC236}">
                <a16:creationId xmlns:a16="http://schemas.microsoft.com/office/drawing/2014/main" id="{874AE5AB-3CBD-EF5D-13F9-8CACA2EAE548}"/>
              </a:ext>
            </a:extLst>
          </p:cNvPr>
          <p:cNvSpPr txBox="1"/>
          <p:nvPr/>
        </p:nvSpPr>
        <p:spPr>
          <a:xfrm>
            <a:off x="10484451" y="5914128"/>
            <a:ext cx="1729961" cy="1015663"/>
          </a:xfrm>
          <a:prstGeom prst="rect">
            <a:avLst/>
          </a:prstGeom>
          <a:noFill/>
        </p:spPr>
        <p:txBody>
          <a:bodyPr wrap="none" rtlCol="0">
            <a:spAutoFit/>
          </a:bodyPr>
          <a:lstStyle/>
          <a:p>
            <a:r>
              <a:rPr lang="en-US" sz="6000" b="1" dirty="0">
                <a:solidFill>
                  <a:srgbClr val="FF0000"/>
                </a:solidFill>
              </a:rPr>
              <a:t>7.8%</a:t>
            </a:r>
            <a:endParaRPr lang="en-AU" sz="6000" b="1" dirty="0">
              <a:solidFill>
                <a:srgbClr val="FF0000"/>
              </a:solidFill>
            </a:endParaRPr>
          </a:p>
        </p:txBody>
      </p:sp>
    </p:spTree>
    <p:extLst>
      <p:ext uri="{BB962C8B-B14F-4D97-AF65-F5344CB8AC3E}">
        <p14:creationId xmlns:p14="http://schemas.microsoft.com/office/powerpoint/2010/main" val="11032434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818A3AF-5DFE-19FF-C096-1058EA09F659}"/>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551935"/>
            <a:ext cx="10515600" cy="1325563"/>
          </a:xfrm>
        </p:spPr>
        <p:txBody>
          <a:bodyPr>
            <a:normAutofit/>
          </a:bodyPr>
          <a:lstStyle/>
          <a:p>
            <a:pPr algn="ctr"/>
            <a:r>
              <a:rPr lang="en-US" sz="6000" b="1" dirty="0">
                <a:solidFill>
                  <a:srgbClr val="FF0000"/>
                </a:solidFill>
                <a:latin typeface="Segoe Print" panose="02000600000000000000" pitchFamily="2" charset="0"/>
                <a:cs typeface="MV Boli" panose="02000500030200090000" pitchFamily="2" charset="0"/>
              </a:rPr>
              <a:t>Take home message no. 1</a:t>
            </a:r>
            <a:endParaRPr lang="en-AU" sz="6000" b="1" dirty="0">
              <a:solidFill>
                <a:srgbClr val="FF0000"/>
              </a:solidFill>
              <a:latin typeface="Segoe Print" panose="02000600000000000000" pitchFamily="2" charset="0"/>
              <a:cs typeface="MV Boli" panose="02000500030200090000" pitchFamily="2" charset="0"/>
            </a:endParaRPr>
          </a:p>
        </p:txBody>
      </p:sp>
      <p:sp>
        <p:nvSpPr>
          <p:cNvPr id="6" name="TextBox 5">
            <a:extLst>
              <a:ext uri="{FF2B5EF4-FFF2-40B4-BE49-F238E27FC236}">
                <a16:creationId xmlns:a16="http://schemas.microsoft.com/office/drawing/2014/main" id="{59FA291E-86D5-65A1-0348-A08AA83B8E36}"/>
              </a:ext>
            </a:extLst>
          </p:cNvPr>
          <p:cNvSpPr txBox="1"/>
          <p:nvPr/>
        </p:nvSpPr>
        <p:spPr>
          <a:xfrm>
            <a:off x="971608" y="2120519"/>
            <a:ext cx="8998301" cy="584775"/>
          </a:xfrm>
          <a:prstGeom prst="rect">
            <a:avLst/>
          </a:prstGeom>
          <a:noFill/>
        </p:spPr>
        <p:txBody>
          <a:bodyPr wrap="square" rtlCol="0">
            <a:spAutoFit/>
          </a:bodyPr>
          <a:lstStyle/>
          <a:p>
            <a:r>
              <a:rPr lang="en-US" sz="3200" b="1" dirty="0"/>
              <a:t>Standard filters suck at removing all sex-linked loci</a:t>
            </a:r>
            <a:endParaRPr lang="en-AU" sz="3200" b="1" dirty="0"/>
          </a:p>
        </p:txBody>
      </p:sp>
    </p:spTree>
    <p:extLst>
      <p:ext uri="{BB962C8B-B14F-4D97-AF65-F5344CB8AC3E}">
        <p14:creationId xmlns:p14="http://schemas.microsoft.com/office/powerpoint/2010/main" val="28352658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EA2879D8-A2EC-B5F6-22CA-5595603FCF76}"/>
              </a:ext>
            </a:extLst>
          </p:cNvPr>
          <p:cNvGrpSpPr/>
          <p:nvPr/>
        </p:nvGrpSpPr>
        <p:grpSpPr>
          <a:xfrm>
            <a:off x="256769" y="439285"/>
            <a:ext cx="1646076" cy="1683651"/>
            <a:chOff x="2611426" y="137887"/>
            <a:chExt cx="1646076" cy="1683651"/>
          </a:xfrm>
        </p:grpSpPr>
        <p:pic>
          <p:nvPicPr>
            <p:cNvPr id="55" name="Picture 54">
              <a:extLst>
                <a:ext uri="{FF2B5EF4-FFF2-40B4-BE49-F238E27FC236}">
                  <a16:creationId xmlns:a16="http://schemas.microsoft.com/office/drawing/2014/main" id="{3A0A2180-32B1-B6AE-6268-67F4FF062029}"/>
                </a:ext>
              </a:extLst>
            </p:cNvPr>
            <p:cNvPicPr>
              <a:picLocks noChangeAspect="1"/>
            </p:cNvPicPr>
            <p:nvPr/>
          </p:nvPicPr>
          <p:blipFill rotWithShape="1">
            <a:blip r:embed="rId3">
              <a:extLst>
                <a:ext uri="{28A0092B-C50C-407E-A947-70E740481C1C}">
                  <a14:useLocalDpi xmlns:a14="http://schemas.microsoft.com/office/drawing/2010/main" val="0"/>
                </a:ext>
              </a:extLst>
            </a:blip>
            <a:srcRect b="4938"/>
            <a:stretch/>
          </p:blipFill>
          <p:spPr>
            <a:xfrm>
              <a:off x="2611426" y="137887"/>
              <a:ext cx="1646076" cy="1564787"/>
            </a:xfrm>
            <a:prstGeom prst="rect">
              <a:avLst/>
            </a:prstGeom>
          </p:spPr>
        </p:pic>
        <p:sp>
          <p:nvSpPr>
            <p:cNvPr id="57" name="TextBox 56">
              <a:extLst>
                <a:ext uri="{FF2B5EF4-FFF2-40B4-BE49-F238E27FC236}">
                  <a16:creationId xmlns:a16="http://schemas.microsoft.com/office/drawing/2014/main" id="{81BC06D7-FD3B-A87C-A0A3-1AB9B9B35B89}"/>
                </a:ext>
              </a:extLst>
            </p:cNvPr>
            <p:cNvSpPr txBox="1"/>
            <p:nvPr/>
          </p:nvSpPr>
          <p:spPr>
            <a:xfrm>
              <a:off x="3338411" y="1359873"/>
              <a:ext cx="691216" cy="461665"/>
            </a:xfrm>
            <a:prstGeom prst="rect">
              <a:avLst/>
            </a:prstGeom>
            <a:noFill/>
          </p:spPr>
          <p:txBody>
            <a:bodyPr wrap="none" rtlCol="0">
              <a:spAutoFit/>
            </a:bodyPr>
            <a:lstStyle/>
            <a:p>
              <a:pPr algn="ctr"/>
              <a:r>
                <a:rPr lang="en-US" sz="2400" b="1" dirty="0"/>
                <a:t>YTH</a:t>
              </a:r>
              <a:endParaRPr lang="en-AU" sz="2400" b="1" dirty="0"/>
            </a:p>
          </p:txBody>
        </p:sp>
      </p:grpSp>
      <p:grpSp>
        <p:nvGrpSpPr>
          <p:cNvPr id="13" name="Group 12">
            <a:extLst>
              <a:ext uri="{FF2B5EF4-FFF2-40B4-BE49-F238E27FC236}">
                <a16:creationId xmlns:a16="http://schemas.microsoft.com/office/drawing/2014/main" id="{17000B93-9EC6-D11A-A3A9-EA07CC14BAAB}"/>
              </a:ext>
            </a:extLst>
          </p:cNvPr>
          <p:cNvGrpSpPr/>
          <p:nvPr/>
        </p:nvGrpSpPr>
        <p:grpSpPr>
          <a:xfrm>
            <a:off x="1892298" y="851660"/>
            <a:ext cx="2999978" cy="2197483"/>
            <a:chOff x="1704039" y="484095"/>
            <a:chExt cx="2999978" cy="2197483"/>
          </a:xfrm>
        </p:grpSpPr>
        <p:cxnSp>
          <p:nvCxnSpPr>
            <p:cNvPr id="15" name="Straight Connector 14">
              <a:extLst>
                <a:ext uri="{FF2B5EF4-FFF2-40B4-BE49-F238E27FC236}">
                  <a16:creationId xmlns:a16="http://schemas.microsoft.com/office/drawing/2014/main" id="{22D4EAFF-1268-285E-085C-628F9EADB97E}"/>
                </a:ext>
              </a:extLst>
            </p:cNvPr>
            <p:cNvCxnSpPr>
              <a:cxnSpLocks/>
            </p:cNvCxnSpPr>
            <p:nvPr/>
          </p:nvCxnSpPr>
          <p:spPr>
            <a:xfrm>
              <a:off x="2076940" y="484095"/>
              <a:ext cx="0" cy="165195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94CCF8C-5E73-3FBB-A994-D18015B8CB0F}"/>
                </a:ext>
              </a:extLst>
            </p:cNvPr>
            <p:cNvSpPr/>
            <p:nvPr/>
          </p:nvSpPr>
          <p:spPr>
            <a:xfrm>
              <a:off x="3290117" y="1033422"/>
              <a:ext cx="509313" cy="104660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Rounded Corners 16">
              <a:extLst>
                <a:ext uri="{FF2B5EF4-FFF2-40B4-BE49-F238E27FC236}">
                  <a16:creationId xmlns:a16="http://schemas.microsoft.com/office/drawing/2014/main" id="{A62BB4BA-71AB-87C0-E770-71662E52C06C}"/>
                </a:ext>
              </a:extLst>
            </p:cNvPr>
            <p:cNvSpPr/>
            <p:nvPr/>
          </p:nvSpPr>
          <p:spPr>
            <a:xfrm>
              <a:off x="2376105" y="1452818"/>
              <a:ext cx="509313" cy="625276"/>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F271DE7A-BA37-AB61-5548-CAE7E1775306}"/>
                </a:ext>
              </a:extLst>
            </p:cNvPr>
            <p:cNvCxnSpPr>
              <a:cxnSpLocks/>
            </p:cNvCxnSpPr>
            <p:nvPr/>
          </p:nvCxnSpPr>
          <p:spPr>
            <a:xfrm flipH="1">
              <a:off x="2042593" y="2112498"/>
              <a:ext cx="199152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743FC1-CCA7-3D94-9A32-0FEC2106149A}"/>
                </a:ext>
              </a:extLst>
            </p:cNvPr>
            <p:cNvSpPr txBox="1"/>
            <p:nvPr/>
          </p:nvSpPr>
          <p:spPr>
            <a:xfrm rot="16200000">
              <a:off x="1136267" y="1087720"/>
              <a:ext cx="1474097" cy="338554"/>
            </a:xfrm>
            <a:prstGeom prst="rect">
              <a:avLst/>
            </a:prstGeom>
            <a:noFill/>
          </p:spPr>
          <p:txBody>
            <a:bodyPr wrap="square" rtlCol="0">
              <a:spAutoFit/>
            </a:bodyPr>
            <a:lstStyle/>
            <a:p>
              <a:r>
                <a:rPr lang="en-US" sz="1600" b="1" dirty="0"/>
                <a:t>Heterozygosity</a:t>
              </a:r>
              <a:endParaRPr lang="en-AU" sz="1600" b="1" dirty="0"/>
            </a:p>
          </p:txBody>
        </p:sp>
        <p:grpSp>
          <p:nvGrpSpPr>
            <p:cNvPr id="20" name="Group 19">
              <a:extLst>
                <a:ext uri="{FF2B5EF4-FFF2-40B4-BE49-F238E27FC236}">
                  <a16:creationId xmlns:a16="http://schemas.microsoft.com/office/drawing/2014/main" id="{44BE9881-F343-437B-3529-3B3A04D9E0D5}"/>
                </a:ext>
              </a:extLst>
            </p:cNvPr>
            <p:cNvGrpSpPr/>
            <p:nvPr/>
          </p:nvGrpSpPr>
          <p:grpSpPr>
            <a:xfrm>
              <a:off x="2481864" y="2254499"/>
              <a:ext cx="264169" cy="427079"/>
              <a:chOff x="2100384" y="2506774"/>
              <a:chExt cx="423985" cy="707314"/>
            </a:xfrm>
          </p:grpSpPr>
          <p:sp>
            <p:nvSpPr>
              <p:cNvPr id="21" name="Circle: Hollow 20">
                <a:extLst>
                  <a:ext uri="{FF2B5EF4-FFF2-40B4-BE49-F238E27FC236}">
                    <a16:creationId xmlns:a16="http://schemas.microsoft.com/office/drawing/2014/main" id="{DF680842-FFF6-FEAC-EAE3-1E5056341AF0}"/>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2" name="Cross 21">
                <a:extLst>
                  <a:ext uri="{FF2B5EF4-FFF2-40B4-BE49-F238E27FC236}">
                    <a16:creationId xmlns:a16="http://schemas.microsoft.com/office/drawing/2014/main" id="{0C7717F5-FBD1-AD84-559F-1ED97A263693}"/>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8259C57C-2922-BDEC-32CE-C41DD978E349}"/>
                </a:ext>
              </a:extLst>
            </p:cNvPr>
            <p:cNvGrpSpPr/>
            <p:nvPr/>
          </p:nvGrpSpPr>
          <p:grpSpPr>
            <a:xfrm>
              <a:off x="3396607" y="2348102"/>
              <a:ext cx="379047" cy="333476"/>
              <a:chOff x="3454398" y="2569117"/>
              <a:chExt cx="608360" cy="517958"/>
            </a:xfrm>
            <a:solidFill>
              <a:srgbClr val="0070C0"/>
            </a:solidFill>
          </p:grpSpPr>
          <p:sp>
            <p:nvSpPr>
              <p:cNvPr id="24" name="Circle: Hollow 23">
                <a:extLst>
                  <a:ext uri="{FF2B5EF4-FFF2-40B4-BE49-F238E27FC236}">
                    <a16:creationId xmlns:a16="http://schemas.microsoft.com/office/drawing/2014/main" id="{FB9E477B-78E0-DDAA-6406-7B6C813BA413}"/>
                  </a:ext>
                </a:extLst>
              </p:cNvPr>
              <p:cNvSpPr/>
              <p:nvPr/>
            </p:nvSpPr>
            <p:spPr>
              <a:xfrm>
                <a:off x="3454398" y="2663080"/>
                <a:ext cx="423985" cy="423995"/>
              </a:xfrm>
              <a:prstGeom prst="donut">
                <a:avLst>
                  <a:gd name="adj" fmla="val 146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5" name="Arrow: Right 24">
                <a:extLst>
                  <a:ext uri="{FF2B5EF4-FFF2-40B4-BE49-F238E27FC236}">
                    <a16:creationId xmlns:a16="http://schemas.microsoft.com/office/drawing/2014/main" id="{8715A7AF-A0C1-5219-E5C1-7F13146145F4}"/>
                  </a:ext>
                </a:extLst>
              </p:cNvPr>
              <p:cNvSpPr/>
              <p:nvPr/>
            </p:nvSpPr>
            <p:spPr>
              <a:xfrm rot="18965692">
                <a:off x="3749302" y="2569117"/>
                <a:ext cx="313456" cy="171852"/>
              </a:xfrm>
              <a:prstGeom prst="rightArrow">
                <a:avLst>
                  <a:gd name="adj1" fmla="val 3525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TextBox 25">
              <a:extLst>
                <a:ext uri="{FF2B5EF4-FFF2-40B4-BE49-F238E27FC236}">
                  <a16:creationId xmlns:a16="http://schemas.microsoft.com/office/drawing/2014/main" id="{5CDCF440-DB6F-3A2C-4936-84B80BC5B8EF}"/>
                </a:ext>
              </a:extLst>
            </p:cNvPr>
            <p:cNvSpPr txBox="1"/>
            <p:nvPr/>
          </p:nvSpPr>
          <p:spPr>
            <a:xfrm>
              <a:off x="2844938" y="508936"/>
              <a:ext cx="324974" cy="584775"/>
            </a:xfrm>
            <a:prstGeom prst="rect">
              <a:avLst/>
            </a:prstGeom>
            <a:noFill/>
          </p:spPr>
          <p:txBody>
            <a:bodyPr wrap="square" rtlCol="0">
              <a:spAutoFit/>
            </a:bodyPr>
            <a:lstStyle/>
            <a:p>
              <a:r>
                <a:rPr lang="en-US" sz="3200" b="1" dirty="0"/>
                <a:t>*</a:t>
              </a:r>
              <a:endParaRPr lang="en-AU" sz="3200" b="1" dirty="0"/>
            </a:p>
          </p:txBody>
        </p:sp>
        <p:sp>
          <p:nvSpPr>
            <p:cNvPr id="59" name="Right Brace 58">
              <a:extLst>
                <a:ext uri="{FF2B5EF4-FFF2-40B4-BE49-F238E27FC236}">
                  <a16:creationId xmlns:a16="http://schemas.microsoft.com/office/drawing/2014/main" id="{44643FB1-CBED-865A-7330-076D259C85F0}"/>
                </a:ext>
              </a:extLst>
            </p:cNvPr>
            <p:cNvSpPr/>
            <p:nvPr/>
          </p:nvSpPr>
          <p:spPr>
            <a:xfrm>
              <a:off x="3944173" y="1052917"/>
              <a:ext cx="163311" cy="42132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6" name="TextBox 65">
              <a:extLst>
                <a:ext uri="{FF2B5EF4-FFF2-40B4-BE49-F238E27FC236}">
                  <a16:creationId xmlns:a16="http://schemas.microsoft.com/office/drawing/2014/main" id="{80B7FAB8-7940-AC35-396D-82ABB295246F}"/>
                </a:ext>
              </a:extLst>
            </p:cNvPr>
            <p:cNvSpPr txBox="1"/>
            <p:nvPr/>
          </p:nvSpPr>
          <p:spPr>
            <a:xfrm>
              <a:off x="4138048" y="1056942"/>
              <a:ext cx="565969" cy="400110"/>
            </a:xfrm>
            <a:prstGeom prst="rect">
              <a:avLst/>
            </a:prstGeom>
            <a:noFill/>
          </p:spPr>
          <p:txBody>
            <a:bodyPr wrap="square" rtlCol="0">
              <a:spAutoFit/>
            </a:bodyPr>
            <a:lstStyle/>
            <a:p>
              <a:r>
                <a:rPr lang="en-US" sz="2000" dirty="0"/>
                <a:t>5%</a:t>
              </a:r>
              <a:endParaRPr lang="en-AU" sz="2000" dirty="0"/>
            </a:p>
          </p:txBody>
        </p:sp>
      </p:grpSp>
    </p:spTree>
    <p:extLst>
      <p:ext uri="{BB962C8B-B14F-4D97-AF65-F5344CB8AC3E}">
        <p14:creationId xmlns:p14="http://schemas.microsoft.com/office/powerpoint/2010/main" val="9265510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EA2879D8-A2EC-B5F6-22CA-5595603FCF76}"/>
              </a:ext>
            </a:extLst>
          </p:cNvPr>
          <p:cNvGrpSpPr/>
          <p:nvPr/>
        </p:nvGrpSpPr>
        <p:grpSpPr>
          <a:xfrm>
            <a:off x="256769" y="439285"/>
            <a:ext cx="1646076" cy="1683651"/>
            <a:chOff x="2611426" y="137887"/>
            <a:chExt cx="1646076" cy="1683651"/>
          </a:xfrm>
        </p:grpSpPr>
        <p:pic>
          <p:nvPicPr>
            <p:cNvPr id="55" name="Picture 54">
              <a:extLst>
                <a:ext uri="{FF2B5EF4-FFF2-40B4-BE49-F238E27FC236}">
                  <a16:creationId xmlns:a16="http://schemas.microsoft.com/office/drawing/2014/main" id="{3A0A2180-32B1-B6AE-6268-67F4FF062029}"/>
                </a:ext>
              </a:extLst>
            </p:cNvPr>
            <p:cNvPicPr>
              <a:picLocks noChangeAspect="1"/>
            </p:cNvPicPr>
            <p:nvPr/>
          </p:nvPicPr>
          <p:blipFill rotWithShape="1">
            <a:blip r:embed="rId3">
              <a:extLst>
                <a:ext uri="{28A0092B-C50C-407E-A947-70E740481C1C}">
                  <a14:useLocalDpi xmlns:a14="http://schemas.microsoft.com/office/drawing/2010/main" val="0"/>
                </a:ext>
              </a:extLst>
            </a:blip>
            <a:srcRect b="4938"/>
            <a:stretch/>
          </p:blipFill>
          <p:spPr>
            <a:xfrm>
              <a:off x="2611426" y="137887"/>
              <a:ext cx="1646076" cy="1564787"/>
            </a:xfrm>
            <a:prstGeom prst="rect">
              <a:avLst/>
            </a:prstGeom>
          </p:spPr>
        </p:pic>
        <p:sp>
          <p:nvSpPr>
            <p:cNvPr id="57" name="TextBox 56">
              <a:extLst>
                <a:ext uri="{FF2B5EF4-FFF2-40B4-BE49-F238E27FC236}">
                  <a16:creationId xmlns:a16="http://schemas.microsoft.com/office/drawing/2014/main" id="{81BC06D7-FD3B-A87C-A0A3-1AB9B9B35B89}"/>
                </a:ext>
              </a:extLst>
            </p:cNvPr>
            <p:cNvSpPr txBox="1"/>
            <p:nvPr/>
          </p:nvSpPr>
          <p:spPr>
            <a:xfrm>
              <a:off x="3338411" y="1359873"/>
              <a:ext cx="691216" cy="461665"/>
            </a:xfrm>
            <a:prstGeom prst="rect">
              <a:avLst/>
            </a:prstGeom>
            <a:noFill/>
          </p:spPr>
          <p:txBody>
            <a:bodyPr wrap="none" rtlCol="0">
              <a:spAutoFit/>
            </a:bodyPr>
            <a:lstStyle/>
            <a:p>
              <a:pPr algn="ctr"/>
              <a:r>
                <a:rPr lang="en-US" sz="2400" b="1" dirty="0"/>
                <a:t>YTH</a:t>
              </a:r>
              <a:endParaRPr lang="en-AU" sz="2400" b="1" dirty="0"/>
            </a:p>
          </p:txBody>
        </p:sp>
      </p:grpSp>
      <p:grpSp>
        <p:nvGrpSpPr>
          <p:cNvPr id="13" name="Group 12">
            <a:extLst>
              <a:ext uri="{FF2B5EF4-FFF2-40B4-BE49-F238E27FC236}">
                <a16:creationId xmlns:a16="http://schemas.microsoft.com/office/drawing/2014/main" id="{17000B93-9EC6-D11A-A3A9-EA07CC14BAAB}"/>
              </a:ext>
            </a:extLst>
          </p:cNvPr>
          <p:cNvGrpSpPr/>
          <p:nvPr/>
        </p:nvGrpSpPr>
        <p:grpSpPr>
          <a:xfrm>
            <a:off x="1892298" y="851660"/>
            <a:ext cx="2999978" cy="2197483"/>
            <a:chOff x="1704039" y="484095"/>
            <a:chExt cx="2999978" cy="2197483"/>
          </a:xfrm>
        </p:grpSpPr>
        <p:cxnSp>
          <p:nvCxnSpPr>
            <p:cNvPr id="15" name="Straight Connector 14">
              <a:extLst>
                <a:ext uri="{FF2B5EF4-FFF2-40B4-BE49-F238E27FC236}">
                  <a16:creationId xmlns:a16="http://schemas.microsoft.com/office/drawing/2014/main" id="{22D4EAFF-1268-285E-085C-628F9EADB97E}"/>
                </a:ext>
              </a:extLst>
            </p:cNvPr>
            <p:cNvCxnSpPr>
              <a:cxnSpLocks/>
            </p:cNvCxnSpPr>
            <p:nvPr/>
          </p:nvCxnSpPr>
          <p:spPr>
            <a:xfrm>
              <a:off x="2076940" y="484095"/>
              <a:ext cx="0" cy="165195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94CCF8C-5E73-3FBB-A994-D18015B8CB0F}"/>
                </a:ext>
              </a:extLst>
            </p:cNvPr>
            <p:cNvSpPr/>
            <p:nvPr/>
          </p:nvSpPr>
          <p:spPr>
            <a:xfrm>
              <a:off x="3290117" y="1033422"/>
              <a:ext cx="509313" cy="104660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Rounded Corners 16">
              <a:extLst>
                <a:ext uri="{FF2B5EF4-FFF2-40B4-BE49-F238E27FC236}">
                  <a16:creationId xmlns:a16="http://schemas.microsoft.com/office/drawing/2014/main" id="{A62BB4BA-71AB-87C0-E770-71662E52C06C}"/>
                </a:ext>
              </a:extLst>
            </p:cNvPr>
            <p:cNvSpPr/>
            <p:nvPr/>
          </p:nvSpPr>
          <p:spPr>
            <a:xfrm>
              <a:off x="2376105" y="1452818"/>
              <a:ext cx="509313" cy="625276"/>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F271DE7A-BA37-AB61-5548-CAE7E1775306}"/>
                </a:ext>
              </a:extLst>
            </p:cNvPr>
            <p:cNvCxnSpPr>
              <a:cxnSpLocks/>
            </p:cNvCxnSpPr>
            <p:nvPr/>
          </p:nvCxnSpPr>
          <p:spPr>
            <a:xfrm flipH="1">
              <a:off x="2042593" y="2112498"/>
              <a:ext cx="199152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743FC1-CCA7-3D94-9A32-0FEC2106149A}"/>
                </a:ext>
              </a:extLst>
            </p:cNvPr>
            <p:cNvSpPr txBox="1"/>
            <p:nvPr/>
          </p:nvSpPr>
          <p:spPr>
            <a:xfrm rot="16200000">
              <a:off x="1136267" y="1087720"/>
              <a:ext cx="1474097" cy="338554"/>
            </a:xfrm>
            <a:prstGeom prst="rect">
              <a:avLst/>
            </a:prstGeom>
            <a:noFill/>
          </p:spPr>
          <p:txBody>
            <a:bodyPr wrap="square" rtlCol="0">
              <a:spAutoFit/>
            </a:bodyPr>
            <a:lstStyle/>
            <a:p>
              <a:r>
                <a:rPr lang="en-US" sz="1600" b="1" dirty="0"/>
                <a:t>Heterozygosity</a:t>
              </a:r>
              <a:endParaRPr lang="en-AU" sz="1600" b="1" dirty="0"/>
            </a:p>
          </p:txBody>
        </p:sp>
        <p:grpSp>
          <p:nvGrpSpPr>
            <p:cNvPr id="20" name="Group 19">
              <a:extLst>
                <a:ext uri="{FF2B5EF4-FFF2-40B4-BE49-F238E27FC236}">
                  <a16:creationId xmlns:a16="http://schemas.microsoft.com/office/drawing/2014/main" id="{44BE9881-F343-437B-3529-3B3A04D9E0D5}"/>
                </a:ext>
              </a:extLst>
            </p:cNvPr>
            <p:cNvGrpSpPr/>
            <p:nvPr/>
          </p:nvGrpSpPr>
          <p:grpSpPr>
            <a:xfrm>
              <a:off x="2481864" y="2254499"/>
              <a:ext cx="264169" cy="427079"/>
              <a:chOff x="2100384" y="2506774"/>
              <a:chExt cx="423985" cy="707314"/>
            </a:xfrm>
          </p:grpSpPr>
          <p:sp>
            <p:nvSpPr>
              <p:cNvPr id="21" name="Circle: Hollow 20">
                <a:extLst>
                  <a:ext uri="{FF2B5EF4-FFF2-40B4-BE49-F238E27FC236}">
                    <a16:creationId xmlns:a16="http://schemas.microsoft.com/office/drawing/2014/main" id="{DF680842-FFF6-FEAC-EAE3-1E5056341AF0}"/>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2" name="Cross 21">
                <a:extLst>
                  <a:ext uri="{FF2B5EF4-FFF2-40B4-BE49-F238E27FC236}">
                    <a16:creationId xmlns:a16="http://schemas.microsoft.com/office/drawing/2014/main" id="{0C7717F5-FBD1-AD84-559F-1ED97A263693}"/>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8259C57C-2922-BDEC-32CE-C41DD978E349}"/>
                </a:ext>
              </a:extLst>
            </p:cNvPr>
            <p:cNvGrpSpPr/>
            <p:nvPr/>
          </p:nvGrpSpPr>
          <p:grpSpPr>
            <a:xfrm>
              <a:off x="3396607" y="2348102"/>
              <a:ext cx="379047" cy="333476"/>
              <a:chOff x="3454398" y="2569117"/>
              <a:chExt cx="608360" cy="517958"/>
            </a:xfrm>
            <a:solidFill>
              <a:srgbClr val="0070C0"/>
            </a:solidFill>
          </p:grpSpPr>
          <p:sp>
            <p:nvSpPr>
              <p:cNvPr id="24" name="Circle: Hollow 23">
                <a:extLst>
                  <a:ext uri="{FF2B5EF4-FFF2-40B4-BE49-F238E27FC236}">
                    <a16:creationId xmlns:a16="http://schemas.microsoft.com/office/drawing/2014/main" id="{FB9E477B-78E0-DDAA-6406-7B6C813BA413}"/>
                  </a:ext>
                </a:extLst>
              </p:cNvPr>
              <p:cNvSpPr/>
              <p:nvPr/>
            </p:nvSpPr>
            <p:spPr>
              <a:xfrm>
                <a:off x="3454398" y="2663080"/>
                <a:ext cx="423985" cy="423995"/>
              </a:xfrm>
              <a:prstGeom prst="donut">
                <a:avLst>
                  <a:gd name="adj" fmla="val 146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5" name="Arrow: Right 24">
                <a:extLst>
                  <a:ext uri="{FF2B5EF4-FFF2-40B4-BE49-F238E27FC236}">
                    <a16:creationId xmlns:a16="http://schemas.microsoft.com/office/drawing/2014/main" id="{8715A7AF-A0C1-5219-E5C1-7F13146145F4}"/>
                  </a:ext>
                </a:extLst>
              </p:cNvPr>
              <p:cNvSpPr/>
              <p:nvPr/>
            </p:nvSpPr>
            <p:spPr>
              <a:xfrm rot="18965692">
                <a:off x="3749302" y="2569117"/>
                <a:ext cx="313456" cy="171852"/>
              </a:xfrm>
              <a:prstGeom prst="rightArrow">
                <a:avLst>
                  <a:gd name="adj1" fmla="val 3525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TextBox 25">
              <a:extLst>
                <a:ext uri="{FF2B5EF4-FFF2-40B4-BE49-F238E27FC236}">
                  <a16:creationId xmlns:a16="http://schemas.microsoft.com/office/drawing/2014/main" id="{5CDCF440-DB6F-3A2C-4936-84B80BC5B8EF}"/>
                </a:ext>
              </a:extLst>
            </p:cNvPr>
            <p:cNvSpPr txBox="1"/>
            <p:nvPr/>
          </p:nvSpPr>
          <p:spPr>
            <a:xfrm>
              <a:off x="2844938" y="508936"/>
              <a:ext cx="324974" cy="584775"/>
            </a:xfrm>
            <a:prstGeom prst="rect">
              <a:avLst/>
            </a:prstGeom>
            <a:noFill/>
          </p:spPr>
          <p:txBody>
            <a:bodyPr wrap="square" rtlCol="0">
              <a:spAutoFit/>
            </a:bodyPr>
            <a:lstStyle/>
            <a:p>
              <a:r>
                <a:rPr lang="en-US" sz="3200" b="1" dirty="0"/>
                <a:t>*</a:t>
              </a:r>
              <a:endParaRPr lang="en-AU" sz="3200" b="1" dirty="0"/>
            </a:p>
          </p:txBody>
        </p:sp>
        <p:sp>
          <p:nvSpPr>
            <p:cNvPr id="59" name="Right Brace 58">
              <a:extLst>
                <a:ext uri="{FF2B5EF4-FFF2-40B4-BE49-F238E27FC236}">
                  <a16:creationId xmlns:a16="http://schemas.microsoft.com/office/drawing/2014/main" id="{44643FB1-CBED-865A-7330-076D259C85F0}"/>
                </a:ext>
              </a:extLst>
            </p:cNvPr>
            <p:cNvSpPr/>
            <p:nvPr/>
          </p:nvSpPr>
          <p:spPr>
            <a:xfrm>
              <a:off x="3944173" y="1052917"/>
              <a:ext cx="163311" cy="42132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6" name="TextBox 65">
              <a:extLst>
                <a:ext uri="{FF2B5EF4-FFF2-40B4-BE49-F238E27FC236}">
                  <a16:creationId xmlns:a16="http://schemas.microsoft.com/office/drawing/2014/main" id="{80B7FAB8-7940-AC35-396D-82ABB295246F}"/>
                </a:ext>
              </a:extLst>
            </p:cNvPr>
            <p:cNvSpPr txBox="1"/>
            <p:nvPr/>
          </p:nvSpPr>
          <p:spPr>
            <a:xfrm>
              <a:off x="4138048" y="1056942"/>
              <a:ext cx="565969" cy="400110"/>
            </a:xfrm>
            <a:prstGeom prst="rect">
              <a:avLst/>
            </a:prstGeom>
            <a:noFill/>
          </p:spPr>
          <p:txBody>
            <a:bodyPr wrap="square" rtlCol="0">
              <a:spAutoFit/>
            </a:bodyPr>
            <a:lstStyle/>
            <a:p>
              <a:r>
                <a:rPr lang="en-US" sz="2000" dirty="0"/>
                <a:t>5%</a:t>
              </a:r>
              <a:endParaRPr lang="en-AU" sz="2000" dirty="0"/>
            </a:p>
          </p:txBody>
        </p:sp>
      </p:grpSp>
      <p:sp>
        <p:nvSpPr>
          <p:cNvPr id="14" name="TextBox 13">
            <a:extLst>
              <a:ext uri="{FF2B5EF4-FFF2-40B4-BE49-F238E27FC236}">
                <a16:creationId xmlns:a16="http://schemas.microsoft.com/office/drawing/2014/main" id="{D677E2B8-2E64-860F-EB1A-6193CBAB3548}"/>
              </a:ext>
            </a:extLst>
          </p:cNvPr>
          <p:cNvSpPr txBox="1"/>
          <p:nvPr/>
        </p:nvSpPr>
        <p:spPr>
          <a:xfrm>
            <a:off x="475131" y="3240132"/>
            <a:ext cx="4616820" cy="1015663"/>
          </a:xfrm>
          <a:prstGeom prst="rect">
            <a:avLst/>
          </a:prstGeom>
          <a:noFill/>
        </p:spPr>
        <p:txBody>
          <a:bodyPr wrap="square" rtlCol="0">
            <a:spAutoFit/>
          </a:bodyPr>
          <a:lstStyle/>
          <a:p>
            <a:pPr marL="342900" indent="-342900">
              <a:buFontTx/>
              <a:buChar char="-"/>
            </a:pPr>
            <a:r>
              <a:rPr lang="en-US" sz="2000" dirty="0"/>
              <a:t>Female philopatry</a:t>
            </a:r>
          </a:p>
          <a:p>
            <a:pPr marL="342900" indent="-342900">
              <a:buFontTx/>
              <a:buChar char="-"/>
            </a:pPr>
            <a:r>
              <a:rPr lang="en-AU" sz="2000" dirty="0"/>
              <a:t>Inbred males are dying (inbreeding depression)</a:t>
            </a:r>
          </a:p>
        </p:txBody>
      </p:sp>
    </p:spTree>
    <p:extLst>
      <p:ext uri="{BB962C8B-B14F-4D97-AF65-F5344CB8AC3E}">
        <p14:creationId xmlns:p14="http://schemas.microsoft.com/office/powerpoint/2010/main" val="12291433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EA2879D8-A2EC-B5F6-22CA-5595603FCF76}"/>
              </a:ext>
            </a:extLst>
          </p:cNvPr>
          <p:cNvGrpSpPr/>
          <p:nvPr/>
        </p:nvGrpSpPr>
        <p:grpSpPr>
          <a:xfrm>
            <a:off x="256769" y="439285"/>
            <a:ext cx="1646076" cy="1683651"/>
            <a:chOff x="2611426" y="137887"/>
            <a:chExt cx="1646076" cy="1683651"/>
          </a:xfrm>
        </p:grpSpPr>
        <p:pic>
          <p:nvPicPr>
            <p:cNvPr id="55" name="Picture 54">
              <a:extLst>
                <a:ext uri="{FF2B5EF4-FFF2-40B4-BE49-F238E27FC236}">
                  <a16:creationId xmlns:a16="http://schemas.microsoft.com/office/drawing/2014/main" id="{3A0A2180-32B1-B6AE-6268-67F4FF062029}"/>
                </a:ext>
              </a:extLst>
            </p:cNvPr>
            <p:cNvPicPr>
              <a:picLocks noChangeAspect="1"/>
            </p:cNvPicPr>
            <p:nvPr/>
          </p:nvPicPr>
          <p:blipFill rotWithShape="1">
            <a:blip r:embed="rId3">
              <a:extLst>
                <a:ext uri="{28A0092B-C50C-407E-A947-70E740481C1C}">
                  <a14:useLocalDpi xmlns:a14="http://schemas.microsoft.com/office/drawing/2010/main" val="0"/>
                </a:ext>
              </a:extLst>
            </a:blip>
            <a:srcRect b="4938"/>
            <a:stretch/>
          </p:blipFill>
          <p:spPr>
            <a:xfrm>
              <a:off x="2611426" y="137887"/>
              <a:ext cx="1646076" cy="1564787"/>
            </a:xfrm>
            <a:prstGeom prst="rect">
              <a:avLst/>
            </a:prstGeom>
          </p:spPr>
        </p:pic>
        <p:sp>
          <p:nvSpPr>
            <p:cNvPr id="57" name="TextBox 56">
              <a:extLst>
                <a:ext uri="{FF2B5EF4-FFF2-40B4-BE49-F238E27FC236}">
                  <a16:creationId xmlns:a16="http://schemas.microsoft.com/office/drawing/2014/main" id="{81BC06D7-FD3B-A87C-A0A3-1AB9B9B35B89}"/>
                </a:ext>
              </a:extLst>
            </p:cNvPr>
            <p:cNvSpPr txBox="1"/>
            <p:nvPr/>
          </p:nvSpPr>
          <p:spPr>
            <a:xfrm>
              <a:off x="3338411" y="1359873"/>
              <a:ext cx="691216" cy="461665"/>
            </a:xfrm>
            <a:prstGeom prst="rect">
              <a:avLst/>
            </a:prstGeom>
            <a:noFill/>
          </p:spPr>
          <p:txBody>
            <a:bodyPr wrap="none" rtlCol="0">
              <a:spAutoFit/>
            </a:bodyPr>
            <a:lstStyle/>
            <a:p>
              <a:pPr algn="ctr"/>
              <a:r>
                <a:rPr lang="en-US" sz="2400" b="1" dirty="0"/>
                <a:t>YTH</a:t>
              </a:r>
              <a:endParaRPr lang="en-AU" sz="2400" b="1" dirty="0"/>
            </a:p>
          </p:txBody>
        </p:sp>
      </p:grpSp>
      <p:grpSp>
        <p:nvGrpSpPr>
          <p:cNvPr id="13" name="Group 12">
            <a:extLst>
              <a:ext uri="{FF2B5EF4-FFF2-40B4-BE49-F238E27FC236}">
                <a16:creationId xmlns:a16="http://schemas.microsoft.com/office/drawing/2014/main" id="{17000B93-9EC6-D11A-A3A9-EA07CC14BAAB}"/>
              </a:ext>
            </a:extLst>
          </p:cNvPr>
          <p:cNvGrpSpPr/>
          <p:nvPr/>
        </p:nvGrpSpPr>
        <p:grpSpPr>
          <a:xfrm>
            <a:off x="1892298" y="851660"/>
            <a:ext cx="2999978" cy="2197483"/>
            <a:chOff x="1704039" y="484095"/>
            <a:chExt cx="2999978" cy="2197483"/>
          </a:xfrm>
        </p:grpSpPr>
        <p:cxnSp>
          <p:nvCxnSpPr>
            <p:cNvPr id="15" name="Straight Connector 14">
              <a:extLst>
                <a:ext uri="{FF2B5EF4-FFF2-40B4-BE49-F238E27FC236}">
                  <a16:creationId xmlns:a16="http://schemas.microsoft.com/office/drawing/2014/main" id="{22D4EAFF-1268-285E-085C-628F9EADB97E}"/>
                </a:ext>
              </a:extLst>
            </p:cNvPr>
            <p:cNvCxnSpPr>
              <a:cxnSpLocks/>
            </p:cNvCxnSpPr>
            <p:nvPr/>
          </p:nvCxnSpPr>
          <p:spPr>
            <a:xfrm>
              <a:off x="2076940" y="484095"/>
              <a:ext cx="0" cy="165195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94CCF8C-5E73-3FBB-A994-D18015B8CB0F}"/>
                </a:ext>
              </a:extLst>
            </p:cNvPr>
            <p:cNvSpPr/>
            <p:nvPr/>
          </p:nvSpPr>
          <p:spPr>
            <a:xfrm>
              <a:off x="3290117" y="1033422"/>
              <a:ext cx="509313" cy="104660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Rounded Corners 16">
              <a:extLst>
                <a:ext uri="{FF2B5EF4-FFF2-40B4-BE49-F238E27FC236}">
                  <a16:creationId xmlns:a16="http://schemas.microsoft.com/office/drawing/2014/main" id="{A62BB4BA-71AB-87C0-E770-71662E52C06C}"/>
                </a:ext>
              </a:extLst>
            </p:cNvPr>
            <p:cNvSpPr/>
            <p:nvPr/>
          </p:nvSpPr>
          <p:spPr>
            <a:xfrm>
              <a:off x="2376105" y="1452818"/>
              <a:ext cx="509313" cy="625276"/>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F271DE7A-BA37-AB61-5548-CAE7E1775306}"/>
                </a:ext>
              </a:extLst>
            </p:cNvPr>
            <p:cNvCxnSpPr>
              <a:cxnSpLocks/>
            </p:cNvCxnSpPr>
            <p:nvPr/>
          </p:nvCxnSpPr>
          <p:spPr>
            <a:xfrm flipH="1">
              <a:off x="2042593" y="2112498"/>
              <a:ext cx="199152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743FC1-CCA7-3D94-9A32-0FEC2106149A}"/>
                </a:ext>
              </a:extLst>
            </p:cNvPr>
            <p:cNvSpPr txBox="1"/>
            <p:nvPr/>
          </p:nvSpPr>
          <p:spPr>
            <a:xfrm rot="16200000">
              <a:off x="1136267" y="1087720"/>
              <a:ext cx="1474097" cy="338554"/>
            </a:xfrm>
            <a:prstGeom prst="rect">
              <a:avLst/>
            </a:prstGeom>
            <a:noFill/>
          </p:spPr>
          <p:txBody>
            <a:bodyPr wrap="square" rtlCol="0">
              <a:spAutoFit/>
            </a:bodyPr>
            <a:lstStyle/>
            <a:p>
              <a:r>
                <a:rPr lang="en-US" sz="1600" b="1" dirty="0"/>
                <a:t>Heterozygosity</a:t>
              </a:r>
              <a:endParaRPr lang="en-AU" sz="1600" b="1" dirty="0"/>
            </a:p>
          </p:txBody>
        </p:sp>
        <p:grpSp>
          <p:nvGrpSpPr>
            <p:cNvPr id="20" name="Group 19">
              <a:extLst>
                <a:ext uri="{FF2B5EF4-FFF2-40B4-BE49-F238E27FC236}">
                  <a16:creationId xmlns:a16="http://schemas.microsoft.com/office/drawing/2014/main" id="{44BE9881-F343-437B-3529-3B3A04D9E0D5}"/>
                </a:ext>
              </a:extLst>
            </p:cNvPr>
            <p:cNvGrpSpPr/>
            <p:nvPr/>
          </p:nvGrpSpPr>
          <p:grpSpPr>
            <a:xfrm>
              <a:off x="2481864" y="2254499"/>
              <a:ext cx="264169" cy="427079"/>
              <a:chOff x="2100384" y="2506774"/>
              <a:chExt cx="423985" cy="707314"/>
            </a:xfrm>
          </p:grpSpPr>
          <p:sp>
            <p:nvSpPr>
              <p:cNvPr id="21" name="Circle: Hollow 20">
                <a:extLst>
                  <a:ext uri="{FF2B5EF4-FFF2-40B4-BE49-F238E27FC236}">
                    <a16:creationId xmlns:a16="http://schemas.microsoft.com/office/drawing/2014/main" id="{DF680842-FFF6-FEAC-EAE3-1E5056341AF0}"/>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2" name="Cross 21">
                <a:extLst>
                  <a:ext uri="{FF2B5EF4-FFF2-40B4-BE49-F238E27FC236}">
                    <a16:creationId xmlns:a16="http://schemas.microsoft.com/office/drawing/2014/main" id="{0C7717F5-FBD1-AD84-559F-1ED97A263693}"/>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8259C57C-2922-BDEC-32CE-C41DD978E349}"/>
                </a:ext>
              </a:extLst>
            </p:cNvPr>
            <p:cNvGrpSpPr/>
            <p:nvPr/>
          </p:nvGrpSpPr>
          <p:grpSpPr>
            <a:xfrm>
              <a:off x="3396607" y="2348102"/>
              <a:ext cx="379047" cy="333476"/>
              <a:chOff x="3454398" y="2569117"/>
              <a:chExt cx="608360" cy="517958"/>
            </a:xfrm>
            <a:solidFill>
              <a:srgbClr val="0070C0"/>
            </a:solidFill>
          </p:grpSpPr>
          <p:sp>
            <p:nvSpPr>
              <p:cNvPr id="24" name="Circle: Hollow 23">
                <a:extLst>
                  <a:ext uri="{FF2B5EF4-FFF2-40B4-BE49-F238E27FC236}">
                    <a16:creationId xmlns:a16="http://schemas.microsoft.com/office/drawing/2014/main" id="{FB9E477B-78E0-DDAA-6406-7B6C813BA413}"/>
                  </a:ext>
                </a:extLst>
              </p:cNvPr>
              <p:cNvSpPr/>
              <p:nvPr/>
            </p:nvSpPr>
            <p:spPr>
              <a:xfrm>
                <a:off x="3454398" y="2663080"/>
                <a:ext cx="423985" cy="423995"/>
              </a:xfrm>
              <a:prstGeom prst="donut">
                <a:avLst>
                  <a:gd name="adj" fmla="val 146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5" name="Arrow: Right 24">
                <a:extLst>
                  <a:ext uri="{FF2B5EF4-FFF2-40B4-BE49-F238E27FC236}">
                    <a16:creationId xmlns:a16="http://schemas.microsoft.com/office/drawing/2014/main" id="{8715A7AF-A0C1-5219-E5C1-7F13146145F4}"/>
                  </a:ext>
                </a:extLst>
              </p:cNvPr>
              <p:cNvSpPr/>
              <p:nvPr/>
            </p:nvSpPr>
            <p:spPr>
              <a:xfrm rot="18965692">
                <a:off x="3749302" y="2569117"/>
                <a:ext cx="313456" cy="171852"/>
              </a:xfrm>
              <a:prstGeom prst="rightArrow">
                <a:avLst>
                  <a:gd name="adj1" fmla="val 3525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TextBox 25">
              <a:extLst>
                <a:ext uri="{FF2B5EF4-FFF2-40B4-BE49-F238E27FC236}">
                  <a16:creationId xmlns:a16="http://schemas.microsoft.com/office/drawing/2014/main" id="{5CDCF440-DB6F-3A2C-4936-84B80BC5B8EF}"/>
                </a:ext>
              </a:extLst>
            </p:cNvPr>
            <p:cNvSpPr txBox="1"/>
            <p:nvPr/>
          </p:nvSpPr>
          <p:spPr>
            <a:xfrm>
              <a:off x="2844938" y="508936"/>
              <a:ext cx="324974" cy="584775"/>
            </a:xfrm>
            <a:prstGeom prst="rect">
              <a:avLst/>
            </a:prstGeom>
            <a:noFill/>
          </p:spPr>
          <p:txBody>
            <a:bodyPr wrap="square" rtlCol="0">
              <a:spAutoFit/>
            </a:bodyPr>
            <a:lstStyle/>
            <a:p>
              <a:r>
                <a:rPr lang="en-US" sz="3200" b="1" dirty="0"/>
                <a:t>*</a:t>
              </a:r>
              <a:endParaRPr lang="en-AU" sz="3200" b="1" dirty="0"/>
            </a:p>
          </p:txBody>
        </p:sp>
        <p:sp>
          <p:nvSpPr>
            <p:cNvPr id="59" name="Right Brace 58">
              <a:extLst>
                <a:ext uri="{FF2B5EF4-FFF2-40B4-BE49-F238E27FC236}">
                  <a16:creationId xmlns:a16="http://schemas.microsoft.com/office/drawing/2014/main" id="{44643FB1-CBED-865A-7330-076D259C85F0}"/>
                </a:ext>
              </a:extLst>
            </p:cNvPr>
            <p:cNvSpPr/>
            <p:nvPr/>
          </p:nvSpPr>
          <p:spPr>
            <a:xfrm>
              <a:off x="3944173" y="1052917"/>
              <a:ext cx="163311" cy="42132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6" name="TextBox 65">
              <a:extLst>
                <a:ext uri="{FF2B5EF4-FFF2-40B4-BE49-F238E27FC236}">
                  <a16:creationId xmlns:a16="http://schemas.microsoft.com/office/drawing/2014/main" id="{80B7FAB8-7940-AC35-396D-82ABB295246F}"/>
                </a:ext>
              </a:extLst>
            </p:cNvPr>
            <p:cNvSpPr txBox="1"/>
            <p:nvPr/>
          </p:nvSpPr>
          <p:spPr>
            <a:xfrm>
              <a:off x="4138048" y="1056942"/>
              <a:ext cx="565969" cy="400110"/>
            </a:xfrm>
            <a:prstGeom prst="rect">
              <a:avLst/>
            </a:prstGeom>
            <a:noFill/>
          </p:spPr>
          <p:txBody>
            <a:bodyPr wrap="square" rtlCol="0">
              <a:spAutoFit/>
            </a:bodyPr>
            <a:lstStyle/>
            <a:p>
              <a:r>
                <a:rPr lang="en-US" sz="2000" dirty="0"/>
                <a:t>5%</a:t>
              </a:r>
              <a:endParaRPr lang="en-AU" sz="2000" dirty="0"/>
            </a:p>
          </p:txBody>
        </p:sp>
      </p:grpSp>
      <p:grpSp>
        <p:nvGrpSpPr>
          <p:cNvPr id="3" name="Group 2">
            <a:extLst>
              <a:ext uri="{FF2B5EF4-FFF2-40B4-BE49-F238E27FC236}">
                <a16:creationId xmlns:a16="http://schemas.microsoft.com/office/drawing/2014/main" id="{A37B7378-F4CD-C9EA-22CB-16AFA9A9AFBD}"/>
              </a:ext>
            </a:extLst>
          </p:cNvPr>
          <p:cNvGrpSpPr/>
          <p:nvPr/>
        </p:nvGrpSpPr>
        <p:grpSpPr>
          <a:xfrm>
            <a:off x="6424681" y="366523"/>
            <a:ext cx="1822621" cy="1818692"/>
            <a:chOff x="8043770" y="46656"/>
            <a:chExt cx="1822621" cy="1818692"/>
          </a:xfrm>
        </p:grpSpPr>
        <p:pic>
          <p:nvPicPr>
            <p:cNvPr id="4" name="Picture 3">
              <a:extLst>
                <a:ext uri="{FF2B5EF4-FFF2-40B4-BE49-F238E27FC236}">
                  <a16:creationId xmlns:a16="http://schemas.microsoft.com/office/drawing/2014/main" id="{2F3FE936-35FA-3A16-5ECC-7B6F9C564C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770" y="46656"/>
              <a:ext cx="1818692" cy="1818692"/>
            </a:xfrm>
            <a:prstGeom prst="rect">
              <a:avLst/>
            </a:prstGeom>
          </p:spPr>
        </p:pic>
        <p:sp>
          <p:nvSpPr>
            <p:cNvPr id="5" name="TextBox 4">
              <a:extLst>
                <a:ext uri="{FF2B5EF4-FFF2-40B4-BE49-F238E27FC236}">
                  <a16:creationId xmlns:a16="http://schemas.microsoft.com/office/drawing/2014/main" id="{3D7147DE-CC93-E22B-4F68-8667B6224175}"/>
                </a:ext>
              </a:extLst>
            </p:cNvPr>
            <p:cNvSpPr txBox="1"/>
            <p:nvPr/>
          </p:nvSpPr>
          <p:spPr>
            <a:xfrm>
              <a:off x="9197618" y="1387866"/>
              <a:ext cx="668773" cy="461665"/>
            </a:xfrm>
            <a:prstGeom prst="rect">
              <a:avLst/>
            </a:prstGeom>
            <a:noFill/>
          </p:spPr>
          <p:txBody>
            <a:bodyPr wrap="none" rtlCol="0">
              <a:spAutoFit/>
            </a:bodyPr>
            <a:lstStyle/>
            <a:p>
              <a:pPr algn="ctr"/>
              <a:r>
                <a:rPr lang="en-US" sz="2400" b="1" dirty="0"/>
                <a:t>EYR</a:t>
              </a:r>
              <a:endParaRPr lang="en-AU" sz="2400" b="1" dirty="0"/>
            </a:p>
          </p:txBody>
        </p:sp>
      </p:grpSp>
      <p:pic>
        <p:nvPicPr>
          <p:cNvPr id="7" name="Picture 6">
            <a:extLst>
              <a:ext uri="{FF2B5EF4-FFF2-40B4-BE49-F238E27FC236}">
                <a16:creationId xmlns:a16="http://schemas.microsoft.com/office/drawing/2014/main" id="{D1D6ED49-11A2-99A9-10A1-5AF9349767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7776" y="851660"/>
            <a:ext cx="3605264" cy="3605264"/>
          </a:xfrm>
          <a:prstGeom prst="rect">
            <a:avLst/>
          </a:prstGeom>
        </p:spPr>
      </p:pic>
      <p:sp>
        <p:nvSpPr>
          <p:cNvPr id="14" name="TextBox 13">
            <a:extLst>
              <a:ext uri="{FF2B5EF4-FFF2-40B4-BE49-F238E27FC236}">
                <a16:creationId xmlns:a16="http://schemas.microsoft.com/office/drawing/2014/main" id="{D677E2B8-2E64-860F-EB1A-6193CBAB3548}"/>
              </a:ext>
            </a:extLst>
          </p:cNvPr>
          <p:cNvSpPr txBox="1"/>
          <p:nvPr/>
        </p:nvSpPr>
        <p:spPr>
          <a:xfrm>
            <a:off x="475131" y="3240132"/>
            <a:ext cx="4616820" cy="1015663"/>
          </a:xfrm>
          <a:prstGeom prst="rect">
            <a:avLst/>
          </a:prstGeom>
          <a:noFill/>
        </p:spPr>
        <p:txBody>
          <a:bodyPr wrap="square" rtlCol="0">
            <a:spAutoFit/>
          </a:bodyPr>
          <a:lstStyle/>
          <a:p>
            <a:pPr marL="342900" indent="-342900">
              <a:buFontTx/>
              <a:buChar char="-"/>
            </a:pPr>
            <a:r>
              <a:rPr lang="en-US" sz="2000" dirty="0"/>
              <a:t>Female philopatry</a:t>
            </a:r>
          </a:p>
          <a:p>
            <a:pPr marL="342900" indent="-342900">
              <a:buFontTx/>
              <a:buChar char="-"/>
            </a:pPr>
            <a:r>
              <a:rPr lang="en-AU" sz="2000" dirty="0"/>
              <a:t>Inbred males are dying (inbreeding depression)</a:t>
            </a:r>
          </a:p>
        </p:txBody>
      </p:sp>
    </p:spTree>
    <p:extLst>
      <p:ext uri="{BB962C8B-B14F-4D97-AF65-F5344CB8AC3E}">
        <p14:creationId xmlns:p14="http://schemas.microsoft.com/office/powerpoint/2010/main" val="5237660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EA2879D8-A2EC-B5F6-22CA-5595603FCF76}"/>
              </a:ext>
            </a:extLst>
          </p:cNvPr>
          <p:cNvGrpSpPr/>
          <p:nvPr/>
        </p:nvGrpSpPr>
        <p:grpSpPr>
          <a:xfrm>
            <a:off x="256769" y="439285"/>
            <a:ext cx="1646076" cy="1683651"/>
            <a:chOff x="2611426" y="137887"/>
            <a:chExt cx="1646076" cy="1683651"/>
          </a:xfrm>
        </p:grpSpPr>
        <p:pic>
          <p:nvPicPr>
            <p:cNvPr id="55" name="Picture 54">
              <a:extLst>
                <a:ext uri="{FF2B5EF4-FFF2-40B4-BE49-F238E27FC236}">
                  <a16:creationId xmlns:a16="http://schemas.microsoft.com/office/drawing/2014/main" id="{3A0A2180-32B1-B6AE-6268-67F4FF062029}"/>
                </a:ext>
              </a:extLst>
            </p:cNvPr>
            <p:cNvPicPr>
              <a:picLocks noChangeAspect="1"/>
            </p:cNvPicPr>
            <p:nvPr/>
          </p:nvPicPr>
          <p:blipFill rotWithShape="1">
            <a:blip r:embed="rId3">
              <a:extLst>
                <a:ext uri="{28A0092B-C50C-407E-A947-70E740481C1C}">
                  <a14:useLocalDpi xmlns:a14="http://schemas.microsoft.com/office/drawing/2010/main" val="0"/>
                </a:ext>
              </a:extLst>
            </a:blip>
            <a:srcRect b="4938"/>
            <a:stretch/>
          </p:blipFill>
          <p:spPr>
            <a:xfrm>
              <a:off x="2611426" y="137887"/>
              <a:ext cx="1646076" cy="1564787"/>
            </a:xfrm>
            <a:prstGeom prst="rect">
              <a:avLst/>
            </a:prstGeom>
          </p:spPr>
        </p:pic>
        <p:sp>
          <p:nvSpPr>
            <p:cNvPr id="57" name="TextBox 56">
              <a:extLst>
                <a:ext uri="{FF2B5EF4-FFF2-40B4-BE49-F238E27FC236}">
                  <a16:creationId xmlns:a16="http://schemas.microsoft.com/office/drawing/2014/main" id="{81BC06D7-FD3B-A87C-A0A3-1AB9B9B35B89}"/>
                </a:ext>
              </a:extLst>
            </p:cNvPr>
            <p:cNvSpPr txBox="1"/>
            <p:nvPr/>
          </p:nvSpPr>
          <p:spPr>
            <a:xfrm>
              <a:off x="3338411" y="1359873"/>
              <a:ext cx="691216" cy="461665"/>
            </a:xfrm>
            <a:prstGeom prst="rect">
              <a:avLst/>
            </a:prstGeom>
            <a:noFill/>
          </p:spPr>
          <p:txBody>
            <a:bodyPr wrap="none" rtlCol="0">
              <a:spAutoFit/>
            </a:bodyPr>
            <a:lstStyle/>
            <a:p>
              <a:pPr algn="ctr"/>
              <a:r>
                <a:rPr lang="en-US" sz="2400" b="1" dirty="0"/>
                <a:t>YTH</a:t>
              </a:r>
              <a:endParaRPr lang="en-AU" sz="2400" b="1" dirty="0"/>
            </a:p>
          </p:txBody>
        </p:sp>
      </p:grpSp>
      <p:grpSp>
        <p:nvGrpSpPr>
          <p:cNvPr id="13" name="Group 12">
            <a:extLst>
              <a:ext uri="{FF2B5EF4-FFF2-40B4-BE49-F238E27FC236}">
                <a16:creationId xmlns:a16="http://schemas.microsoft.com/office/drawing/2014/main" id="{17000B93-9EC6-D11A-A3A9-EA07CC14BAAB}"/>
              </a:ext>
            </a:extLst>
          </p:cNvPr>
          <p:cNvGrpSpPr/>
          <p:nvPr/>
        </p:nvGrpSpPr>
        <p:grpSpPr>
          <a:xfrm>
            <a:off x="1892298" y="851660"/>
            <a:ext cx="2999978" cy="2197483"/>
            <a:chOff x="1704039" y="484095"/>
            <a:chExt cx="2999978" cy="2197483"/>
          </a:xfrm>
        </p:grpSpPr>
        <p:cxnSp>
          <p:nvCxnSpPr>
            <p:cNvPr id="15" name="Straight Connector 14">
              <a:extLst>
                <a:ext uri="{FF2B5EF4-FFF2-40B4-BE49-F238E27FC236}">
                  <a16:creationId xmlns:a16="http://schemas.microsoft.com/office/drawing/2014/main" id="{22D4EAFF-1268-285E-085C-628F9EADB97E}"/>
                </a:ext>
              </a:extLst>
            </p:cNvPr>
            <p:cNvCxnSpPr>
              <a:cxnSpLocks/>
            </p:cNvCxnSpPr>
            <p:nvPr/>
          </p:nvCxnSpPr>
          <p:spPr>
            <a:xfrm>
              <a:off x="2076940" y="484095"/>
              <a:ext cx="0" cy="165195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94CCF8C-5E73-3FBB-A994-D18015B8CB0F}"/>
                </a:ext>
              </a:extLst>
            </p:cNvPr>
            <p:cNvSpPr/>
            <p:nvPr/>
          </p:nvSpPr>
          <p:spPr>
            <a:xfrm>
              <a:off x="3290117" y="1033422"/>
              <a:ext cx="509313" cy="104660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Rounded Corners 16">
              <a:extLst>
                <a:ext uri="{FF2B5EF4-FFF2-40B4-BE49-F238E27FC236}">
                  <a16:creationId xmlns:a16="http://schemas.microsoft.com/office/drawing/2014/main" id="{A62BB4BA-71AB-87C0-E770-71662E52C06C}"/>
                </a:ext>
              </a:extLst>
            </p:cNvPr>
            <p:cNvSpPr/>
            <p:nvPr/>
          </p:nvSpPr>
          <p:spPr>
            <a:xfrm>
              <a:off x="2376105" y="1452818"/>
              <a:ext cx="509313" cy="625276"/>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F271DE7A-BA37-AB61-5548-CAE7E1775306}"/>
                </a:ext>
              </a:extLst>
            </p:cNvPr>
            <p:cNvCxnSpPr>
              <a:cxnSpLocks/>
            </p:cNvCxnSpPr>
            <p:nvPr/>
          </p:nvCxnSpPr>
          <p:spPr>
            <a:xfrm flipH="1">
              <a:off x="2042593" y="2112498"/>
              <a:ext cx="199152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743FC1-CCA7-3D94-9A32-0FEC2106149A}"/>
                </a:ext>
              </a:extLst>
            </p:cNvPr>
            <p:cNvSpPr txBox="1"/>
            <p:nvPr/>
          </p:nvSpPr>
          <p:spPr>
            <a:xfrm rot="16200000">
              <a:off x="1136267" y="1087720"/>
              <a:ext cx="1474097" cy="338554"/>
            </a:xfrm>
            <a:prstGeom prst="rect">
              <a:avLst/>
            </a:prstGeom>
            <a:noFill/>
          </p:spPr>
          <p:txBody>
            <a:bodyPr wrap="square" rtlCol="0">
              <a:spAutoFit/>
            </a:bodyPr>
            <a:lstStyle/>
            <a:p>
              <a:r>
                <a:rPr lang="en-US" sz="1600" b="1" dirty="0"/>
                <a:t>Heterozygosity</a:t>
              </a:r>
              <a:endParaRPr lang="en-AU" sz="1600" b="1" dirty="0"/>
            </a:p>
          </p:txBody>
        </p:sp>
        <p:grpSp>
          <p:nvGrpSpPr>
            <p:cNvPr id="20" name="Group 19">
              <a:extLst>
                <a:ext uri="{FF2B5EF4-FFF2-40B4-BE49-F238E27FC236}">
                  <a16:creationId xmlns:a16="http://schemas.microsoft.com/office/drawing/2014/main" id="{44BE9881-F343-437B-3529-3B3A04D9E0D5}"/>
                </a:ext>
              </a:extLst>
            </p:cNvPr>
            <p:cNvGrpSpPr/>
            <p:nvPr/>
          </p:nvGrpSpPr>
          <p:grpSpPr>
            <a:xfrm>
              <a:off x="2481864" y="2254499"/>
              <a:ext cx="264169" cy="427079"/>
              <a:chOff x="2100384" y="2506774"/>
              <a:chExt cx="423985" cy="707314"/>
            </a:xfrm>
          </p:grpSpPr>
          <p:sp>
            <p:nvSpPr>
              <p:cNvPr id="21" name="Circle: Hollow 20">
                <a:extLst>
                  <a:ext uri="{FF2B5EF4-FFF2-40B4-BE49-F238E27FC236}">
                    <a16:creationId xmlns:a16="http://schemas.microsoft.com/office/drawing/2014/main" id="{DF680842-FFF6-FEAC-EAE3-1E5056341AF0}"/>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2" name="Cross 21">
                <a:extLst>
                  <a:ext uri="{FF2B5EF4-FFF2-40B4-BE49-F238E27FC236}">
                    <a16:creationId xmlns:a16="http://schemas.microsoft.com/office/drawing/2014/main" id="{0C7717F5-FBD1-AD84-559F-1ED97A263693}"/>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8259C57C-2922-BDEC-32CE-C41DD978E349}"/>
                </a:ext>
              </a:extLst>
            </p:cNvPr>
            <p:cNvGrpSpPr/>
            <p:nvPr/>
          </p:nvGrpSpPr>
          <p:grpSpPr>
            <a:xfrm>
              <a:off x="3396607" y="2348102"/>
              <a:ext cx="379047" cy="333476"/>
              <a:chOff x="3454398" y="2569117"/>
              <a:chExt cx="608360" cy="517958"/>
            </a:xfrm>
            <a:solidFill>
              <a:srgbClr val="0070C0"/>
            </a:solidFill>
          </p:grpSpPr>
          <p:sp>
            <p:nvSpPr>
              <p:cNvPr id="24" name="Circle: Hollow 23">
                <a:extLst>
                  <a:ext uri="{FF2B5EF4-FFF2-40B4-BE49-F238E27FC236}">
                    <a16:creationId xmlns:a16="http://schemas.microsoft.com/office/drawing/2014/main" id="{FB9E477B-78E0-DDAA-6406-7B6C813BA413}"/>
                  </a:ext>
                </a:extLst>
              </p:cNvPr>
              <p:cNvSpPr/>
              <p:nvPr/>
            </p:nvSpPr>
            <p:spPr>
              <a:xfrm>
                <a:off x="3454398" y="2663080"/>
                <a:ext cx="423985" cy="423995"/>
              </a:xfrm>
              <a:prstGeom prst="donut">
                <a:avLst>
                  <a:gd name="adj" fmla="val 146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5" name="Arrow: Right 24">
                <a:extLst>
                  <a:ext uri="{FF2B5EF4-FFF2-40B4-BE49-F238E27FC236}">
                    <a16:creationId xmlns:a16="http://schemas.microsoft.com/office/drawing/2014/main" id="{8715A7AF-A0C1-5219-E5C1-7F13146145F4}"/>
                  </a:ext>
                </a:extLst>
              </p:cNvPr>
              <p:cNvSpPr/>
              <p:nvPr/>
            </p:nvSpPr>
            <p:spPr>
              <a:xfrm rot="18965692">
                <a:off x="3749302" y="2569117"/>
                <a:ext cx="313456" cy="171852"/>
              </a:xfrm>
              <a:prstGeom prst="rightArrow">
                <a:avLst>
                  <a:gd name="adj1" fmla="val 3525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TextBox 25">
              <a:extLst>
                <a:ext uri="{FF2B5EF4-FFF2-40B4-BE49-F238E27FC236}">
                  <a16:creationId xmlns:a16="http://schemas.microsoft.com/office/drawing/2014/main" id="{5CDCF440-DB6F-3A2C-4936-84B80BC5B8EF}"/>
                </a:ext>
              </a:extLst>
            </p:cNvPr>
            <p:cNvSpPr txBox="1"/>
            <p:nvPr/>
          </p:nvSpPr>
          <p:spPr>
            <a:xfrm>
              <a:off x="2844938" y="508936"/>
              <a:ext cx="324974" cy="584775"/>
            </a:xfrm>
            <a:prstGeom prst="rect">
              <a:avLst/>
            </a:prstGeom>
            <a:noFill/>
          </p:spPr>
          <p:txBody>
            <a:bodyPr wrap="square" rtlCol="0">
              <a:spAutoFit/>
            </a:bodyPr>
            <a:lstStyle/>
            <a:p>
              <a:r>
                <a:rPr lang="en-US" sz="3200" b="1" dirty="0"/>
                <a:t>*</a:t>
              </a:r>
              <a:endParaRPr lang="en-AU" sz="3200" b="1" dirty="0"/>
            </a:p>
          </p:txBody>
        </p:sp>
        <p:sp>
          <p:nvSpPr>
            <p:cNvPr id="59" name="Right Brace 58">
              <a:extLst>
                <a:ext uri="{FF2B5EF4-FFF2-40B4-BE49-F238E27FC236}">
                  <a16:creationId xmlns:a16="http://schemas.microsoft.com/office/drawing/2014/main" id="{44643FB1-CBED-865A-7330-076D259C85F0}"/>
                </a:ext>
              </a:extLst>
            </p:cNvPr>
            <p:cNvSpPr/>
            <p:nvPr/>
          </p:nvSpPr>
          <p:spPr>
            <a:xfrm>
              <a:off x="3944173" y="1052917"/>
              <a:ext cx="163311" cy="42132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6" name="TextBox 65">
              <a:extLst>
                <a:ext uri="{FF2B5EF4-FFF2-40B4-BE49-F238E27FC236}">
                  <a16:creationId xmlns:a16="http://schemas.microsoft.com/office/drawing/2014/main" id="{80B7FAB8-7940-AC35-396D-82ABB295246F}"/>
                </a:ext>
              </a:extLst>
            </p:cNvPr>
            <p:cNvSpPr txBox="1"/>
            <p:nvPr/>
          </p:nvSpPr>
          <p:spPr>
            <a:xfrm>
              <a:off x="4138048" y="1056942"/>
              <a:ext cx="565969" cy="400110"/>
            </a:xfrm>
            <a:prstGeom prst="rect">
              <a:avLst/>
            </a:prstGeom>
            <a:noFill/>
          </p:spPr>
          <p:txBody>
            <a:bodyPr wrap="square" rtlCol="0">
              <a:spAutoFit/>
            </a:bodyPr>
            <a:lstStyle/>
            <a:p>
              <a:r>
                <a:rPr lang="en-US" sz="2000" dirty="0"/>
                <a:t>5%</a:t>
              </a:r>
              <a:endParaRPr lang="en-AU" sz="2000" dirty="0"/>
            </a:p>
          </p:txBody>
        </p:sp>
      </p:grpSp>
      <p:grpSp>
        <p:nvGrpSpPr>
          <p:cNvPr id="3" name="Group 2">
            <a:extLst>
              <a:ext uri="{FF2B5EF4-FFF2-40B4-BE49-F238E27FC236}">
                <a16:creationId xmlns:a16="http://schemas.microsoft.com/office/drawing/2014/main" id="{A37B7378-F4CD-C9EA-22CB-16AFA9A9AFBD}"/>
              </a:ext>
            </a:extLst>
          </p:cNvPr>
          <p:cNvGrpSpPr/>
          <p:nvPr/>
        </p:nvGrpSpPr>
        <p:grpSpPr>
          <a:xfrm>
            <a:off x="6424681" y="366523"/>
            <a:ext cx="1822621" cy="1818692"/>
            <a:chOff x="8043770" y="46656"/>
            <a:chExt cx="1822621" cy="1818692"/>
          </a:xfrm>
        </p:grpSpPr>
        <p:pic>
          <p:nvPicPr>
            <p:cNvPr id="4" name="Picture 3">
              <a:extLst>
                <a:ext uri="{FF2B5EF4-FFF2-40B4-BE49-F238E27FC236}">
                  <a16:creationId xmlns:a16="http://schemas.microsoft.com/office/drawing/2014/main" id="{2F3FE936-35FA-3A16-5ECC-7B6F9C564C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770" y="46656"/>
              <a:ext cx="1818692" cy="1818692"/>
            </a:xfrm>
            <a:prstGeom prst="rect">
              <a:avLst/>
            </a:prstGeom>
          </p:spPr>
        </p:pic>
        <p:sp>
          <p:nvSpPr>
            <p:cNvPr id="5" name="TextBox 4">
              <a:extLst>
                <a:ext uri="{FF2B5EF4-FFF2-40B4-BE49-F238E27FC236}">
                  <a16:creationId xmlns:a16="http://schemas.microsoft.com/office/drawing/2014/main" id="{3D7147DE-CC93-E22B-4F68-8667B6224175}"/>
                </a:ext>
              </a:extLst>
            </p:cNvPr>
            <p:cNvSpPr txBox="1"/>
            <p:nvPr/>
          </p:nvSpPr>
          <p:spPr>
            <a:xfrm>
              <a:off x="9197618" y="1387866"/>
              <a:ext cx="668773" cy="461665"/>
            </a:xfrm>
            <a:prstGeom prst="rect">
              <a:avLst/>
            </a:prstGeom>
            <a:noFill/>
          </p:spPr>
          <p:txBody>
            <a:bodyPr wrap="none" rtlCol="0">
              <a:spAutoFit/>
            </a:bodyPr>
            <a:lstStyle/>
            <a:p>
              <a:pPr algn="ctr"/>
              <a:r>
                <a:rPr lang="en-US" sz="2400" b="1" dirty="0"/>
                <a:t>EYR</a:t>
              </a:r>
              <a:endParaRPr lang="en-AU" sz="2400" b="1" dirty="0"/>
            </a:p>
          </p:txBody>
        </p:sp>
      </p:grpSp>
      <p:pic>
        <p:nvPicPr>
          <p:cNvPr id="7" name="Picture 6">
            <a:extLst>
              <a:ext uri="{FF2B5EF4-FFF2-40B4-BE49-F238E27FC236}">
                <a16:creationId xmlns:a16="http://schemas.microsoft.com/office/drawing/2014/main" id="{D1D6ED49-11A2-99A9-10A1-5AF9349767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7776" y="851660"/>
            <a:ext cx="3605264" cy="3605264"/>
          </a:xfrm>
          <a:prstGeom prst="rect">
            <a:avLst/>
          </a:prstGeom>
        </p:spPr>
      </p:pic>
      <p:sp>
        <p:nvSpPr>
          <p:cNvPr id="14" name="TextBox 13">
            <a:extLst>
              <a:ext uri="{FF2B5EF4-FFF2-40B4-BE49-F238E27FC236}">
                <a16:creationId xmlns:a16="http://schemas.microsoft.com/office/drawing/2014/main" id="{D677E2B8-2E64-860F-EB1A-6193CBAB3548}"/>
              </a:ext>
            </a:extLst>
          </p:cNvPr>
          <p:cNvSpPr txBox="1"/>
          <p:nvPr/>
        </p:nvSpPr>
        <p:spPr>
          <a:xfrm>
            <a:off x="475131" y="3240132"/>
            <a:ext cx="4616820" cy="1015663"/>
          </a:xfrm>
          <a:prstGeom prst="rect">
            <a:avLst/>
          </a:prstGeom>
          <a:noFill/>
        </p:spPr>
        <p:txBody>
          <a:bodyPr wrap="square" rtlCol="0">
            <a:spAutoFit/>
          </a:bodyPr>
          <a:lstStyle/>
          <a:p>
            <a:pPr marL="342900" indent="-342900">
              <a:buFontTx/>
              <a:buChar char="-"/>
            </a:pPr>
            <a:r>
              <a:rPr lang="en-US" sz="2000" dirty="0"/>
              <a:t>Female philopatry</a:t>
            </a:r>
          </a:p>
          <a:p>
            <a:pPr marL="342900" indent="-342900">
              <a:buFontTx/>
              <a:buChar char="-"/>
            </a:pPr>
            <a:r>
              <a:rPr lang="en-AU" sz="2000" dirty="0"/>
              <a:t>Inbred males are dying (inbreeding depression)</a:t>
            </a:r>
          </a:p>
        </p:txBody>
      </p:sp>
      <p:sp>
        <p:nvSpPr>
          <p:cNvPr id="27" name="TextBox 26">
            <a:extLst>
              <a:ext uri="{FF2B5EF4-FFF2-40B4-BE49-F238E27FC236}">
                <a16:creationId xmlns:a16="http://schemas.microsoft.com/office/drawing/2014/main" id="{94F361AD-1166-509E-F473-1D3B78D5C44A}"/>
              </a:ext>
            </a:extLst>
          </p:cNvPr>
          <p:cNvSpPr txBox="1"/>
          <p:nvPr/>
        </p:nvSpPr>
        <p:spPr>
          <a:xfrm>
            <a:off x="5585015" y="3317896"/>
            <a:ext cx="2877673" cy="707886"/>
          </a:xfrm>
          <a:prstGeom prst="rect">
            <a:avLst/>
          </a:prstGeom>
          <a:noFill/>
        </p:spPr>
        <p:txBody>
          <a:bodyPr wrap="square" rtlCol="0">
            <a:spAutoFit/>
          </a:bodyPr>
          <a:lstStyle/>
          <a:p>
            <a:pPr marL="342900" indent="-342900">
              <a:buFontTx/>
              <a:buChar char="-"/>
            </a:pPr>
            <a:r>
              <a:rPr lang="en-US" sz="2000" dirty="0"/>
              <a:t>Two cryptic sympatric </a:t>
            </a:r>
          </a:p>
          <a:p>
            <a:r>
              <a:rPr lang="en-US" sz="2000" dirty="0"/>
              <a:t>      species</a:t>
            </a:r>
            <a:endParaRPr lang="en-AU" sz="2000" dirty="0"/>
          </a:p>
        </p:txBody>
      </p:sp>
    </p:spTree>
    <p:extLst>
      <p:ext uri="{BB962C8B-B14F-4D97-AF65-F5344CB8AC3E}">
        <p14:creationId xmlns:p14="http://schemas.microsoft.com/office/powerpoint/2010/main" val="40709845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EA2879D8-A2EC-B5F6-22CA-5595603FCF76}"/>
              </a:ext>
            </a:extLst>
          </p:cNvPr>
          <p:cNvGrpSpPr/>
          <p:nvPr/>
        </p:nvGrpSpPr>
        <p:grpSpPr>
          <a:xfrm>
            <a:off x="256769" y="439285"/>
            <a:ext cx="1646076" cy="1683651"/>
            <a:chOff x="2611426" y="137887"/>
            <a:chExt cx="1646076" cy="1683651"/>
          </a:xfrm>
        </p:grpSpPr>
        <p:pic>
          <p:nvPicPr>
            <p:cNvPr id="55" name="Picture 54">
              <a:extLst>
                <a:ext uri="{FF2B5EF4-FFF2-40B4-BE49-F238E27FC236}">
                  <a16:creationId xmlns:a16="http://schemas.microsoft.com/office/drawing/2014/main" id="{3A0A2180-32B1-B6AE-6268-67F4FF062029}"/>
                </a:ext>
              </a:extLst>
            </p:cNvPr>
            <p:cNvPicPr>
              <a:picLocks noChangeAspect="1"/>
            </p:cNvPicPr>
            <p:nvPr/>
          </p:nvPicPr>
          <p:blipFill rotWithShape="1">
            <a:blip r:embed="rId3">
              <a:extLst>
                <a:ext uri="{28A0092B-C50C-407E-A947-70E740481C1C}">
                  <a14:useLocalDpi xmlns:a14="http://schemas.microsoft.com/office/drawing/2010/main" val="0"/>
                </a:ext>
              </a:extLst>
            </a:blip>
            <a:srcRect b="4938"/>
            <a:stretch/>
          </p:blipFill>
          <p:spPr>
            <a:xfrm>
              <a:off x="2611426" y="137887"/>
              <a:ext cx="1646076" cy="1564787"/>
            </a:xfrm>
            <a:prstGeom prst="rect">
              <a:avLst/>
            </a:prstGeom>
          </p:spPr>
        </p:pic>
        <p:sp>
          <p:nvSpPr>
            <p:cNvPr id="57" name="TextBox 56">
              <a:extLst>
                <a:ext uri="{FF2B5EF4-FFF2-40B4-BE49-F238E27FC236}">
                  <a16:creationId xmlns:a16="http://schemas.microsoft.com/office/drawing/2014/main" id="{81BC06D7-FD3B-A87C-A0A3-1AB9B9B35B89}"/>
                </a:ext>
              </a:extLst>
            </p:cNvPr>
            <p:cNvSpPr txBox="1"/>
            <p:nvPr/>
          </p:nvSpPr>
          <p:spPr>
            <a:xfrm>
              <a:off x="3338411" y="1359873"/>
              <a:ext cx="691216" cy="461665"/>
            </a:xfrm>
            <a:prstGeom prst="rect">
              <a:avLst/>
            </a:prstGeom>
            <a:noFill/>
          </p:spPr>
          <p:txBody>
            <a:bodyPr wrap="none" rtlCol="0">
              <a:spAutoFit/>
            </a:bodyPr>
            <a:lstStyle/>
            <a:p>
              <a:pPr algn="ctr"/>
              <a:r>
                <a:rPr lang="en-US" sz="2400" b="1" dirty="0"/>
                <a:t>YTH</a:t>
              </a:r>
              <a:endParaRPr lang="en-AU" sz="2400" b="1" dirty="0"/>
            </a:p>
          </p:txBody>
        </p:sp>
      </p:grpSp>
      <p:grpSp>
        <p:nvGrpSpPr>
          <p:cNvPr id="13" name="Group 12">
            <a:extLst>
              <a:ext uri="{FF2B5EF4-FFF2-40B4-BE49-F238E27FC236}">
                <a16:creationId xmlns:a16="http://schemas.microsoft.com/office/drawing/2014/main" id="{17000B93-9EC6-D11A-A3A9-EA07CC14BAAB}"/>
              </a:ext>
            </a:extLst>
          </p:cNvPr>
          <p:cNvGrpSpPr/>
          <p:nvPr/>
        </p:nvGrpSpPr>
        <p:grpSpPr>
          <a:xfrm>
            <a:off x="1892298" y="851660"/>
            <a:ext cx="2999978" cy="2197483"/>
            <a:chOff x="1704039" y="484095"/>
            <a:chExt cx="2999978" cy="2197483"/>
          </a:xfrm>
        </p:grpSpPr>
        <p:cxnSp>
          <p:nvCxnSpPr>
            <p:cNvPr id="15" name="Straight Connector 14">
              <a:extLst>
                <a:ext uri="{FF2B5EF4-FFF2-40B4-BE49-F238E27FC236}">
                  <a16:creationId xmlns:a16="http://schemas.microsoft.com/office/drawing/2014/main" id="{22D4EAFF-1268-285E-085C-628F9EADB97E}"/>
                </a:ext>
              </a:extLst>
            </p:cNvPr>
            <p:cNvCxnSpPr>
              <a:cxnSpLocks/>
            </p:cNvCxnSpPr>
            <p:nvPr/>
          </p:nvCxnSpPr>
          <p:spPr>
            <a:xfrm>
              <a:off x="2076940" y="484095"/>
              <a:ext cx="0" cy="165195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94CCF8C-5E73-3FBB-A994-D18015B8CB0F}"/>
                </a:ext>
              </a:extLst>
            </p:cNvPr>
            <p:cNvSpPr/>
            <p:nvPr/>
          </p:nvSpPr>
          <p:spPr>
            <a:xfrm>
              <a:off x="3290117" y="1033422"/>
              <a:ext cx="509313" cy="104660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Rounded Corners 16">
              <a:extLst>
                <a:ext uri="{FF2B5EF4-FFF2-40B4-BE49-F238E27FC236}">
                  <a16:creationId xmlns:a16="http://schemas.microsoft.com/office/drawing/2014/main" id="{A62BB4BA-71AB-87C0-E770-71662E52C06C}"/>
                </a:ext>
              </a:extLst>
            </p:cNvPr>
            <p:cNvSpPr/>
            <p:nvPr/>
          </p:nvSpPr>
          <p:spPr>
            <a:xfrm>
              <a:off x="2376105" y="1452818"/>
              <a:ext cx="509313" cy="625276"/>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F271DE7A-BA37-AB61-5548-CAE7E1775306}"/>
                </a:ext>
              </a:extLst>
            </p:cNvPr>
            <p:cNvCxnSpPr>
              <a:cxnSpLocks/>
            </p:cNvCxnSpPr>
            <p:nvPr/>
          </p:nvCxnSpPr>
          <p:spPr>
            <a:xfrm flipH="1">
              <a:off x="2042593" y="2112498"/>
              <a:ext cx="199152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743FC1-CCA7-3D94-9A32-0FEC2106149A}"/>
                </a:ext>
              </a:extLst>
            </p:cNvPr>
            <p:cNvSpPr txBox="1"/>
            <p:nvPr/>
          </p:nvSpPr>
          <p:spPr>
            <a:xfrm rot="16200000">
              <a:off x="1136267" y="1087720"/>
              <a:ext cx="1474097" cy="338554"/>
            </a:xfrm>
            <a:prstGeom prst="rect">
              <a:avLst/>
            </a:prstGeom>
            <a:noFill/>
          </p:spPr>
          <p:txBody>
            <a:bodyPr wrap="square" rtlCol="0">
              <a:spAutoFit/>
            </a:bodyPr>
            <a:lstStyle/>
            <a:p>
              <a:r>
                <a:rPr lang="en-US" sz="1600" b="1" dirty="0"/>
                <a:t>Heterozygosity</a:t>
              </a:r>
              <a:endParaRPr lang="en-AU" sz="1600" b="1" dirty="0"/>
            </a:p>
          </p:txBody>
        </p:sp>
        <p:grpSp>
          <p:nvGrpSpPr>
            <p:cNvPr id="20" name="Group 19">
              <a:extLst>
                <a:ext uri="{FF2B5EF4-FFF2-40B4-BE49-F238E27FC236}">
                  <a16:creationId xmlns:a16="http://schemas.microsoft.com/office/drawing/2014/main" id="{44BE9881-F343-437B-3529-3B3A04D9E0D5}"/>
                </a:ext>
              </a:extLst>
            </p:cNvPr>
            <p:cNvGrpSpPr/>
            <p:nvPr/>
          </p:nvGrpSpPr>
          <p:grpSpPr>
            <a:xfrm>
              <a:off x="2481864" y="2254499"/>
              <a:ext cx="264169" cy="427079"/>
              <a:chOff x="2100384" y="2506774"/>
              <a:chExt cx="423985" cy="707314"/>
            </a:xfrm>
          </p:grpSpPr>
          <p:sp>
            <p:nvSpPr>
              <p:cNvPr id="21" name="Circle: Hollow 20">
                <a:extLst>
                  <a:ext uri="{FF2B5EF4-FFF2-40B4-BE49-F238E27FC236}">
                    <a16:creationId xmlns:a16="http://schemas.microsoft.com/office/drawing/2014/main" id="{DF680842-FFF6-FEAC-EAE3-1E5056341AF0}"/>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2" name="Cross 21">
                <a:extLst>
                  <a:ext uri="{FF2B5EF4-FFF2-40B4-BE49-F238E27FC236}">
                    <a16:creationId xmlns:a16="http://schemas.microsoft.com/office/drawing/2014/main" id="{0C7717F5-FBD1-AD84-559F-1ED97A263693}"/>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8259C57C-2922-BDEC-32CE-C41DD978E349}"/>
                </a:ext>
              </a:extLst>
            </p:cNvPr>
            <p:cNvGrpSpPr/>
            <p:nvPr/>
          </p:nvGrpSpPr>
          <p:grpSpPr>
            <a:xfrm>
              <a:off x="3396607" y="2348102"/>
              <a:ext cx="379047" cy="333476"/>
              <a:chOff x="3454398" y="2569117"/>
              <a:chExt cx="608360" cy="517958"/>
            </a:xfrm>
            <a:solidFill>
              <a:srgbClr val="0070C0"/>
            </a:solidFill>
          </p:grpSpPr>
          <p:sp>
            <p:nvSpPr>
              <p:cNvPr id="24" name="Circle: Hollow 23">
                <a:extLst>
                  <a:ext uri="{FF2B5EF4-FFF2-40B4-BE49-F238E27FC236}">
                    <a16:creationId xmlns:a16="http://schemas.microsoft.com/office/drawing/2014/main" id="{FB9E477B-78E0-DDAA-6406-7B6C813BA413}"/>
                  </a:ext>
                </a:extLst>
              </p:cNvPr>
              <p:cNvSpPr/>
              <p:nvPr/>
            </p:nvSpPr>
            <p:spPr>
              <a:xfrm>
                <a:off x="3454398" y="2663080"/>
                <a:ext cx="423985" cy="423995"/>
              </a:xfrm>
              <a:prstGeom prst="donut">
                <a:avLst>
                  <a:gd name="adj" fmla="val 146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5" name="Arrow: Right 24">
                <a:extLst>
                  <a:ext uri="{FF2B5EF4-FFF2-40B4-BE49-F238E27FC236}">
                    <a16:creationId xmlns:a16="http://schemas.microsoft.com/office/drawing/2014/main" id="{8715A7AF-A0C1-5219-E5C1-7F13146145F4}"/>
                  </a:ext>
                </a:extLst>
              </p:cNvPr>
              <p:cNvSpPr/>
              <p:nvPr/>
            </p:nvSpPr>
            <p:spPr>
              <a:xfrm rot="18965692">
                <a:off x="3749302" y="2569117"/>
                <a:ext cx="313456" cy="171852"/>
              </a:xfrm>
              <a:prstGeom prst="rightArrow">
                <a:avLst>
                  <a:gd name="adj1" fmla="val 3525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TextBox 25">
              <a:extLst>
                <a:ext uri="{FF2B5EF4-FFF2-40B4-BE49-F238E27FC236}">
                  <a16:creationId xmlns:a16="http://schemas.microsoft.com/office/drawing/2014/main" id="{5CDCF440-DB6F-3A2C-4936-84B80BC5B8EF}"/>
                </a:ext>
              </a:extLst>
            </p:cNvPr>
            <p:cNvSpPr txBox="1"/>
            <p:nvPr/>
          </p:nvSpPr>
          <p:spPr>
            <a:xfrm>
              <a:off x="2844938" y="508936"/>
              <a:ext cx="324974" cy="584775"/>
            </a:xfrm>
            <a:prstGeom prst="rect">
              <a:avLst/>
            </a:prstGeom>
            <a:noFill/>
          </p:spPr>
          <p:txBody>
            <a:bodyPr wrap="square" rtlCol="0">
              <a:spAutoFit/>
            </a:bodyPr>
            <a:lstStyle/>
            <a:p>
              <a:r>
                <a:rPr lang="en-US" sz="3200" b="1" dirty="0"/>
                <a:t>*</a:t>
              </a:r>
              <a:endParaRPr lang="en-AU" sz="3200" b="1" dirty="0"/>
            </a:p>
          </p:txBody>
        </p:sp>
        <p:sp>
          <p:nvSpPr>
            <p:cNvPr id="59" name="Right Brace 58">
              <a:extLst>
                <a:ext uri="{FF2B5EF4-FFF2-40B4-BE49-F238E27FC236}">
                  <a16:creationId xmlns:a16="http://schemas.microsoft.com/office/drawing/2014/main" id="{44643FB1-CBED-865A-7330-076D259C85F0}"/>
                </a:ext>
              </a:extLst>
            </p:cNvPr>
            <p:cNvSpPr/>
            <p:nvPr/>
          </p:nvSpPr>
          <p:spPr>
            <a:xfrm>
              <a:off x="3944173" y="1052917"/>
              <a:ext cx="163311" cy="42132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6" name="TextBox 65">
              <a:extLst>
                <a:ext uri="{FF2B5EF4-FFF2-40B4-BE49-F238E27FC236}">
                  <a16:creationId xmlns:a16="http://schemas.microsoft.com/office/drawing/2014/main" id="{80B7FAB8-7940-AC35-396D-82ABB295246F}"/>
                </a:ext>
              </a:extLst>
            </p:cNvPr>
            <p:cNvSpPr txBox="1"/>
            <p:nvPr/>
          </p:nvSpPr>
          <p:spPr>
            <a:xfrm>
              <a:off x="4138048" y="1056942"/>
              <a:ext cx="565969" cy="400110"/>
            </a:xfrm>
            <a:prstGeom prst="rect">
              <a:avLst/>
            </a:prstGeom>
            <a:noFill/>
          </p:spPr>
          <p:txBody>
            <a:bodyPr wrap="square" rtlCol="0">
              <a:spAutoFit/>
            </a:bodyPr>
            <a:lstStyle/>
            <a:p>
              <a:r>
                <a:rPr lang="en-US" sz="2000" dirty="0"/>
                <a:t>5%</a:t>
              </a:r>
              <a:endParaRPr lang="en-AU" sz="2000" dirty="0"/>
            </a:p>
          </p:txBody>
        </p:sp>
      </p:grpSp>
      <p:grpSp>
        <p:nvGrpSpPr>
          <p:cNvPr id="3" name="Group 2">
            <a:extLst>
              <a:ext uri="{FF2B5EF4-FFF2-40B4-BE49-F238E27FC236}">
                <a16:creationId xmlns:a16="http://schemas.microsoft.com/office/drawing/2014/main" id="{A37B7378-F4CD-C9EA-22CB-16AFA9A9AFBD}"/>
              </a:ext>
            </a:extLst>
          </p:cNvPr>
          <p:cNvGrpSpPr/>
          <p:nvPr/>
        </p:nvGrpSpPr>
        <p:grpSpPr>
          <a:xfrm>
            <a:off x="6424681" y="366523"/>
            <a:ext cx="1822621" cy="1818692"/>
            <a:chOff x="8043770" y="46656"/>
            <a:chExt cx="1822621" cy="1818692"/>
          </a:xfrm>
        </p:grpSpPr>
        <p:pic>
          <p:nvPicPr>
            <p:cNvPr id="4" name="Picture 3">
              <a:extLst>
                <a:ext uri="{FF2B5EF4-FFF2-40B4-BE49-F238E27FC236}">
                  <a16:creationId xmlns:a16="http://schemas.microsoft.com/office/drawing/2014/main" id="{2F3FE936-35FA-3A16-5ECC-7B6F9C564C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770" y="46656"/>
              <a:ext cx="1818692" cy="1818692"/>
            </a:xfrm>
            <a:prstGeom prst="rect">
              <a:avLst/>
            </a:prstGeom>
          </p:spPr>
        </p:pic>
        <p:sp>
          <p:nvSpPr>
            <p:cNvPr id="5" name="TextBox 4">
              <a:extLst>
                <a:ext uri="{FF2B5EF4-FFF2-40B4-BE49-F238E27FC236}">
                  <a16:creationId xmlns:a16="http://schemas.microsoft.com/office/drawing/2014/main" id="{3D7147DE-CC93-E22B-4F68-8667B6224175}"/>
                </a:ext>
              </a:extLst>
            </p:cNvPr>
            <p:cNvSpPr txBox="1"/>
            <p:nvPr/>
          </p:nvSpPr>
          <p:spPr>
            <a:xfrm>
              <a:off x="9197618" y="1387866"/>
              <a:ext cx="668773" cy="461665"/>
            </a:xfrm>
            <a:prstGeom prst="rect">
              <a:avLst/>
            </a:prstGeom>
            <a:noFill/>
          </p:spPr>
          <p:txBody>
            <a:bodyPr wrap="none" rtlCol="0">
              <a:spAutoFit/>
            </a:bodyPr>
            <a:lstStyle/>
            <a:p>
              <a:pPr algn="ctr"/>
              <a:r>
                <a:rPr lang="en-US" sz="2400" b="1" dirty="0"/>
                <a:t>EYR</a:t>
              </a:r>
              <a:endParaRPr lang="en-AU" sz="2400" b="1" dirty="0"/>
            </a:p>
          </p:txBody>
        </p:sp>
      </p:grpSp>
      <p:pic>
        <p:nvPicPr>
          <p:cNvPr id="7" name="Picture 6">
            <a:extLst>
              <a:ext uri="{FF2B5EF4-FFF2-40B4-BE49-F238E27FC236}">
                <a16:creationId xmlns:a16="http://schemas.microsoft.com/office/drawing/2014/main" id="{D1D6ED49-11A2-99A9-10A1-5AF9349767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7776" y="851660"/>
            <a:ext cx="3605264" cy="3605264"/>
          </a:xfrm>
          <a:prstGeom prst="rect">
            <a:avLst/>
          </a:prstGeom>
        </p:spPr>
      </p:pic>
      <p:grpSp>
        <p:nvGrpSpPr>
          <p:cNvPr id="2" name="Group 1">
            <a:extLst>
              <a:ext uri="{FF2B5EF4-FFF2-40B4-BE49-F238E27FC236}">
                <a16:creationId xmlns:a16="http://schemas.microsoft.com/office/drawing/2014/main" id="{FE1163F5-B1FF-1E04-4C62-5B2D17ADD0B0}"/>
              </a:ext>
            </a:extLst>
          </p:cNvPr>
          <p:cNvGrpSpPr/>
          <p:nvPr/>
        </p:nvGrpSpPr>
        <p:grpSpPr>
          <a:xfrm>
            <a:off x="1741326" y="4712931"/>
            <a:ext cx="1646076" cy="1683651"/>
            <a:chOff x="2450056" y="137887"/>
            <a:chExt cx="1646076" cy="1683651"/>
          </a:xfrm>
        </p:grpSpPr>
        <p:pic>
          <p:nvPicPr>
            <p:cNvPr id="6" name="Picture 5">
              <a:extLst>
                <a:ext uri="{FF2B5EF4-FFF2-40B4-BE49-F238E27FC236}">
                  <a16:creationId xmlns:a16="http://schemas.microsoft.com/office/drawing/2014/main" id="{E78AED88-E1C2-9D6B-14DC-DA43B5050782}"/>
                </a:ext>
              </a:extLst>
            </p:cNvPr>
            <p:cNvPicPr>
              <a:picLocks noChangeAspect="1"/>
            </p:cNvPicPr>
            <p:nvPr/>
          </p:nvPicPr>
          <p:blipFill rotWithShape="1">
            <a:blip r:embed="rId3">
              <a:extLst>
                <a:ext uri="{28A0092B-C50C-407E-A947-70E740481C1C}">
                  <a14:useLocalDpi xmlns:a14="http://schemas.microsoft.com/office/drawing/2010/main" val="0"/>
                </a:ext>
              </a:extLst>
            </a:blip>
            <a:srcRect b="4938"/>
            <a:stretch/>
          </p:blipFill>
          <p:spPr>
            <a:xfrm>
              <a:off x="2450056" y="137887"/>
              <a:ext cx="1646076" cy="1564787"/>
            </a:xfrm>
            <a:prstGeom prst="rect">
              <a:avLst/>
            </a:prstGeom>
          </p:spPr>
        </p:pic>
        <p:sp>
          <p:nvSpPr>
            <p:cNvPr id="8" name="TextBox 7">
              <a:extLst>
                <a:ext uri="{FF2B5EF4-FFF2-40B4-BE49-F238E27FC236}">
                  <a16:creationId xmlns:a16="http://schemas.microsoft.com/office/drawing/2014/main" id="{5FDCCA56-6546-E3A5-8622-678E29163895}"/>
                </a:ext>
              </a:extLst>
            </p:cNvPr>
            <p:cNvSpPr txBox="1"/>
            <p:nvPr/>
          </p:nvSpPr>
          <p:spPr>
            <a:xfrm>
              <a:off x="3338411" y="1359873"/>
              <a:ext cx="691216" cy="461665"/>
            </a:xfrm>
            <a:prstGeom prst="rect">
              <a:avLst/>
            </a:prstGeom>
            <a:noFill/>
          </p:spPr>
          <p:txBody>
            <a:bodyPr wrap="none" rtlCol="0">
              <a:spAutoFit/>
            </a:bodyPr>
            <a:lstStyle/>
            <a:p>
              <a:pPr algn="ctr"/>
              <a:r>
                <a:rPr lang="en-US" sz="2400" b="1" dirty="0"/>
                <a:t>YTH</a:t>
              </a:r>
              <a:endParaRPr lang="en-AU" sz="2400" b="1" dirty="0"/>
            </a:p>
          </p:txBody>
        </p:sp>
      </p:grpSp>
      <p:sp>
        <p:nvSpPr>
          <p:cNvPr id="14" name="TextBox 13">
            <a:extLst>
              <a:ext uri="{FF2B5EF4-FFF2-40B4-BE49-F238E27FC236}">
                <a16:creationId xmlns:a16="http://schemas.microsoft.com/office/drawing/2014/main" id="{D677E2B8-2E64-860F-EB1A-6193CBAB3548}"/>
              </a:ext>
            </a:extLst>
          </p:cNvPr>
          <p:cNvSpPr txBox="1"/>
          <p:nvPr/>
        </p:nvSpPr>
        <p:spPr>
          <a:xfrm>
            <a:off x="475131" y="3240132"/>
            <a:ext cx="4616820" cy="1015663"/>
          </a:xfrm>
          <a:prstGeom prst="rect">
            <a:avLst/>
          </a:prstGeom>
          <a:noFill/>
        </p:spPr>
        <p:txBody>
          <a:bodyPr wrap="square" rtlCol="0">
            <a:spAutoFit/>
          </a:bodyPr>
          <a:lstStyle/>
          <a:p>
            <a:pPr marL="342900" indent="-342900">
              <a:buFontTx/>
              <a:buChar char="-"/>
            </a:pPr>
            <a:r>
              <a:rPr lang="en-US" sz="2000" dirty="0"/>
              <a:t>Female philopatry</a:t>
            </a:r>
          </a:p>
          <a:p>
            <a:pPr marL="342900" indent="-342900">
              <a:buFontTx/>
              <a:buChar char="-"/>
            </a:pPr>
            <a:r>
              <a:rPr lang="en-AU" sz="2000" dirty="0"/>
              <a:t>Inbred males are dying (inbreeding depression)</a:t>
            </a:r>
          </a:p>
        </p:txBody>
      </p:sp>
      <p:sp>
        <p:nvSpPr>
          <p:cNvPr id="27" name="TextBox 26">
            <a:extLst>
              <a:ext uri="{FF2B5EF4-FFF2-40B4-BE49-F238E27FC236}">
                <a16:creationId xmlns:a16="http://schemas.microsoft.com/office/drawing/2014/main" id="{94F361AD-1166-509E-F473-1D3B78D5C44A}"/>
              </a:ext>
            </a:extLst>
          </p:cNvPr>
          <p:cNvSpPr txBox="1"/>
          <p:nvPr/>
        </p:nvSpPr>
        <p:spPr>
          <a:xfrm>
            <a:off x="5585015" y="3317896"/>
            <a:ext cx="2877673" cy="707886"/>
          </a:xfrm>
          <a:prstGeom prst="rect">
            <a:avLst/>
          </a:prstGeom>
          <a:noFill/>
        </p:spPr>
        <p:txBody>
          <a:bodyPr wrap="square" rtlCol="0">
            <a:spAutoFit/>
          </a:bodyPr>
          <a:lstStyle/>
          <a:p>
            <a:pPr marL="342900" indent="-342900">
              <a:buFontTx/>
              <a:buChar char="-"/>
            </a:pPr>
            <a:r>
              <a:rPr lang="en-US" sz="2000" dirty="0"/>
              <a:t>Two cryptic sympatric </a:t>
            </a:r>
          </a:p>
          <a:p>
            <a:r>
              <a:rPr lang="en-US" sz="2000" dirty="0"/>
              <a:t>      species</a:t>
            </a:r>
            <a:endParaRPr lang="en-AU" sz="2000" dirty="0"/>
          </a:p>
        </p:txBody>
      </p:sp>
      <p:sp>
        <p:nvSpPr>
          <p:cNvPr id="9" name="TextBox 8">
            <a:extLst>
              <a:ext uri="{FF2B5EF4-FFF2-40B4-BE49-F238E27FC236}">
                <a16:creationId xmlns:a16="http://schemas.microsoft.com/office/drawing/2014/main" id="{7D3F386D-B719-2F08-1C16-71BDC3EC4E4B}"/>
              </a:ext>
            </a:extLst>
          </p:cNvPr>
          <p:cNvSpPr txBox="1"/>
          <p:nvPr/>
        </p:nvSpPr>
        <p:spPr>
          <a:xfrm>
            <a:off x="3517588" y="5311958"/>
            <a:ext cx="3894310" cy="584775"/>
          </a:xfrm>
          <a:prstGeom prst="rect">
            <a:avLst/>
          </a:prstGeom>
          <a:noFill/>
        </p:spPr>
        <p:txBody>
          <a:bodyPr wrap="square" rtlCol="0">
            <a:spAutoFit/>
          </a:bodyPr>
          <a:lstStyle/>
          <a:p>
            <a:r>
              <a:rPr lang="en-US" sz="3200" b="1" dirty="0"/>
              <a:t>91 parent-offspring</a:t>
            </a:r>
            <a:endParaRPr lang="en-AU" sz="3200" b="1" dirty="0"/>
          </a:p>
        </p:txBody>
      </p:sp>
    </p:spTree>
    <p:extLst>
      <p:ext uri="{BB962C8B-B14F-4D97-AF65-F5344CB8AC3E}">
        <p14:creationId xmlns:p14="http://schemas.microsoft.com/office/powerpoint/2010/main" val="266373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EA2879D8-A2EC-B5F6-22CA-5595603FCF76}"/>
              </a:ext>
            </a:extLst>
          </p:cNvPr>
          <p:cNvGrpSpPr/>
          <p:nvPr/>
        </p:nvGrpSpPr>
        <p:grpSpPr>
          <a:xfrm>
            <a:off x="256769" y="439285"/>
            <a:ext cx="1646076" cy="1683651"/>
            <a:chOff x="2611426" y="137887"/>
            <a:chExt cx="1646076" cy="1683651"/>
          </a:xfrm>
        </p:grpSpPr>
        <p:pic>
          <p:nvPicPr>
            <p:cNvPr id="55" name="Picture 54">
              <a:extLst>
                <a:ext uri="{FF2B5EF4-FFF2-40B4-BE49-F238E27FC236}">
                  <a16:creationId xmlns:a16="http://schemas.microsoft.com/office/drawing/2014/main" id="{3A0A2180-32B1-B6AE-6268-67F4FF062029}"/>
                </a:ext>
              </a:extLst>
            </p:cNvPr>
            <p:cNvPicPr>
              <a:picLocks noChangeAspect="1"/>
            </p:cNvPicPr>
            <p:nvPr/>
          </p:nvPicPr>
          <p:blipFill rotWithShape="1">
            <a:blip r:embed="rId3">
              <a:extLst>
                <a:ext uri="{28A0092B-C50C-407E-A947-70E740481C1C}">
                  <a14:useLocalDpi xmlns:a14="http://schemas.microsoft.com/office/drawing/2010/main" val="0"/>
                </a:ext>
              </a:extLst>
            </a:blip>
            <a:srcRect b="4938"/>
            <a:stretch/>
          </p:blipFill>
          <p:spPr>
            <a:xfrm>
              <a:off x="2611426" y="137887"/>
              <a:ext cx="1646076" cy="1564787"/>
            </a:xfrm>
            <a:prstGeom prst="rect">
              <a:avLst/>
            </a:prstGeom>
          </p:spPr>
        </p:pic>
        <p:sp>
          <p:nvSpPr>
            <p:cNvPr id="57" name="TextBox 56">
              <a:extLst>
                <a:ext uri="{FF2B5EF4-FFF2-40B4-BE49-F238E27FC236}">
                  <a16:creationId xmlns:a16="http://schemas.microsoft.com/office/drawing/2014/main" id="{81BC06D7-FD3B-A87C-A0A3-1AB9B9B35B89}"/>
                </a:ext>
              </a:extLst>
            </p:cNvPr>
            <p:cNvSpPr txBox="1"/>
            <p:nvPr/>
          </p:nvSpPr>
          <p:spPr>
            <a:xfrm>
              <a:off x="3338411" y="1359873"/>
              <a:ext cx="691216" cy="461665"/>
            </a:xfrm>
            <a:prstGeom prst="rect">
              <a:avLst/>
            </a:prstGeom>
            <a:noFill/>
          </p:spPr>
          <p:txBody>
            <a:bodyPr wrap="none" rtlCol="0">
              <a:spAutoFit/>
            </a:bodyPr>
            <a:lstStyle/>
            <a:p>
              <a:pPr algn="ctr"/>
              <a:r>
                <a:rPr lang="en-US" sz="2400" b="1" dirty="0"/>
                <a:t>YTH</a:t>
              </a:r>
              <a:endParaRPr lang="en-AU" sz="2400" b="1" dirty="0"/>
            </a:p>
          </p:txBody>
        </p:sp>
      </p:grpSp>
      <p:grpSp>
        <p:nvGrpSpPr>
          <p:cNvPr id="13" name="Group 12">
            <a:extLst>
              <a:ext uri="{FF2B5EF4-FFF2-40B4-BE49-F238E27FC236}">
                <a16:creationId xmlns:a16="http://schemas.microsoft.com/office/drawing/2014/main" id="{17000B93-9EC6-D11A-A3A9-EA07CC14BAAB}"/>
              </a:ext>
            </a:extLst>
          </p:cNvPr>
          <p:cNvGrpSpPr/>
          <p:nvPr/>
        </p:nvGrpSpPr>
        <p:grpSpPr>
          <a:xfrm>
            <a:off x="1892298" y="851660"/>
            <a:ext cx="2999978" cy="2197483"/>
            <a:chOff x="1704039" y="484095"/>
            <a:chExt cx="2999978" cy="2197483"/>
          </a:xfrm>
        </p:grpSpPr>
        <p:cxnSp>
          <p:nvCxnSpPr>
            <p:cNvPr id="15" name="Straight Connector 14">
              <a:extLst>
                <a:ext uri="{FF2B5EF4-FFF2-40B4-BE49-F238E27FC236}">
                  <a16:creationId xmlns:a16="http://schemas.microsoft.com/office/drawing/2014/main" id="{22D4EAFF-1268-285E-085C-628F9EADB97E}"/>
                </a:ext>
              </a:extLst>
            </p:cNvPr>
            <p:cNvCxnSpPr>
              <a:cxnSpLocks/>
            </p:cNvCxnSpPr>
            <p:nvPr/>
          </p:nvCxnSpPr>
          <p:spPr>
            <a:xfrm>
              <a:off x="2076940" y="484095"/>
              <a:ext cx="0" cy="165195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94CCF8C-5E73-3FBB-A994-D18015B8CB0F}"/>
                </a:ext>
              </a:extLst>
            </p:cNvPr>
            <p:cNvSpPr/>
            <p:nvPr/>
          </p:nvSpPr>
          <p:spPr>
            <a:xfrm>
              <a:off x="3290117" y="1033422"/>
              <a:ext cx="509313" cy="104660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Rounded Corners 16">
              <a:extLst>
                <a:ext uri="{FF2B5EF4-FFF2-40B4-BE49-F238E27FC236}">
                  <a16:creationId xmlns:a16="http://schemas.microsoft.com/office/drawing/2014/main" id="{A62BB4BA-71AB-87C0-E770-71662E52C06C}"/>
                </a:ext>
              </a:extLst>
            </p:cNvPr>
            <p:cNvSpPr/>
            <p:nvPr/>
          </p:nvSpPr>
          <p:spPr>
            <a:xfrm>
              <a:off x="2376105" y="1452818"/>
              <a:ext cx="509313" cy="625276"/>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F271DE7A-BA37-AB61-5548-CAE7E1775306}"/>
                </a:ext>
              </a:extLst>
            </p:cNvPr>
            <p:cNvCxnSpPr>
              <a:cxnSpLocks/>
            </p:cNvCxnSpPr>
            <p:nvPr/>
          </p:nvCxnSpPr>
          <p:spPr>
            <a:xfrm flipH="1">
              <a:off x="2042593" y="2112498"/>
              <a:ext cx="199152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743FC1-CCA7-3D94-9A32-0FEC2106149A}"/>
                </a:ext>
              </a:extLst>
            </p:cNvPr>
            <p:cNvSpPr txBox="1"/>
            <p:nvPr/>
          </p:nvSpPr>
          <p:spPr>
            <a:xfrm rot="16200000">
              <a:off x="1136267" y="1087720"/>
              <a:ext cx="1474097" cy="338554"/>
            </a:xfrm>
            <a:prstGeom prst="rect">
              <a:avLst/>
            </a:prstGeom>
            <a:noFill/>
          </p:spPr>
          <p:txBody>
            <a:bodyPr wrap="square" rtlCol="0">
              <a:spAutoFit/>
            </a:bodyPr>
            <a:lstStyle/>
            <a:p>
              <a:r>
                <a:rPr lang="en-US" sz="1600" b="1" dirty="0"/>
                <a:t>Heterozygosity</a:t>
              </a:r>
              <a:endParaRPr lang="en-AU" sz="1600" b="1" dirty="0"/>
            </a:p>
          </p:txBody>
        </p:sp>
        <p:grpSp>
          <p:nvGrpSpPr>
            <p:cNvPr id="20" name="Group 19">
              <a:extLst>
                <a:ext uri="{FF2B5EF4-FFF2-40B4-BE49-F238E27FC236}">
                  <a16:creationId xmlns:a16="http://schemas.microsoft.com/office/drawing/2014/main" id="{44BE9881-F343-437B-3529-3B3A04D9E0D5}"/>
                </a:ext>
              </a:extLst>
            </p:cNvPr>
            <p:cNvGrpSpPr/>
            <p:nvPr/>
          </p:nvGrpSpPr>
          <p:grpSpPr>
            <a:xfrm>
              <a:off x="2481864" y="2254499"/>
              <a:ext cx="264169" cy="427079"/>
              <a:chOff x="2100384" y="2506774"/>
              <a:chExt cx="423985" cy="707314"/>
            </a:xfrm>
          </p:grpSpPr>
          <p:sp>
            <p:nvSpPr>
              <p:cNvPr id="21" name="Circle: Hollow 20">
                <a:extLst>
                  <a:ext uri="{FF2B5EF4-FFF2-40B4-BE49-F238E27FC236}">
                    <a16:creationId xmlns:a16="http://schemas.microsoft.com/office/drawing/2014/main" id="{DF680842-FFF6-FEAC-EAE3-1E5056341AF0}"/>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2" name="Cross 21">
                <a:extLst>
                  <a:ext uri="{FF2B5EF4-FFF2-40B4-BE49-F238E27FC236}">
                    <a16:creationId xmlns:a16="http://schemas.microsoft.com/office/drawing/2014/main" id="{0C7717F5-FBD1-AD84-559F-1ED97A263693}"/>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8259C57C-2922-BDEC-32CE-C41DD978E349}"/>
                </a:ext>
              </a:extLst>
            </p:cNvPr>
            <p:cNvGrpSpPr/>
            <p:nvPr/>
          </p:nvGrpSpPr>
          <p:grpSpPr>
            <a:xfrm>
              <a:off x="3396607" y="2348102"/>
              <a:ext cx="379047" cy="333476"/>
              <a:chOff x="3454398" y="2569117"/>
              <a:chExt cx="608360" cy="517958"/>
            </a:xfrm>
            <a:solidFill>
              <a:srgbClr val="0070C0"/>
            </a:solidFill>
          </p:grpSpPr>
          <p:sp>
            <p:nvSpPr>
              <p:cNvPr id="24" name="Circle: Hollow 23">
                <a:extLst>
                  <a:ext uri="{FF2B5EF4-FFF2-40B4-BE49-F238E27FC236}">
                    <a16:creationId xmlns:a16="http://schemas.microsoft.com/office/drawing/2014/main" id="{FB9E477B-78E0-DDAA-6406-7B6C813BA413}"/>
                  </a:ext>
                </a:extLst>
              </p:cNvPr>
              <p:cNvSpPr/>
              <p:nvPr/>
            </p:nvSpPr>
            <p:spPr>
              <a:xfrm>
                <a:off x="3454398" y="2663080"/>
                <a:ext cx="423985" cy="423995"/>
              </a:xfrm>
              <a:prstGeom prst="donut">
                <a:avLst>
                  <a:gd name="adj" fmla="val 146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5" name="Arrow: Right 24">
                <a:extLst>
                  <a:ext uri="{FF2B5EF4-FFF2-40B4-BE49-F238E27FC236}">
                    <a16:creationId xmlns:a16="http://schemas.microsoft.com/office/drawing/2014/main" id="{8715A7AF-A0C1-5219-E5C1-7F13146145F4}"/>
                  </a:ext>
                </a:extLst>
              </p:cNvPr>
              <p:cNvSpPr/>
              <p:nvPr/>
            </p:nvSpPr>
            <p:spPr>
              <a:xfrm rot="18965692">
                <a:off x="3749302" y="2569117"/>
                <a:ext cx="313456" cy="171852"/>
              </a:xfrm>
              <a:prstGeom prst="rightArrow">
                <a:avLst>
                  <a:gd name="adj1" fmla="val 3525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TextBox 25">
              <a:extLst>
                <a:ext uri="{FF2B5EF4-FFF2-40B4-BE49-F238E27FC236}">
                  <a16:creationId xmlns:a16="http://schemas.microsoft.com/office/drawing/2014/main" id="{5CDCF440-DB6F-3A2C-4936-84B80BC5B8EF}"/>
                </a:ext>
              </a:extLst>
            </p:cNvPr>
            <p:cNvSpPr txBox="1"/>
            <p:nvPr/>
          </p:nvSpPr>
          <p:spPr>
            <a:xfrm>
              <a:off x="2844938" y="508936"/>
              <a:ext cx="324974" cy="584775"/>
            </a:xfrm>
            <a:prstGeom prst="rect">
              <a:avLst/>
            </a:prstGeom>
            <a:noFill/>
          </p:spPr>
          <p:txBody>
            <a:bodyPr wrap="square" rtlCol="0">
              <a:spAutoFit/>
            </a:bodyPr>
            <a:lstStyle/>
            <a:p>
              <a:r>
                <a:rPr lang="en-US" sz="3200" b="1" dirty="0"/>
                <a:t>*</a:t>
              </a:r>
              <a:endParaRPr lang="en-AU" sz="3200" b="1" dirty="0"/>
            </a:p>
          </p:txBody>
        </p:sp>
        <p:sp>
          <p:nvSpPr>
            <p:cNvPr id="59" name="Right Brace 58">
              <a:extLst>
                <a:ext uri="{FF2B5EF4-FFF2-40B4-BE49-F238E27FC236}">
                  <a16:creationId xmlns:a16="http://schemas.microsoft.com/office/drawing/2014/main" id="{44643FB1-CBED-865A-7330-076D259C85F0}"/>
                </a:ext>
              </a:extLst>
            </p:cNvPr>
            <p:cNvSpPr/>
            <p:nvPr/>
          </p:nvSpPr>
          <p:spPr>
            <a:xfrm>
              <a:off x="3944173" y="1052917"/>
              <a:ext cx="163311" cy="42132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66" name="TextBox 65">
              <a:extLst>
                <a:ext uri="{FF2B5EF4-FFF2-40B4-BE49-F238E27FC236}">
                  <a16:creationId xmlns:a16="http://schemas.microsoft.com/office/drawing/2014/main" id="{80B7FAB8-7940-AC35-396D-82ABB295246F}"/>
                </a:ext>
              </a:extLst>
            </p:cNvPr>
            <p:cNvSpPr txBox="1"/>
            <p:nvPr/>
          </p:nvSpPr>
          <p:spPr>
            <a:xfrm>
              <a:off x="4138048" y="1056942"/>
              <a:ext cx="565969" cy="400110"/>
            </a:xfrm>
            <a:prstGeom prst="rect">
              <a:avLst/>
            </a:prstGeom>
            <a:noFill/>
          </p:spPr>
          <p:txBody>
            <a:bodyPr wrap="square" rtlCol="0">
              <a:spAutoFit/>
            </a:bodyPr>
            <a:lstStyle/>
            <a:p>
              <a:r>
                <a:rPr lang="en-US" sz="2000" dirty="0"/>
                <a:t>5%</a:t>
              </a:r>
              <a:endParaRPr lang="en-AU" sz="2000" dirty="0"/>
            </a:p>
          </p:txBody>
        </p:sp>
      </p:grpSp>
      <p:grpSp>
        <p:nvGrpSpPr>
          <p:cNvPr id="3" name="Group 2">
            <a:extLst>
              <a:ext uri="{FF2B5EF4-FFF2-40B4-BE49-F238E27FC236}">
                <a16:creationId xmlns:a16="http://schemas.microsoft.com/office/drawing/2014/main" id="{A37B7378-F4CD-C9EA-22CB-16AFA9A9AFBD}"/>
              </a:ext>
            </a:extLst>
          </p:cNvPr>
          <p:cNvGrpSpPr/>
          <p:nvPr/>
        </p:nvGrpSpPr>
        <p:grpSpPr>
          <a:xfrm>
            <a:off x="6424681" y="366523"/>
            <a:ext cx="1822621" cy="1818692"/>
            <a:chOff x="8043770" y="46656"/>
            <a:chExt cx="1822621" cy="1818692"/>
          </a:xfrm>
        </p:grpSpPr>
        <p:pic>
          <p:nvPicPr>
            <p:cNvPr id="4" name="Picture 3">
              <a:extLst>
                <a:ext uri="{FF2B5EF4-FFF2-40B4-BE49-F238E27FC236}">
                  <a16:creationId xmlns:a16="http://schemas.microsoft.com/office/drawing/2014/main" id="{2F3FE936-35FA-3A16-5ECC-7B6F9C564C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770" y="46656"/>
              <a:ext cx="1818692" cy="1818692"/>
            </a:xfrm>
            <a:prstGeom prst="rect">
              <a:avLst/>
            </a:prstGeom>
          </p:spPr>
        </p:pic>
        <p:sp>
          <p:nvSpPr>
            <p:cNvPr id="5" name="TextBox 4">
              <a:extLst>
                <a:ext uri="{FF2B5EF4-FFF2-40B4-BE49-F238E27FC236}">
                  <a16:creationId xmlns:a16="http://schemas.microsoft.com/office/drawing/2014/main" id="{3D7147DE-CC93-E22B-4F68-8667B6224175}"/>
                </a:ext>
              </a:extLst>
            </p:cNvPr>
            <p:cNvSpPr txBox="1"/>
            <p:nvPr/>
          </p:nvSpPr>
          <p:spPr>
            <a:xfrm>
              <a:off x="9197618" y="1387866"/>
              <a:ext cx="668773" cy="461665"/>
            </a:xfrm>
            <a:prstGeom prst="rect">
              <a:avLst/>
            </a:prstGeom>
            <a:noFill/>
          </p:spPr>
          <p:txBody>
            <a:bodyPr wrap="none" rtlCol="0">
              <a:spAutoFit/>
            </a:bodyPr>
            <a:lstStyle/>
            <a:p>
              <a:pPr algn="ctr"/>
              <a:r>
                <a:rPr lang="en-US" sz="2400" b="1" dirty="0"/>
                <a:t>EYR</a:t>
              </a:r>
              <a:endParaRPr lang="en-AU" sz="2400" b="1" dirty="0"/>
            </a:p>
          </p:txBody>
        </p:sp>
      </p:grpSp>
      <p:pic>
        <p:nvPicPr>
          <p:cNvPr id="7" name="Picture 6">
            <a:extLst>
              <a:ext uri="{FF2B5EF4-FFF2-40B4-BE49-F238E27FC236}">
                <a16:creationId xmlns:a16="http://schemas.microsoft.com/office/drawing/2014/main" id="{D1D6ED49-11A2-99A9-10A1-5AF9349767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7776" y="851660"/>
            <a:ext cx="3605264" cy="3605264"/>
          </a:xfrm>
          <a:prstGeom prst="rect">
            <a:avLst/>
          </a:prstGeom>
        </p:spPr>
      </p:pic>
      <p:grpSp>
        <p:nvGrpSpPr>
          <p:cNvPr id="2" name="Group 1">
            <a:extLst>
              <a:ext uri="{FF2B5EF4-FFF2-40B4-BE49-F238E27FC236}">
                <a16:creationId xmlns:a16="http://schemas.microsoft.com/office/drawing/2014/main" id="{FE1163F5-B1FF-1E04-4C62-5B2D17ADD0B0}"/>
              </a:ext>
            </a:extLst>
          </p:cNvPr>
          <p:cNvGrpSpPr/>
          <p:nvPr/>
        </p:nvGrpSpPr>
        <p:grpSpPr>
          <a:xfrm>
            <a:off x="1741326" y="4712931"/>
            <a:ext cx="1646076" cy="1683651"/>
            <a:chOff x="2450056" y="137887"/>
            <a:chExt cx="1646076" cy="1683651"/>
          </a:xfrm>
        </p:grpSpPr>
        <p:pic>
          <p:nvPicPr>
            <p:cNvPr id="6" name="Picture 5">
              <a:extLst>
                <a:ext uri="{FF2B5EF4-FFF2-40B4-BE49-F238E27FC236}">
                  <a16:creationId xmlns:a16="http://schemas.microsoft.com/office/drawing/2014/main" id="{E78AED88-E1C2-9D6B-14DC-DA43B5050782}"/>
                </a:ext>
              </a:extLst>
            </p:cNvPr>
            <p:cNvPicPr>
              <a:picLocks noChangeAspect="1"/>
            </p:cNvPicPr>
            <p:nvPr/>
          </p:nvPicPr>
          <p:blipFill rotWithShape="1">
            <a:blip r:embed="rId3">
              <a:extLst>
                <a:ext uri="{28A0092B-C50C-407E-A947-70E740481C1C}">
                  <a14:useLocalDpi xmlns:a14="http://schemas.microsoft.com/office/drawing/2010/main" val="0"/>
                </a:ext>
              </a:extLst>
            </a:blip>
            <a:srcRect b="4938"/>
            <a:stretch/>
          </p:blipFill>
          <p:spPr>
            <a:xfrm>
              <a:off x="2450056" y="137887"/>
              <a:ext cx="1646076" cy="1564787"/>
            </a:xfrm>
            <a:prstGeom prst="rect">
              <a:avLst/>
            </a:prstGeom>
          </p:spPr>
        </p:pic>
        <p:sp>
          <p:nvSpPr>
            <p:cNvPr id="8" name="TextBox 7">
              <a:extLst>
                <a:ext uri="{FF2B5EF4-FFF2-40B4-BE49-F238E27FC236}">
                  <a16:creationId xmlns:a16="http://schemas.microsoft.com/office/drawing/2014/main" id="{5FDCCA56-6546-E3A5-8622-678E29163895}"/>
                </a:ext>
              </a:extLst>
            </p:cNvPr>
            <p:cNvSpPr txBox="1"/>
            <p:nvPr/>
          </p:nvSpPr>
          <p:spPr>
            <a:xfrm>
              <a:off x="3338411" y="1359873"/>
              <a:ext cx="691216" cy="461665"/>
            </a:xfrm>
            <a:prstGeom prst="rect">
              <a:avLst/>
            </a:prstGeom>
            <a:noFill/>
          </p:spPr>
          <p:txBody>
            <a:bodyPr wrap="none" rtlCol="0">
              <a:spAutoFit/>
            </a:bodyPr>
            <a:lstStyle/>
            <a:p>
              <a:pPr algn="ctr"/>
              <a:r>
                <a:rPr lang="en-US" sz="2400" b="1" dirty="0"/>
                <a:t>YTH</a:t>
              </a:r>
              <a:endParaRPr lang="en-AU" sz="2400" b="1" dirty="0"/>
            </a:p>
          </p:txBody>
        </p:sp>
      </p:grpSp>
      <p:sp>
        <p:nvSpPr>
          <p:cNvPr id="14" name="TextBox 13">
            <a:extLst>
              <a:ext uri="{FF2B5EF4-FFF2-40B4-BE49-F238E27FC236}">
                <a16:creationId xmlns:a16="http://schemas.microsoft.com/office/drawing/2014/main" id="{D677E2B8-2E64-860F-EB1A-6193CBAB3548}"/>
              </a:ext>
            </a:extLst>
          </p:cNvPr>
          <p:cNvSpPr txBox="1"/>
          <p:nvPr/>
        </p:nvSpPr>
        <p:spPr>
          <a:xfrm>
            <a:off x="475131" y="3240132"/>
            <a:ext cx="4616820" cy="1015663"/>
          </a:xfrm>
          <a:prstGeom prst="rect">
            <a:avLst/>
          </a:prstGeom>
          <a:noFill/>
        </p:spPr>
        <p:txBody>
          <a:bodyPr wrap="square" rtlCol="0">
            <a:spAutoFit/>
          </a:bodyPr>
          <a:lstStyle/>
          <a:p>
            <a:pPr marL="342900" indent="-342900">
              <a:buFontTx/>
              <a:buChar char="-"/>
            </a:pPr>
            <a:r>
              <a:rPr lang="en-US" sz="2000" dirty="0"/>
              <a:t>Female philopatry</a:t>
            </a:r>
          </a:p>
          <a:p>
            <a:pPr marL="342900" indent="-342900">
              <a:buFontTx/>
              <a:buChar char="-"/>
            </a:pPr>
            <a:r>
              <a:rPr lang="en-AU" sz="2000" dirty="0"/>
              <a:t>Inbred males are dying (inbreeding depression)</a:t>
            </a:r>
          </a:p>
        </p:txBody>
      </p:sp>
      <p:sp>
        <p:nvSpPr>
          <p:cNvPr id="27" name="TextBox 26">
            <a:extLst>
              <a:ext uri="{FF2B5EF4-FFF2-40B4-BE49-F238E27FC236}">
                <a16:creationId xmlns:a16="http://schemas.microsoft.com/office/drawing/2014/main" id="{94F361AD-1166-509E-F473-1D3B78D5C44A}"/>
              </a:ext>
            </a:extLst>
          </p:cNvPr>
          <p:cNvSpPr txBox="1"/>
          <p:nvPr/>
        </p:nvSpPr>
        <p:spPr>
          <a:xfrm>
            <a:off x="5585015" y="3317896"/>
            <a:ext cx="2877673" cy="707886"/>
          </a:xfrm>
          <a:prstGeom prst="rect">
            <a:avLst/>
          </a:prstGeom>
          <a:noFill/>
        </p:spPr>
        <p:txBody>
          <a:bodyPr wrap="square" rtlCol="0">
            <a:spAutoFit/>
          </a:bodyPr>
          <a:lstStyle/>
          <a:p>
            <a:pPr marL="342900" indent="-342900">
              <a:buFontTx/>
              <a:buChar char="-"/>
            </a:pPr>
            <a:r>
              <a:rPr lang="en-US" sz="2000" dirty="0"/>
              <a:t>Two cryptic sympatric </a:t>
            </a:r>
          </a:p>
          <a:p>
            <a:r>
              <a:rPr lang="en-US" sz="2000" dirty="0"/>
              <a:t>      species</a:t>
            </a:r>
            <a:endParaRPr lang="en-AU" sz="2000" dirty="0"/>
          </a:p>
        </p:txBody>
      </p:sp>
      <p:sp>
        <p:nvSpPr>
          <p:cNvPr id="28" name="TextBox 27">
            <a:extLst>
              <a:ext uri="{FF2B5EF4-FFF2-40B4-BE49-F238E27FC236}">
                <a16:creationId xmlns:a16="http://schemas.microsoft.com/office/drawing/2014/main" id="{24BDE0D2-B0D8-6FBB-D0B5-C5B44048C258}"/>
              </a:ext>
            </a:extLst>
          </p:cNvPr>
          <p:cNvSpPr txBox="1"/>
          <p:nvPr/>
        </p:nvSpPr>
        <p:spPr>
          <a:xfrm>
            <a:off x="3517588" y="5311958"/>
            <a:ext cx="3894310" cy="584775"/>
          </a:xfrm>
          <a:prstGeom prst="rect">
            <a:avLst/>
          </a:prstGeom>
          <a:noFill/>
        </p:spPr>
        <p:txBody>
          <a:bodyPr wrap="square" rtlCol="0">
            <a:spAutoFit/>
          </a:bodyPr>
          <a:lstStyle/>
          <a:p>
            <a:r>
              <a:rPr lang="en-US" sz="3200" b="1" dirty="0"/>
              <a:t>91 parent-offspring</a:t>
            </a:r>
            <a:endParaRPr lang="en-AU" sz="3200" b="1" dirty="0"/>
          </a:p>
        </p:txBody>
      </p:sp>
      <p:sp>
        <p:nvSpPr>
          <p:cNvPr id="29" name="TextBox 28">
            <a:extLst>
              <a:ext uri="{FF2B5EF4-FFF2-40B4-BE49-F238E27FC236}">
                <a16:creationId xmlns:a16="http://schemas.microsoft.com/office/drawing/2014/main" id="{937ECEEC-691B-BC54-602E-1C4B04CB07BD}"/>
              </a:ext>
            </a:extLst>
          </p:cNvPr>
          <p:cNvSpPr txBox="1"/>
          <p:nvPr/>
        </p:nvSpPr>
        <p:spPr>
          <a:xfrm>
            <a:off x="7456723" y="5149334"/>
            <a:ext cx="2877673" cy="1015663"/>
          </a:xfrm>
          <a:prstGeom prst="rect">
            <a:avLst/>
          </a:prstGeom>
          <a:noFill/>
        </p:spPr>
        <p:txBody>
          <a:bodyPr wrap="square" rtlCol="0">
            <a:spAutoFit/>
          </a:bodyPr>
          <a:lstStyle/>
          <a:p>
            <a:pPr marL="342900" indent="-342900">
              <a:buFontTx/>
              <a:buChar char="-"/>
            </a:pPr>
            <a:r>
              <a:rPr lang="en-US" sz="2000" dirty="0"/>
              <a:t>Extra-pair paternity</a:t>
            </a:r>
          </a:p>
          <a:p>
            <a:pPr marL="342900" indent="-342900">
              <a:buFontTx/>
              <a:buChar char="-"/>
            </a:pPr>
            <a:r>
              <a:rPr lang="en-US" sz="2000" dirty="0"/>
              <a:t>Captive breeding</a:t>
            </a:r>
          </a:p>
          <a:p>
            <a:pPr marL="342900" indent="-342900">
              <a:buFontTx/>
              <a:buChar char="-"/>
            </a:pPr>
            <a:r>
              <a:rPr lang="en-US" sz="2000" dirty="0"/>
              <a:t>Translocations</a:t>
            </a:r>
            <a:endParaRPr lang="en-AU" sz="2000" dirty="0"/>
          </a:p>
        </p:txBody>
      </p:sp>
    </p:spTree>
    <p:extLst>
      <p:ext uri="{BB962C8B-B14F-4D97-AF65-F5344CB8AC3E}">
        <p14:creationId xmlns:p14="http://schemas.microsoft.com/office/powerpoint/2010/main" val="16659719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EA2879D8-A2EC-B5F6-22CA-5595603FCF76}"/>
              </a:ext>
            </a:extLst>
          </p:cNvPr>
          <p:cNvGrpSpPr/>
          <p:nvPr/>
        </p:nvGrpSpPr>
        <p:grpSpPr>
          <a:xfrm>
            <a:off x="256769" y="439285"/>
            <a:ext cx="1646076" cy="1683651"/>
            <a:chOff x="2611426" y="137887"/>
            <a:chExt cx="1646076" cy="1683651"/>
          </a:xfrm>
        </p:grpSpPr>
        <p:pic>
          <p:nvPicPr>
            <p:cNvPr id="55" name="Picture 54">
              <a:extLst>
                <a:ext uri="{FF2B5EF4-FFF2-40B4-BE49-F238E27FC236}">
                  <a16:creationId xmlns:a16="http://schemas.microsoft.com/office/drawing/2014/main" id="{3A0A2180-32B1-B6AE-6268-67F4FF062029}"/>
                </a:ext>
              </a:extLst>
            </p:cNvPr>
            <p:cNvPicPr>
              <a:picLocks noChangeAspect="1"/>
            </p:cNvPicPr>
            <p:nvPr/>
          </p:nvPicPr>
          <p:blipFill rotWithShape="1">
            <a:blip r:embed="rId3">
              <a:extLst>
                <a:ext uri="{28A0092B-C50C-407E-A947-70E740481C1C}">
                  <a14:useLocalDpi xmlns:a14="http://schemas.microsoft.com/office/drawing/2010/main" val="0"/>
                </a:ext>
              </a:extLst>
            </a:blip>
            <a:srcRect b="4938"/>
            <a:stretch/>
          </p:blipFill>
          <p:spPr>
            <a:xfrm>
              <a:off x="2611426" y="137887"/>
              <a:ext cx="1646076" cy="1564787"/>
            </a:xfrm>
            <a:prstGeom prst="rect">
              <a:avLst/>
            </a:prstGeom>
          </p:spPr>
        </p:pic>
        <p:sp>
          <p:nvSpPr>
            <p:cNvPr id="57" name="TextBox 56">
              <a:extLst>
                <a:ext uri="{FF2B5EF4-FFF2-40B4-BE49-F238E27FC236}">
                  <a16:creationId xmlns:a16="http://schemas.microsoft.com/office/drawing/2014/main" id="{81BC06D7-FD3B-A87C-A0A3-1AB9B9B35B89}"/>
                </a:ext>
              </a:extLst>
            </p:cNvPr>
            <p:cNvSpPr txBox="1"/>
            <p:nvPr/>
          </p:nvSpPr>
          <p:spPr>
            <a:xfrm>
              <a:off x="3338411" y="1359873"/>
              <a:ext cx="691216" cy="461665"/>
            </a:xfrm>
            <a:prstGeom prst="rect">
              <a:avLst/>
            </a:prstGeom>
            <a:noFill/>
          </p:spPr>
          <p:txBody>
            <a:bodyPr wrap="none" rtlCol="0">
              <a:spAutoFit/>
            </a:bodyPr>
            <a:lstStyle/>
            <a:p>
              <a:pPr algn="ctr"/>
              <a:r>
                <a:rPr lang="en-US" sz="2400" b="1" dirty="0"/>
                <a:t>YTH</a:t>
              </a:r>
              <a:endParaRPr lang="en-AU" sz="2400" b="1" dirty="0"/>
            </a:p>
          </p:txBody>
        </p:sp>
      </p:grpSp>
      <p:grpSp>
        <p:nvGrpSpPr>
          <p:cNvPr id="13" name="Group 12">
            <a:extLst>
              <a:ext uri="{FF2B5EF4-FFF2-40B4-BE49-F238E27FC236}">
                <a16:creationId xmlns:a16="http://schemas.microsoft.com/office/drawing/2014/main" id="{17000B93-9EC6-D11A-A3A9-EA07CC14BAAB}"/>
              </a:ext>
            </a:extLst>
          </p:cNvPr>
          <p:cNvGrpSpPr/>
          <p:nvPr/>
        </p:nvGrpSpPr>
        <p:grpSpPr>
          <a:xfrm>
            <a:off x="1892298" y="851660"/>
            <a:ext cx="2330079" cy="2197483"/>
            <a:chOff x="1704039" y="484095"/>
            <a:chExt cx="2330079" cy="2197483"/>
          </a:xfrm>
        </p:grpSpPr>
        <p:cxnSp>
          <p:nvCxnSpPr>
            <p:cNvPr id="15" name="Straight Connector 14">
              <a:extLst>
                <a:ext uri="{FF2B5EF4-FFF2-40B4-BE49-F238E27FC236}">
                  <a16:creationId xmlns:a16="http://schemas.microsoft.com/office/drawing/2014/main" id="{22D4EAFF-1268-285E-085C-628F9EADB97E}"/>
                </a:ext>
              </a:extLst>
            </p:cNvPr>
            <p:cNvCxnSpPr>
              <a:cxnSpLocks/>
            </p:cNvCxnSpPr>
            <p:nvPr/>
          </p:nvCxnSpPr>
          <p:spPr>
            <a:xfrm>
              <a:off x="2076940" y="484095"/>
              <a:ext cx="0" cy="165195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94CCF8C-5E73-3FBB-A994-D18015B8CB0F}"/>
                </a:ext>
              </a:extLst>
            </p:cNvPr>
            <p:cNvSpPr/>
            <p:nvPr/>
          </p:nvSpPr>
          <p:spPr>
            <a:xfrm>
              <a:off x="3290117" y="1239682"/>
              <a:ext cx="509313" cy="84034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Rounded Corners 16">
              <a:extLst>
                <a:ext uri="{FF2B5EF4-FFF2-40B4-BE49-F238E27FC236}">
                  <a16:creationId xmlns:a16="http://schemas.microsoft.com/office/drawing/2014/main" id="{A62BB4BA-71AB-87C0-E770-71662E52C06C}"/>
                </a:ext>
              </a:extLst>
            </p:cNvPr>
            <p:cNvSpPr/>
            <p:nvPr/>
          </p:nvSpPr>
          <p:spPr>
            <a:xfrm>
              <a:off x="2376105" y="1235711"/>
              <a:ext cx="509313" cy="842383"/>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8" name="Straight Connector 17">
              <a:extLst>
                <a:ext uri="{FF2B5EF4-FFF2-40B4-BE49-F238E27FC236}">
                  <a16:creationId xmlns:a16="http://schemas.microsoft.com/office/drawing/2014/main" id="{F271DE7A-BA37-AB61-5548-CAE7E1775306}"/>
                </a:ext>
              </a:extLst>
            </p:cNvPr>
            <p:cNvCxnSpPr>
              <a:cxnSpLocks/>
            </p:cNvCxnSpPr>
            <p:nvPr/>
          </p:nvCxnSpPr>
          <p:spPr>
            <a:xfrm flipH="1">
              <a:off x="2042593" y="2112498"/>
              <a:ext cx="199152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A743FC1-CCA7-3D94-9A32-0FEC2106149A}"/>
                </a:ext>
              </a:extLst>
            </p:cNvPr>
            <p:cNvSpPr txBox="1"/>
            <p:nvPr/>
          </p:nvSpPr>
          <p:spPr>
            <a:xfrm rot="16200000">
              <a:off x="1136267" y="1087720"/>
              <a:ext cx="1474097" cy="338554"/>
            </a:xfrm>
            <a:prstGeom prst="rect">
              <a:avLst/>
            </a:prstGeom>
            <a:noFill/>
          </p:spPr>
          <p:txBody>
            <a:bodyPr wrap="square" rtlCol="0">
              <a:spAutoFit/>
            </a:bodyPr>
            <a:lstStyle/>
            <a:p>
              <a:r>
                <a:rPr lang="en-US" sz="1600" b="1" dirty="0"/>
                <a:t>Heterozygosity</a:t>
              </a:r>
              <a:endParaRPr lang="en-AU" sz="1600" b="1" dirty="0"/>
            </a:p>
          </p:txBody>
        </p:sp>
        <p:grpSp>
          <p:nvGrpSpPr>
            <p:cNvPr id="20" name="Group 19">
              <a:extLst>
                <a:ext uri="{FF2B5EF4-FFF2-40B4-BE49-F238E27FC236}">
                  <a16:creationId xmlns:a16="http://schemas.microsoft.com/office/drawing/2014/main" id="{44BE9881-F343-437B-3529-3B3A04D9E0D5}"/>
                </a:ext>
              </a:extLst>
            </p:cNvPr>
            <p:cNvGrpSpPr/>
            <p:nvPr/>
          </p:nvGrpSpPr>
          <p:grpSpPr>
            <a:xfrm>
              <a:off x="2481864" y="2254499"/>
              <a:ext cx="264169" cy="427079"/>
              <a:chOff x="2100384" y="2506774"/>
              <a:chExt cx="423985" cy="707314"/>
            </a:xfrm>
          </p:grpSpPr>
          <p:sp>
            <p:nvSpPr>
              <p:cNvPr id="21" name="Circle: Hollow 20">
                <a:extLst>
                  <a:ext uri="{FF2B5EF4-FFF2-40B4-BE49-F238E27FC236}">
                    <a16:creationId xmlns:a16="http://schemas.microsoft.com/office/drawing/2014/main" id="{DF680842-FFF6-FEAC-EAE3-1E5056341AF0}"/>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2" name="Cross 21">
                <a:extLst>
                  <a:ext uri="{FF2B5EF4-FFF2-40B4-BE49-F238E27FC236}">
                    <a16:creationId xmlns:a16="http://schemas.microsoft.com/office/drawing/2014/main" id="{0C7717F5-FBD1-AD84-559F-1ED97A263693}"/>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3" name="Group 22">
              <a:extLst>
                <a:ext uri="{FF2B5EF4-FFF2-40B4-BE49-F238E27FC236}">
                  <a16:creationId xmlns:a16="http://schemas.microsoft.com/office/drawing/2014/main" id="{8259C57C-2922-BDEC-32CE-C41DD978E349}"/>
                </a:ext>
              </a:extLst>
            </p:cNvPr>
            <p:cNvGrpSpPr/>
            <p:nvPr/>
          </p:nvGrpSpPr>
          <p:grpSpPr>
            <a:xfrm>
              <a:off x="3396607" y="2348102"/>
              <a:ext cx="379047" cy="333476"/>
              <a:chOff x="3454398" y="2569117"/>
              <a:chExt cx="608360" cy="517958"/>
            </a:xfrm>
            <a:solidFill>
              <a:srgbClr val="0070C0"/>
            </a:solidFill>
          </p:grpSpPr>
          <p:sp>
            <p:nvSpPr>
              <p:cNvPr id="24" name="Circle: Hollow 23">
                <a:extLst>
                  <a:ext uri="{FF2B5EF4-FFF2-40B4-BE49-F238E27FC236}">
                    <a16:creationId xmlns:a16="http://schemas.microsoft.com/office/drawing/2014/main" id="{FB9E477B-78E0-DDAA-6406-7B6C813BA413}"/>
                  </a:ext>
                </a:extLst>
              </p:cNvPr>
              <p:cNvSpPr/>
              <p:nvPr/>
            </p:nvSpPr>
            <p:spPr>
              <a:xfrm>
                <a:off x="3454398" y="2663080"/>
                <a:ext cx="423985" cy="423995"/>
              </a:xfrm>
              <a:prstGeom prst="donut">
                <a:avLst>
                  <a:gd name="adj" fmla="val 146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25" name="Arrow: Right 24">
                <a:extLst>
                  <a:ext uri="{FF2B5EF4-FFF2-40B4-BE49-F238E27FC236}">
                    <a16:creationId xmlns:a16="http://schemas.microsoft.com/office/drawing/2014/main" id="{8715A7AF-A0C1-5219-E5C1-7F13146145F4}"/>
                  </a:ext>
                </a:extLst>
              </p:cNvPr>
              <p:cNvSpPr/>
              <p:nvPr/>
            </p:nvSpPr>
            <p:spPr>
              <a:xfrm rot="18965692">
                <a:off x="3749302" y="2569117"/>
                <a:ext cx="313456" cy="171852"/>
              </a:xfrm>
              <a:prstGeom prst="rightArrow">
                <a:avLst>
                  <a:gd name="adj1" fmla="val 3525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grpSp>
        <p:nvGrpSpPr>
          <p:cNvPr id="3" name="Group 2">
            <a:extLst>
              <a:ext uri="{FF2B5EF4-FFF2-40B4-BE49-F238E27FC236}">
                <a16:creationId xmlns:a16="http://schemas.microsoft.com/office/drawing/2014/main" id="{A37B7378-F4CD-C9EA-22CB-16AFA9A9AFBD}"/>
              </a:ext>
            </a:extLst>
          </p:cNvPr>
          <p:cNvGrpSpPr/>
          <p:nvPr/>
        </p:nvGrpSpPr>
        <p:grpSpPr>
          <a:xfrm>
            <a:off x="6424681" y="366523"/>
            <a:ext cx="1822621" cy="1818692"/>
            <a:chOff x="8043770" y="46656"/>
            <a:chExt cx="1822621" cy="1818692"/>
          </a:xfrm>
        </p:grpSpPr>
        <p:pic>
          <p:nvPicPr>
            <p:cNvPr id="4" name="Picture 3">
              <a:extLst>
                <a:ext uri="{FF2B5EF4-FFF2-40B4-BE49-F238E27FC236}">
                  <a16:creationId xmlns:a16="http://schemas.microsoft.com/office/drawing/2014/main" id="{2F3FE936-35FA-3A16-5ECC-7B6F9C564C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3770" y="46656"/>
              <a:ext cx="1818692" cy="1818692"/>
            </a:xfrm>
            <a:prstGeom prst="rect">
              <a:avLst/>
            </a:prstGeom>
          </p:spPr>
        </p:pic>
        <p:sp>
          <p:nvSpPr>
            <p:cNvPr id="5" name="TextBox 4">
              <a:extLst>
                <a:ext uri="{FF2B5EF4-FFF2-40B4-BE49-F238E27FC236}">
                  <a16:creationId xmlns:a16="http://schemas.microsoft.com/office/drawing/2014/main" id="{3D7147DE-CC93-E22B-4F68-8667B6224175}"/>
                </a:ext>
              </a:extLst>
            </p:cNvPr>
            <p:cNvSpPr txBox="1"/>
            <p:nvPr/>
          </p:nvSpPr>
          <p:spPr>
            <a:xfrm>
              <a:off x="9197618" y="1387866"/>
              <a:ext cx="668773" cy="461665"/>
            </a:xfrm>
            <a:prstGeom prst="rect">
              <a:avLst/>
            </a:prstGeom>
            <a:noFill/>
          </p:spPr>
          <p:txBody>
            <a:bodyPr wrap="none" rtlCol="0">
              <a:spAutoFit/>
            </a:bodyPr>
            <a:lstStyle/>
            <a:p>
              <a:pPr algn="ctr"/>
              <a:r>
                <a:rPr lang="en-US" sz="2400" b="1" dirty="0"/>
                <a:t>EYR</a:t>
              </a:r>
              <a:endParaRPr lang="en-AU" sz="2400" b="1" dirty="0"/>
            </a:p>
          </p:txBody>
        </p:sp>
      </p:grpSp>
      <p:grpSp>
        <p:nvGrpSpPr>
          <p:cNvPr id="2" name="Group 1">
            <a:extLst>
              <a:ext uri="{FF2B5EF4-FFF2-40B4-BE49-F238E27FC236}">
                <a16:creationId xmlns:a16="http://schemas.microsoft.com/office/drawing/2014/main" id="{FE1163F5-B1FF-1E04-4C62-5B2D17ADD0B0}"/>
              </a:ext>
            </a:extLst>
          </p:cNvPr>
          <p:cNvGrpSpPr/>
          <p:nvPr/>
        </p:nvGrpSpPr>
        <p:grpSpPr>
          <a:xfrm>
            <a:off x="1741326" y="4712931"/>
            <a:ext cx="1646076" cy="1683651"/>
            <a:chOff x="2450056" y="137887"/>
            <a:chExt cx="1646076" cy="1683651"/>
          </a:xfrm>
        </p:grpSpPr>
        <p:pic>
          <p:nvPicPr>
            <p:cNvPr id="6" name="Picture 5">
              <a:extLst>
                <a:ext uri="{FF2B5EF4-FFF2-40B4-BE49-F238E27FC236}">
                  <a16:creationId xmlns:a16="http://schemas.microsoft.com/office/drawing/2014/main" id="{E78AED88-E1C2-9D6B-14DC-DA43B5050782}"/>
                </a:ext>
              </a:extLst>
            </p:cNvPr>
            <p:cNvPicPr>
              <a:picLocks noChangeAspect="1"/>
            </p:cNvPicPr>
            <p:nvPr/>
          </p:nvPicPr>
          <p:blipFill rotWithShape="1">
            <a:blip r:embed="rId3">
              <a:extLst>
                <a:ext uri="{28A0092B-C50C-407E-A947-70E740481C1C}">
                  <a14:useLocalDpi xmlns:a14="http://schemas.microsoft.com/office/drawing/2010/main" val="0"/>
                </a:ext>
              </a:extLst>
            </a:blip>
            <a:srcRect b="4938"/>
            <a:stretch/>
          </p:blipFill>
          <p:spPr>
            <a:xfrm>
              <a:off x="2450056" y="137887"/>
              <a:ext cx="1646076" cy="1564787"/>
            </a:xfrm>
            <a:prstGeom prst="rect">
              <a:avLst/>
            </a:prstGeom>
          </p:spPr>
        </p:pic>
        <p:sp>
          <p:nvSpPr>
            <p:cNvPr id="8" name="TextBox 7">
              <a:extLst>
                <a:ext uri="{FF2B5EF4-FFF2-40B4-BE49-F238E27FC236}">
                  <a16:creationId xmlns:a16="http://schemas.microsoft.com/office/drawing/2014/main" id="{5FDCCA56-6546-E3A5-8622-678E29163895}"/>
                </a:ext>
              </a:extLst>
            </p:cNvPr>
            <p:cNvSpPr txBox="1"/>
            <p:nvPr/>
          </p:nvSpPr>
          <p:spPr>
            <a:xfrm>
              <a:off x="3338411" y="1359873"/>
              <a:ext cx="691216" cy="461665"/>
            </a:xfrm>
            <a:prstGeom prst="rect">
              <a:avLst/>
            </a:prstGeom>
            <a:noFill/>
          </p:spPr>
          <p:txBody>
            <a:bodyPr wrap="none" rtlCol="0">
              <a:spAutoFit/>
            </a:bodyPr>
            <a:lstStyle/>
            <a:p>
              <a:pPr algn="ctr"/>
              <a:r>
                <a:rPr lang="en-US" sz="2400" b="1" dirty="0"/>
                <a:t>YTH</a:t>
              </a:r>
              <a:endParaRPr lang="en-AU" sz="2400" b="1" dirty="0"/>
            </a:p>
          </p:txBody>
        </p:sp>
      </p:grpSp>
      <p:sp>
        <p:nvSpPr>
          <p:cNvPr id="28" name="TextBox 27">
            <a:extLst>
              <a:ext uri="{FF2B5EF4-FFF2-40B4-BE49-F238E27FC236}">
                <a16:creationId xmlns:a16="http://schemas.microsoft.com/office/drawing/2014/main" id="{24BDE0D2-B0D8-6FBB-D0B5-C5B44048C258}"/>
              </a:ext>
            </a:extLst>
          </p:cNvPr>
          <p:cNvSpPr txBox="1"/>
          <p:nvPr/>
        </p:nvSpPr>
        <p:spPr>
          <a:xfrm>
            <a:off x="3311393" y="5311958"/>
            <a:ext cx="3894310" cy="584775"/>
          </a:xfrm>
          <a:prstGeom prst="rect">
            <a:avLst/>
          </a:prstGeom>
          <a:noFill/>
        </p:spPr>
        <p:txBody>
          <a:bodyPr wrap="square" rtlCol="0">
            <a:spAutoFit/>
          </a:bodyPr>
          <a:lstStyle/>
          <a:p>
            <a:r>
              <a:rPr lang="en-US" sz="3200" b="1" dirty="0"/>
              <a:t>104 parent-offspring</a:t>
            </a:r>
            <a:endParaRPr lang="en-AU" sz="3200" b="1" dirty="0"/>
          </a:p>
        </p:txBody>
      </p:sp>
      <p:pic>
        <p:nvPicPr>
          <p:cNvPr id="11" name="Picture 10">
            <a:extLst>
              <a:ext uri="{FF2B5EF4-FFF2-40B4-BE49-F238E27FC236}">
                <a16:creationId xmlns:a16="http://schemas.microsoft.com/office/drawing/2014/main" id="{5B8C1092-1586-1DFE-A0E8-26233437FD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61386" y="857202"/>
            <a:ext cx="3678935" cy="3678935"/>
          </a:xfrm>
          <a:prstGeom prst="rect">
            <a:avLst/>
          </a:prstGeom>
        </p:spPr>
      </p:pic>
      <p:sp>
        <p:nvSpPr>
          <p:cNvPr id="9" name="TextBox 8">
            <a:extLst>
              <a:ext uri="{FF2B5EF4-FFF2-40B4-BE49-F238E27FC236}">
                <a16:creationId xmlns:a16="http://schemas.microsoft.com/office/drawing/2014/main" id="{6C7A9D97-B96E-B44C-ED35-87BE5AD73606}"/>
              </a:ext>
            </a:extLst>
          </p:cNvPr>
          <p:cNvSpPr txBox="1"/>
          <p:nvPr/>
        </p:nvSpPr>
        <p:spPr>
          <a:xfrm>
            <a:off x="3513614" y="4848993"/>
            <a:ext cx="708763" cy="584775"/>
          </a:xfrm>
          <a:prstGeom prst="rect">
            <a:avLst/>
          </a:prstGeom>
          <a:noFill/>
        </p:spPr>
        <p:txBody>
          <a:bodyPr wrap="square">
            <a:spAutoFit/>
          </a:bodyPr>
          <a:lstStyle/>
          <a:p>
            <a:r>
              <a:rPr lang="en-US" sz="3200" b="1" dirty="0">
                <a:solidFill>
                  <a:schemeClr val="bg1">
                    <a:lumMod val="65000"/>
                  </a:schemeClr>
                </a:solidFill>
              </a:rPr>
              <a:t>91</a:t>
            </a:r>
            <a:endParaRPr lang="en-AU" sz="3200" dirty="0">
              <a:solidFill>
                <a:schemeClr val="bg1">
                  <a:lumMod val="65000"/>
                </a:schemeClr>
              </a:solidFill>
            </a:endParaRPr>
          </a:p>
        </p:txBody>
      </p:sp>
      <p:cxnSp>
        <p:nvCxnSpPr>
          <p:cNvPr id="12" name="Straight Connector 11">
            <a:extLst>
              <a:ext uri="{FF2B5EF4-FFF2-40B4-BE49-F238E27FC236}">
                <a16:creationId xmlns:a16="http://schemas.microsoft.com/office/drawing/2014/main" id="{C58A8C42-5572-EA7B-25E3-0D5D718968AA}"/>
              </a:ext>
            </a:extLst>
          </p:cNvPr>
          <p:cNvCxnSpPr>
            <a:cxnSpLocks/>
          </p:cNvCxnSpPr>
          <p:nvPr/>
        </p:nvCxnSpPr>
        <p:spPr>
          <a:xfrm>
            <a:off x="3584866" y="5010539"/>
            <a:ext cx="473950" cy="301419"/>
          </a:xfrm>
          <a:prstGeom prst="line">
            <a:avLst/>
          </a:prstGeom>
          <a:ln w="444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2540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551935"/>
            <a:ext cx="10515600" cy="1325563"/>
          </a:xfrm>
        </p:spPr>
        <p:txBody>
          <a:bodyPr>
            <a:normAutofit/>
          </a:bodyPr>
          <a:lstStyle/>
          <a:p>
            <a:pPr algn="ctr"/>
            <a:r>
              <a:rPr lang="en-US" sz="6000" b="1" dirty="0">
                <a:solidFill>
                  <a:srgbClr val="FF0000"/>
                </a:solidFill>
                <a:latin typeface="Segoe Print" panose="02000600000000000000" pitchFamily="2" charset="0"/>
                <a:cs typeface="MV Boli" panose="02000500030200090000" pitchFamily="2" charset="0"/>
              </a:rPr>
              <a:t>Take home message no. 2</a:t>
            </a:r>
            <a:endParaRPr lang="en-AU" sz="6000" b="1" dirty="0">
              <a:solidFill>
                <a:srgbClr val="FF0000"/>
              </a:solidFill>
              <a:latin typeface="Segoe Print" panose="02000600000000000000" pitchFamily="2" charset="0"/>
              <a:cs typeface="MV Boli" panose="02000500030200090000" pitchFamily="2" charset="0"/>
            </a:endParaRPr>
          </a:p>
        </p:txBody>
      </p:sp>
      <p:sp>
        <p:nvSpPr>
          <p:cNvPr id="6" name="TextBox 5">
            <a:extLst>
              <a:ext uri="{FF2B5EF4-FFF2-40B4-BE49-F238E27FC236}">
                <a16:creationId xmlns:a16="http://schemas.microsoft.com/office/drawing/2014/main" id="{59FA291E-86D5-65A1-0348-A08AA83B8E36}"/>
              </a:ext>
            </a:extLst>
          </p:cNvPr>
          <p:cNvSpPr txBox="1"/>
          <p:nvPr/>
        </p:nvSpPr>
        <p:spPr>
          <a:xfrm>
            <a:off x="971610" y="2120519"/>
            <a:ext cx="8408364" cy="1077218"/>
          </a:xfrm>
          <a:prstGeom prst="rect">
            <a:avLst/>
          </a:prstGeom>
          <a:noFill/>
        </p:spPr>
        <p:txBody>
          <a:bodyPr wrap="square" rtlCol="0">
            <a:spAutoFit/>
          </a:bodyPr>
          <a:lstStyle/>
          <a:p>
            <a:r>
              <a:rPr lang="en-US" sz="3200" b="1" dirty="0"/>
              <a:t>Sex-linked loci can f***-up </a:t>
            </a:r>
            <a:r>
              <a:rPr lang="en-US" sz="3200" b="1" dirty="0" err="1"/>
              <a:t>popgen</a:t>
            </a:r>
            <a:r>
              <a:rPr lang="en-US" sz="3200" b="1" dirty="0"/>
              <a:t> analyses:</a:t>
            </a:r>
          </a:p>
          <a:p>
            <a:r>
              <a:rPr lang="en-US" sz="3200" b="1" dirty="0"/>
              <a:t>REMOVE!!!</a:t>
            </a:r>
            <a:endParaRPr lang="en-AU" sz="3200" b="1" dirty="0"/>
          </a:p>
        </p:txBody>
      </p:sp>
    </p:spTree>
    <p:extLst>
      <p:ext uri="{BB962C8B-B14F-4D97-AF65-F5344CB8AC3E}">
        <p14:creationId xmlns:p14="http://schemas.microsoft.com/office/powerpoint/2010/main" val="3478254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7D2C508E-6FB8-1C60-43AE-C60C186A086D}"/>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Connector 10">
            <a:extLst>
              <a:ext uri="{FF2B5EF4-FFF2-40B4-BE49-F238E27FC236}">
                <a16:creationId xmlns:a16="http://schemas.microsoft.com/office/drawing/2014/main" id="{FB6E80FE-F047-B440-D2C8-1D0163A17CA2}"/>
              </a:ext>
            </a:extLst>
          </p:cNvPr>
          <p:cNvCxnSpPr>
            <a:cxnSpLocks/>
          </p:cNvCxnSpPr>
          <p:nvPr/>
        </p:nvCxnSpPr>
        <p:spPr>
          <a:xfrm>
            <a:off x="1368728" y="828440"/>
            <a:ext cx="0" cy="20266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10A57B4B-4348-9964-45F4-2E3F3588A398}"/>
              </a:ext>
            </a:extLst>
          </p:cNvPr>
          <p:cNvSpPr/>
          <p:nvPr/>
        </p:nvSpPr>
        <p:spPr>
          <a:xfrm>
            <a:off x="3430953" y="1219212"/>
            <a:ext cx="648676" cy="162559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Rounded Corners 3">
            <a:extLst>
              <a:ext uri="{FF2B5EF4-FFF2-40B4-BE49-F238E27FC236}">
                <a16:creationId xmlns:a16="http://schemas.microsoft.com/office/drawing/2014/main" id="{4DBB3C9C-6AC4-B176-ADD8-6D7B7C91D89F}"/>
              </a:ext>
            </a:extLst>
          </p:cNvPr>
          <p:cNvSpPr/>
          <p:nvPr/>
        </p:nvSpPr>
        <p:spPr>
          <a:xfrm>
            <a:off x="1965569" y="1873624"/>
            <a:ext cx="648676" cy="971185"/>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A2FDAFF3-0E26-1584-503D-EB78F701D39D}"/>
              </a:ext>
            </a:extLst>
          </p:cNvPr>
          <p:cNvCxnSpPr>
            <a:cxnSpLocks/>
          </p:cNvCxnSpPr>
          <p:nvPr/>
        </p:nvCxnSpPr>
        <p:spPr>
          <a:xfrm flipH="1">
            <a:off x="1335011" y="2815489"/>
            <a:ext cx="33352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9E6C2B2-116F-7A3D-263B-C56B4738F92A}"/>
              </a:ext>
            </a:extLst>
          </p:cNvPr>
          <p:cNvSpPr txBox="1"/>
          <p:nvPr/>
        </p:nvSpPr>
        <p:spPr>
          <a:xfrm rot="16200000">
            <a:off x="270119" y="1657112"/>
            <a:ext cx="1600375" cy="369332"/>
          </a:xfrm>
          <a:prstGeom prst="rect">
            <a:avLst/>
          </a:prstGeom>
          <a:noFill/>
        </p:spPr>
        <p:txBody>
          <a:bodyPr wrap="none" rtlCol="0">
            <a:spAutoFit/>
          </a:bodyPr>
          <a:lstStyle/>
          <a:p>
            <a:r>
              <a:rPr lang="en-US" b="1" dirty="0"/>
              <a:t>Heterozygosity</a:t>
            </a:r>
            <a:endParaRPr lang="en-AU" b="1" dirty="0"/>
          </a:p>
        </p:txBody>
      </p:sp>
      <p:grpSp>
        <p:nvGrpSpPr>
          <p:cNvPr id="14" name="Group 13">
            <a:extLst>
              <a:ext uri="{FF2B5EF4-FFF2-40B4-BE49-F238E27FC236}">
                <a16:creationId xmlns:a16="http://schemas.microsoft.com/office/drawing/2014/main" id="{4B97B744-366B-CE2B-AF15-56EF0F7BB48D}"/>
              </a:ext>
            </a:extLst>
          </p:cNvPr>
          <p:cNvGrpSpPr/>
          <p:nvPr/>
        </p:nvGrpSpPr>
        <p:grpSpPr>
          <a:xfrm>
            <a:off x="2076939" y="2999147"/>
            <a:ext cx="423985" cy="707314"/>
            <a:chOff x="2100384" y="2506774"/>
            <a:chExt cx="423985" cy="707314"/>
          </a:xfrm>
        </p:grpSpPr>
        <p:sp>
          <p:nvSpPr>
            <p:cNvPr id="9" name="Circle: Hollow 8">
              <a:extLst>
                <a:ext uri="{FF2B5EF4-FFF2-40B4-BE49-F238E27FC236}">
                  <a16:creationId xmlns:a16="http://schemas.microsoft.com/office/drawing/2014/main" id="{2741B3E8-9BE4-D81C-ED3E-F67ED61FC825}"/>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2" name="Cross 11">
              <a:extLst>
                <a:ext uri="{FF2B5EF4-FFF2-40B4-BE49-F238E27FC236}">
                  <a16:creationId xmlns:a16="http://schemas.microsoft.com/office/drawing/2014/main" id="{F7712911-CA94-BED4-3E98-80C26F105904}"/>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6" name="Group 15">
            <a:extLst>
              <a:ext uri="{FF2B5EF4-FFF2-40B4-BE49-F238E27FC236}">
                <a16:creationId xmlns:a16="http://schemas.microsoft.com/office/drawing/2014/main" id="{D0DC42E3-797B-F34B-4137-B62AAEBFE378}"/>
              </a:ext>
            </a:extLst>
          </p:cNvPr>
          <p:cNvGrpSpPr/>
          <p:nvPr/>
        </p:nvGrpSpPr>
        <p:grpSpPr>
          <a:xfrm>
            <a:off x="3430953" y="3092750"/>
            <a:ext cx="608360" cy="517958"/>
            <a:chOff x="3454398" y="2569117"/>
            <a:chExt cx="608360" cy="517958"/>
          </a:xfrm>
          <a:solidFill>
            <a:srgbClr val="0070C0"/>
          </a:solidFill>
        </p:grpSpPr>
        <p:sp>
          <p:nvSpPr>
            <p:cNvPr id="10" name="Circle: Hollow 9">
              <a:extLst>
                <a:ext uri="{FF2B5EF4-FFF2-40B4-BE49-F238E27FC236}">
                  <a16:creationId xmlns:a16="http://schemas.microsoft.com/office/drawing/2014/main" id="{EA7A59F8-13DC-D535-F31F-725FA516B3E9}"/>
                </a:ext>
              </a:extLst>
            </p:cNvPr>
            <p:cNvSpPr/>
            <p:nvPr/>
          </p:nvSpPr>
          <p:spPr>
            <a:xfrm>
              <a:off x="3454398" y="2663080"/>
              <a:ext cx="423985" cy="423995"/>
            </a:xfrm>
            <a:prstGeom prst="donut">
              <a:avLst>
                <a:gd name="adj" fmla="val 146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5" name="Arrow: Right 14">
              <a:extLst>
                <a:ext uri="{FF2B5EF4-FFF2-40B4-BE49-F238E27FC236}">
                  <a16:creationId xmlns:a16="http://schemas.microsoft.com/office/drawing/2014/main" id="{6AF70721-1735-C209-CB0E-9665D576762C}"/>
                </a:ext>
              </a:extLst>
            </p:cNvPr>
            <p:cNvSpPr/>
            <p:nvPr/>
          </p:nvSpPr>
          <p:spPr>
            <a:xfrm rot="18965692">
              <a:off x="3749302" y="2569117"/>
              <a:ext cx="313456" cy="171852"/>
            </a:xfrm>
            <a:prstGeom prst="rightArrow">
              <a:avLst>
                <a:gd name="adj1" fmla="val 3525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7" name="TextBox 16">
            <a:extLst>
              <a:ext uri="{FF2B5EF4-FFF2-40B4-BE49-F238E27FC236}">
                <a16:creationId xmlns:a16="http://schemas.microsoft.com/office/drawing/2014/main" id="{F30C0084-70F1-103B-B888-82A6E15BA01F}"/>
              </a:ext>
            </a:extLst>
          </p:cNvPr>
          <p:cNvSpPr txBox="1"/>
          <p:nvPr/>
        </p:nvSpPr>
        <p:spPr>
          <a:xfrm>
            <a:off x="2795697" y="734660"/>
            <a:ext cx="413896" cy="646331"/>
          </a:xfrm>
          <a:prstGeom prst="rect">
            <a:avLst/>
          </a:prstGeom>
          <a:noFill/>
        </p:spPr>
        <p:txBody>
          <a:bodyPr wrap="none" rtlCol="0">
            <a:spAutoFit/>
          </a:bodyPr>
          <a:lstStyle/>
          <a:p>
            <a:r>
              <a:rPr lang="en-US" sz="3600" b="1" dirty="0"/>
              <a:t>*</a:t>
            </a:r>
            <a:endParaRPr lang="en-AU" sz="3600" b="1" dirty="0"/>
          </a:p>
        </p:txBody>
      </p:sp>
    </p:spTree>
    <p:extLst>
      <p:ext uri="{BB962C8B-B14F-4D97-AF65-F5344CB8AC3E}">
        <p14:creationId xmlns:p14="http://schemas.microsoft.com/office/powerpoint/2010/main" val="11086847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458630"/>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Applications of sex-linked loci</a:t>
            </a:r>
            <a:endParaRPr lang="en-AU" dirty="0">
              <a:solidFill>
                <a:srgbClr val="0070C0"/>
              </a:solidFill>
              <a:latin typeface="Segoe Print" panose="02000600000000000000" pitchFamily="2" charset="0"/>
              <a:cs typeface="MV Boli" panose="02000500030200090000" pitchFamily="2" charset="0"/>
            </a:endParaRPr>
          </a:p>
        </p:txBody>
      </p:sp>
      <p:sp>
        <p:nvSpPr>
          <p:cNvPr id="5" name="TextBox 4">
            <a:extLst>
              <a:ext uri="{FF2B5EF4-FFF2-40B4-BE49-F238E27FC236}">
                <a16:creationId xmlns:a16="http://schemas.microsoft.com/office/drawing/2014/main" id="{0EB0E997-AE58-930B-8845-A26918096F5D}"/>
              </a:ext>
            </a:extLst>
          </p:cNvPr>
          <p:cNvSpPr txBox="1"/>
          <p:nvPr/>
        </p:nvSpPr>
        <p:spPr>
          <a:xfrm>
            <a:off x="729010" y="1849927"/>
            <a:ext cx="10136214" cy="584775"/>
          </a:xfrm>
          <a:prstGeom prst="rect">
            <a:avLst/>
          </a:prstGeom>
          <a:noFill/>
        </p:spPr>
        <p:txBody>
          <a:bodyPr wrap="square" rtlCol="0">
            <a:spAutoFit/>
          </a:bodyPr>
          <a:lstStyle/>
          <a:p>
            <a:r>
              <a:rPr lang="en-US" sz="3200" b="1" dirty="0"/>
              <a:t>1. REMOVE THEM: Facilitate unbiased </a:t>
            </a:r>
            <a:r>
              <a:rPr lang="en-US" sz="3200" b="1" dirty="0" err="1"/>
              <a:t>popgen</a:t>
            </a:r>
            <a:r>
              <a:rPr lang="en-US" sz="3200" b="1" dirty="0"/>
              <a:t> analyses</a:t>
            </a:r>
            <a:endParaRPr lang="en-AU" sz="3200" b="1" dirty="0"/>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Tree>
    <p:extLst>
      <p:ext uri="{BB962C8B-B14F-4D97-AF65-F5344CB8AC3E}">
        <p14:creationId xmlns:p14="http://schemas.microsoft.com/office/powerpoint/2010/main" val="7020257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458630"/>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Applications of sex-linked loci</a:t>
            </a:r>
            <a:endParaRPr lang="en-AU" dirty="0">
              <a:solidFill>
                <a:srgbClr val="0070C0"/>
              </a:solidFill>
              <a:latin typeface="Segoe Print" panose="02000600000000000000" pitchFamily="2" charset="0"/>
              <a:cs typeface="MV Boli" panose="02000500030200090000" pitchFamily="2" charset="0"/>
            </a:endParaRPr>
          </a:p>
        </p:txBody>
      </p:sp>
      <p:sp>
        <p:nvSpPr>
          <p:cNvPr id="5" name="TextBox 4">
            <a:extLst>
              <a:ext uri="{FF2B5EF4-FFF2-40B4-BE49-F238E27FC236}">
                <a16:creationId xmlns:a16="http://schemas.microsoft.com/office/drawing/2014/main" id="{0EB0E997-AE58-930B-8845-A26918096F5D}"/>
              </a:ext>
            </a:extLst>
          </p:cNvPr>
          <p:cNvSpPr txBox="1"/>
          <p:nvPr/>
        </p:nvSpPr>
        <p:spPr>
          <a:xfrm>
            <a:off x="729010" y="1849927"/>
            <a:ext cx="10136214" cy="584775"/>
          </a:xfrm>
          <a:prstGeom prst="rect">
            <a:avLst/>
          </a:prstGeom>
          <a:noFill/>
        </p:spPr>
        <p:txBody>
          <a:bodyPr wrap="square" rtlCol="0">
            <a:spAutoFit/>
          </a:bodyPr>
          <a:lstStyle/>
          <a:p>
            <a:r>
              <a:rPr lang="en-US" sz="3200" b="1" dirty="0"/>
              <a:t>1. REMOVE THEM: Facilitate unbiased </a:t>
            </a:r>
            <a:r>
              <a:rPr lang="en-US" sz="3200" b="1" dirty="0" err="1"/>
              <a:t>popgen</a:t>
            </a:r>
            <a:r>
              <a:rPr lang="en-US" sz="3200" b="1" dirty="0"/>
              <a:t> analyses</a:t>
            </a:r>
            <a:endParaRPr lang="en-AU" sz="3200" b="1" dirty="0"/>
          </a:p>
        </p:txBody>
      </p:sp>
      <p:sp>
        <p:nvSpPr>
          <p:cNvPr id="2" name="TextBox 1">
            <a:extLst>
              <a:ext uri="{FF2B5EF4-FFF2-40B4-BE49-F238E27FC236}">
                <a16:creationId xmlns:a16="http://schemas.microsoft.com/office/drawing/2014/main" id="{4010034A-B7D2-A047-C09D-CFD04CA2B82C}"/>
              </a:ext>
            </a:extLst>
          </p:cNvPr>
          <p:cNvSpPr txBox="1"/>
          <p:nvPr/>
        </p:nvSpPr>
        <p:spPr>
          <a:xfrm>
            <a:off x="729009" y="2550521"/>
            <a:ext cx="7213719" cy="1077218"/>
          </a:xfrm>
          <a:prstGeom prst="rect">
            <a:avLst/>
          </a:prstGeom>
          <a:noFill/>
        </p:spPr>
        <p:txBody>
          <a:bodyPr wrap="square" rtlCol="0">
            <a:spAutoFit/>
          </a:bodyPr>
          <a:lstStyle/>
          <a:p>
            <a:r>
              <a:rPr lang="en-US" sz="3200" b="1" dirty="0"/>
              <a:t>2. USE THEM: </a:t>
            </a:r>
          </a:p>
          <a:p>
            <a:r>
              <a:rPr lang="en-US" sz="3200" b="1" dirty="0"/>
              <a:t>          - Sex identification of samples </a:t>
            </a:r>
            <a:endParaRPr lang="en-AU" sz="3200" b="1" dirty="0"/>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Tree>
    <p:extLst>
      <p:ext uri="{BB962C8B-B14F-4D97-AF65-F5344CB8AC3E}">
        <p14:creationId xmlns:p14="http://schemas.microsoft.com/office/powerpoint/2010/main" val="25347283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458630"/>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Applications of sex-linked loci</a:t>
            </a:r>
            <a:endParaRPr lang="en-AU" dirty="0">
              <a:solidFill>
                <a:srgbClr val="0070C0"/>
              </a:solidFill>
              <a:latin typeface="Segoe Print" panose="02000600000000000000" pitchFamily="2" charset="0"/>
              <a:cs typeface="MV Boli" panose="02000500030200090000" pitchFamily="2" charset="0"/>
            </a:endParaRPr>
          </a:p>
        </p:txBody>
      </p:sp>
      <p:sp>
        <p:nvSpPr>
          <p:cNvPr id="5" name="TextBox 4">
            <a:extLst>
              <a:ext uri="{FF2B5EF4-FFF2-40B4-BE49-F238E27FC236}">
                <a16:creationId xmlns:a16="http://schemas.microsoft.com/office/drawing/2014/main" id="{0EB0E997-AE58-930B-8845-A26918096F5D}"/>
              </a:ext>
            </a:extLst>
          </p:cNvPr>
          <p:cNvSpPr txBox="1"/>
          <p:nvPr/>
        </p:nvSpPr>
        <p:spPr>
          <a:xfrm>
            <a:off x="729010" y="1849927"/>
            <a:ext cx="10136214" cy="584775"/>
          </a:xfrm>
          <a:prstGeom prst="rect">
            <a:avLst/>
          </a:prstGeom>
          <a:noFill/>
        </p:spPr>
        <p:txBody>
          <a:bodyPr wrap="square" rtlCol="0">
            <a:spAutoFit/>
          </a:bodyPr>
          <a:lstStyle/>
          <a:p>
            <a:r>
              <a:rPr lang="en-US" sz="3200" b="1" dirty="0"/>
              <a:t>1. REMOVE THEM: Facilitate unbiased </a:t>
            </a:r>
            <a:r>
              <a:rPr lang="en-US" sz="3200" b="1" dirty="0" err="1"/>
              <a:t>popgen</a:t>
            </a:r>
            <a:r>
              <a:rPr lang="en-US" sz="3200" b="1" dirty="0"/>
              <a:t> analyses</a:t>
            </a:r>
            <a:endParaRPr lang="en-AU" sz="3200" b="1" dirty="0"/>
          </a:p>
        </p:txBody>
      </p:sp>
      <p:sp>
        <p:nvSpPr>
          <p:cNvPr id="2" name="TextBox 1">
            <a:extLst>
              <a:ext uri="{FF2B5EF4-FFF2-40B4-BE49-F238E27FC236}">
                <a16:creationId xmlns:a16="http://schemas.microsoft.com/office/drawing/2014/main" id="{4010034A-B7D2-A047-C09D-CFD04CA2B82C}"/>
              </a:ext>
            </a:extLst>
          </p:cNvPr>
          <p:cNvSpPr txBox="1"/>
          <p:nvPr/>
        </p:nvSpPr>
        <p:spPr>
          <a:xfrm>
            <a:off x="729009" y="2550521"/>
            <a:ext cx="7213719" cy="1077218"/>
          </a:xfrm>
          <a:prstGeom prst="rect">
            <a:avLst/>
          </a:prstGeom>
          <a:noFill/>
        </p:spPr>
        <p:txBody>
          <a:bodyPr wrap="square" rtlCol="0">
            <a:spAutoFit/>
          </a:bodyPr>
          <a:lstStyle/>
          <a:p>
            <a:r>
              <a:rPr lang="en-US" sz="3200" b="1" dirty="0"/>
              <a:t>2. USE THEM: </a:t>
            </a:r>
          </a:p>
          <a:p>
            <a:r>
              <a:rPr lang="en-US" sz="3200" b="1" dirty="0"/>
              <a:t>          - Sex identification of samples </a:t>
            </a:r>
            <a:endParaRPr lang="en-AU" sz="3200" b="1" dirty="0"/>
          </a:p>
        </p:txBody>
      </p:sp>
      <p:sp>
        <p:nvSpPr>
          <p:cNvPr id="6" name="TextBox 5">
            <a:extLst>
              <a:ext uri="{FF2B5EF4-FFF2-40B4-BE49-F238E27FC236}">
                <a16:creationId xmlns:a16="http://schemas.microsoft.com/office/drawing/2014/main" id="{B430209B-0430-4705-D8FF-F0AF88378A0C}"/>
              </a:ext>
            </a:extLst>
          </p:cNvPr>
          <p:cNvSpPr txBox="1"/>
          <p:nvPr/>
        </p:nvSpPr>
        <p:spPr>
          <a:xfrm>
            <a:off x="8763174" y="2423237"/>
            <a:ext cx="3698032" cy="523220"/>
          </a:xfrm>
          <a:prstGeom prst="rect">
            <a:avLst/>
          </a:prstGeom>
          <a:noFill/>
        </p:spPr>
        <p:txBody>
          <a:bodyPr wrap="square" rtlCol="0">
            <a:spAutoFit/>
          </a:bodyPr>
          <a:lstStyle/>
          <a:p>
            <a:r>
              <a:rPr lang="en-US" sz="2800" dirty="0"/>
              <a:t>sex </a:t>
            </a:r>
            <a:r>
              <a:rPr lang="en-US" sz="2800" b="1" dirty="0">
                <a:solidFill>
                  <a:srgbClr val="FF0000"/>
                </a:solidFill>
              </a:rPr>
              <a:t>-&gt;</a:t>
            </a:r>
            <a:r>
              <a:rPr lang="en-US" sz="2800" dirty="0"/>
              <a:t> sex-linked loci</a:t>
            </a:r>
            <a:endParaRPr lang="en-AU" sz="2800" dirty="0"/>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Tree>
    <p:extLst>
      <p:ext uri="{BB962C8B-B14F-4D97-AF65-F5344CB8AC3E}">
        <p14:creationId xmlns:p14="http://schemas.microsoft.com/office/powerpoint/2010/main" val="7527944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458630"/>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Applications of sex-linked loci</a:t>
            </a:r>
            <a:endParaRPr lang="en-AU" dirty="0">
              <a:solidFill>
                <a:srgbClr val="0070C0"/>
              </a:solidFill>
              <a:latin typeface="Segoe Print" panose="02000600000000000000" pitchFamily="2" charset="0"/>
              <a:cs typeface="MV Boli" panose="02000500030200090000" pitchFamily="2" charset="0"/>
            </a:endParaRPr>
          </a:p>
        </p:txBody>
      </p:sp>
      <p:sp>
        <p:nvSpPr>
          <p:cNvPr id="5" name="TextBox 4">
            <a:extLst>
              <a:ext uri="{FF2B5EF4-FFF2-40B4-BE49-F238E27FC236}">
                <a16:creationId xmlns:a16="http://schemas.microsoft.com/office/drawing/2014/main" id="{0EB0E997-AE58-930B-8845-A26918096F5D}"/>
              </a:ext>
            </a:extLst>
          </p:cNvPr>
          <p:cNvSpPr txBox="1"/>
          <p:nvPr/>
        </p:nvSpPr>
        <p:spPr>
          <a:xfrm>
            <a:off x="729010" y="1849927"/>
            <a:ext cx="10136214" cy="584775"/>
          </a:xfrm>
          <a:prstGeom prst="rect">
            <a:avLst/>
          </a:prstGeom>
          <a:noFill/>
        </p:spPr>
        <p:txBody>
          <a:bodyPr wrap="square" rtlCol="0">
            <a:spAutoFit/>
          </a:bodyPr>
          <a:lstStyle/>
          <a:p>
            <a:r>
              <a:rPr lang="en-US" sz="3200" b="1" dirty="0"/>
              <a:t>1. REMOVE THEM: Facilitate unbiased </a:t>
            </a:r>
            <a:r>
              <a:rPr lang="en-US" sz="3200" b="1" dirty="0" err="1"/>
              <a:t>popgen</a:t>
            </a:r>
            <a:r>
              <a:rPr lang="en-US" sz="3200" b="1" dirty="0"/>
              <a:t> analyses</a:t>
            </a:r>
            <a:endParaRPr lang="en-AU" sz="3200" b="1" dirty="0"/>
          </a:p>
        </p:txBody>
      </p:sp>
      <p:sp>
        <p:nvSpPr>
          <p:cNvPr id="2" name="TextBox 1">
            <a:extLst>
              <a:ext uri="{FF2B5EF4-FFF2-40B4-BE49-F238E27FC236}">
                <a16:creationId xmlns:a16="http://schemas.microsoft.com/office/drawing/2014/main" id="{4010034A-B7D2-A047-C09D-CFD04CA2B82C}"/>
              </a:ext>
            </a:extLst>
          </p:cNvPr>
          <p:cNvSpPr txBox="1"/>
          <p:nvPr/>
        </p:nvSpPr>
        <p:spPr>
          <a:xfrm>
            <a:off x="729009" y="2550521"/>
            <a:ext cx="7213719" cy="1077218"/>
          </a:xfrm>
          <a:prstGeom prst="rect">
            <a:avLst/>
          </a:prstGeom>
          <a:noFill/>
        </p:spPr>
        <p:txBody>
          <a:bodyPr wrap="square" rtlCol="0">
            <a:spAutoFit/>
          </a:bodyPr>
          <a:lstStyle/>
          <a:p>
            <a:r>
              <a:rPr lang="en-US" sz="3200" b="1" dirty="0"/>
              <a:t>2. USE THEM: </a:t>
            </a:r>
          </a:p>
          <a:p>
            <a:r>
              <a:rPr lang="en-US" sz="3200" b="1" dirty="0"/>
              <a:t>          - Sex identification of samples </a:t>
            </a:r>
            <a:endParaRPr lang="en-AU" sz="3200" b="1" dirty="0"/>
          </a:p>
        </p:txBody>
      </p:sp>
      <p:sp>
        <p:nvSpPr>
          <p:cNvPr id="6" name="TextBox 5">
            <a:extLst>
              <a:ext uri="{FF2B5EF4-FFF2-40B4-BE49-F238E27FC236}">
                <a16:creationId xmlns:a16="http://schemas.microsoft.com/office/drawing/2014/main" id="{B430209B-0430-4705-D8FF-F0AF88378A0C}"/>
              </a:ext>
            </a:extLst>
          </p:cNvPr>
          <p:cNvSpPr txBox="1"/>
          <p:nvPr/>
        </p:nvSpPr>
        <p:spPr>
          <a:xfrm>
            <a:off x="8763174" y="2423237"/>
            <a:ext cx="3698032" cy="523220"/>
          </a:xfrm>
          <a:prstGeom prst="rect">
            <a:avLst/>
          </a:prstGeom>
          <a:noFill/>
        </p:spPr>
        <p:txBody>
          <a:bodyPr wrap="square" rtlCol="0">
            <a:spAutoFit/>
          </a:bodyPr>
          <a:lstStyle/>
          <a:p>
            <a:r>
              <a:rPr lang="en-US" sz="2800" dirty="0"/>
              <a:t>sex </a:t>
            </a:r>
            <a:r>
              <a:rPr lang="en-US" sz="2800" b="1" dirty="0">
                <a:solidFill>
                  <a:srgbClr val="FF0000"/>
                </a:solidFill>
              </a:rPr>
              <a:t>-&gt;</a:t>
            </a:r>
            <a:r>
              <a:rPr lang="en-US" sz="2800" dirty="0"/>
              <a:t> sex-linked loci</a:t>
            </a:r>
            <a:endParaRPr lang="en-AU" sz="2800" dirty="0"/>
          </a:p>
        </p:txBody>
      </p:sp>
      <p:sp>
        <p:nvSpPr>
          <p:cNvPr id="7" name="TextBox 6">
            <a:extLst>
              <a:ext uri="{FF2B5EF4-FFF2-40B4-BE49-F238E27FC236}">
                <a16:creationId xmlns:a16="http://schemas.microsoft.com/office/drawing/2014/main" id="{845B479C-5C5A-D4BD-BAA6-134CBDC1489C}"/>
              </a:ext>
            </a:extLst>
          </p:cNvPr>
          <p:cNvSpPr txBox="1"/>
          <p:nvPr/>
        </p:nvSpPr>
        <p:spPr>
          <a:xfrm>
            <a:off x="7235899" y="3046888"/>
            <a:ext cx="3698032" cy="523220"/>
          </a:xfrm>
          <a:prstGeom prst="rect">
            <a:avLst/>
          </a:prstGeom>
          <a:noFill/>
        </p:spPr>
        <p:txBody>
          <a:bodyPr wrap="square" rtlCol="0">
            <a:spAutoFit/>
          </a:bodyPr>
          <a:lstStyle/>
          <a:p>
            <a:r>
              <a:rPr lang="en-US" sz="2800" dirty="0"/>
              <a:t>sex-linked loci </a:t>
            </a:r>
            <a:r>
              <a:rPr lang="en-US" sz="2800" b="1" dirty="0">
                <a:solidFill>
                  <a:srgbClr val="FF0000"/>
                </a:solidFill>
              </a:rPr>
              <a:t>-&gt;</a:t>
            </a:r>
            <a:r>
              <a:rPr lang="en-US" sz="2800" dirty="0"/>
              <a:t> sex</a:t>
            </a:r>
            <a:endParaRPr lang="en-AU" sz="2800" dirty="0"/>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Tree>
    <p:extLst>
      <p:ext uri="{BB962C8B-B14F-4D97-AF65-F5344CB8AC3E}">
        <p14:creationId xmlns:p14="http://schemas.microsoft.com/office/powerpoint/2010/main" val="37544526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458630"/>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Applications of sex-linked loci</a:t>
            </a:r>
            <a:endParaRPr lang="en-AU" dirty="0">
              <a:solidFill>
                <a:srgbClr val="0070C0"/>
              </a:solidFill>
              <a:latin typeface="Segoe Print" panose="02000600000000000000" pitchFamily="2" charset="0"/>
              <a:cs typeface="MV Boli" panose="02000500030200090000" pitchFamily="2" charset="0"/>
            </a:endParaRPr>
          </a:p>
        </p:txBody>
      </p:sp>
      <p:sp>
        <p:nvSpPr>
          <p:cNvPr id="5" name="TextBox 4">
            <a:extLst>
              <a:ext uri="{FF2B5EF4-FFF2-40B4-BE49-F238E27FC236}">
                <a16:creationId xmlns:a16="http://schemas.microsoft.com/office/drawing/2014/main" id="{0EB0E997-AE58-930B-8845-A26918096F5D}"/>
              </a:ext>
            </a:extLst>
          </p:cNvPr>
          <p:cNvSpPr txBox="1"/>
          <p:nvPr/>
        </p:nvSpPr>
        <p:spPr>
          <a:xfrm>
            <a:off x="729010" y="1849927"/>
            <a:ext cx="10136214" cy="584775"/>
          </a:xfrm>
          <a:prstGeom prst="rect">
            <a:avLst/>
          </a:prstGeom>
          <a:noFill/>
        </p:spPr>
        <p:txBody>
          <a:bodyPr wrap="square" rtlCol="0">
            <a:spAutoFit/>
          </a:bodyPr>
          <a:lstStyle/>
          <a:p>
            <a:r>
              <a:rPr lang="en-US" sz="3200" b="1" dirty="0"/>
              <a:t>1. REMOVE THEM: Facilitate unbiased </a:t>
            </a:r>
            <a:r>
              <a:rPr lang="en-US" sz="3200" b="1" dirty="0" err="1"/>
              <a:t>popgen</a:t>
            </a:r>
            <a:r>
              <a:rPr lang="en-US" sz="3200" b="1" dirty="0"/>
              <a:t> analyses</a:t>
            </a:r>
            <a:endParaRPr lang="en-AU" sz="3200" b="1" dirty="0"/>
          </a:p>
        </p:txBody>
      </p:sp>
      <p:sp>
        <p:nvSpPr>
          <p:cNvPr id="2" name="TextBox 1">
            <a:extLst>
              <a:ext uri="{FF2B5EF4-FFF2-40B4-BE49-F238E27FC236}">
                <a16:creationId xmlns:a16="http://schemas.microsoft.com/office/drawing/2014/main" id="{4010034A-B7D2-A047-C09D-CFD04CA2B82C}"/>
              </a:ext>
            </a:extLst>
          </p:cNvPr>
          <p:cNvSpPr txBox="1"/>
          <p:nvPr/>
        </p:nvSpPr>
        <p:spPr>
          <a:xfrm>
            <a:off x="729009" y="2550521"/>
            <a:ext cx="7213719" cy="1077218"/>
          </a:xfrm>
          <a:prstGeom prst="rect">
            <a:avLst/>
          </a:prstGeom>
          <a:noFill/>
        </p:spPr>
        <p:txBody>
          <a:bodyPr wrap="square" rtlCol="0">
            <a:spAutoFit/>
          </a:bodyPr>
          <a:lstStyle/>
          <a:p>
            <a:r>
              <a:rPr lang="en-US" sz="3200" b="1" dirty="0"/>
              <a:t>2. USE THEM: </a:t>
            </a:r>
          </a:p>
          <a:p>
            <a:r>
              <a:rPr lang="en-US" sz="3200" b="1" dirty="0"/>
              <a:t>          - Sex identification of samples </a:t>
            </a:r>
            <a:endParaRPr lang="en-AU" sz="3200" b="1" dirty="0"/>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9" name="Content Placeholder 2">
            <a:extLst>
              <a:ext uri="{FF2B5EF4-FFF2-40B4-BE49-F238E27FC236}">
                <a16:creationId xmlns:a16="http://schemas.microsoft.com/office/drawing/2014/main" id="{E9E0234D-6B9B-A296-FEB0-09787B45AF42}"/>
              </a:ext>
            </a:extLst>
          </p:cNvPr>
          <p:cNvSpPr txBox="1">
            <a:spLocks/>
          </p:cNvSpPr>
          <p:nvPr/>
        </p:nvSpPr>
        <p:spPr>
          <a:xfrm>
            <a:off x="2422482" y="4038874"/>
            <a:ext cx="2183363" cy="457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err="1">
                <a:latin typeface="Courier New" panose="02070309020205020404" pitchFamily="49" charset="0"/>
                <a:cs typeface="Courier New" panose="02070309020205020404" pitchFamily="49" charset="0"/>
              </a:rPr>
              <a:t>infer.sex</a:t>
            </a:r>
            <a:endParaRPr lang="en-AU"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725555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2" name="Content Placeholder 2">
            <a:extLst>
              <a:ext uri="{FF2B5EF4-FFF2-40B4-BE49-F238E27FC236}">
                <a16:creationId xmlns:a16="http://schemas.microsoft.com/office/drawing/2014/main" id="{65EB1DEF-0902-19FF-6B82-E1C9B97133F1}"/>
              </a:ext>
            </a:extLst>
          </p:cNvPr>
          <p:cNvSpPr txBox="1">
            <a:spLocks/>
          </p:cNvSpPr>
          <p:nvPr/>
        </p:nvSpPr>
        <p:spPr>
          <a:xfrm>
            <a:off x="2422482" y="4038874"/>
            <a:ext cx="2183363" cy="457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err="1">
                <a:latin typeface="Courier New" panose="02070309020205020404" pitchFamily="49" charset="0"/>
                <a:cs typeface="Courier New" panose="02070309020205020404" pitchFamily="49" charset="0"/>
              </a:rPr>
              <a:t>infer.sex</a:t>
            </a:r>
            <a:endParaRPr lang="en-AU" dirty="0">
              <a:latin typeface="Courier New" panose="02070309020205020404" pitchFamily="49" charset="0"/>
              <a:cs typeface="Courier New" panose="02070309020205020404" pitchFamily="49" charset="0"/>
            </a:endParaRPr>
          </a:p>
        </p:txBody>
      </p:sp>
      <p:sp>
        <p:nvSpPr>
          <p:cNvPr id="4" name="Rectangle: Rounded Corners 3">
            <a:extLst>
              <a:ext uri="{FF2B5EF4-FFF2-40B4-BE49-F238E27FC236}">
                <a16:creationId xmlns:a16="http://schemas.microsoft.com/office/drawing/2014/main" id="{42F365F5-3127-7173-20B6-3230F03AE770}"/>
              </a:ext>
            </a:extLst>
          </p:cNvPr>
          <p:cNvSpPr/>
          <p:nvPr/>
        </p:nvSpPr>
        <p:spPr>
          <a:xfrm>
            <a:off x="2688411" y="2631229"/>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spTree>
    <p:extLst>
      <p:ext uri="{BB962C8B-B14F-4D97-AF65-F5344CB8AC3E}">
        <p14:creationId xmlns:p14="http://schemas.microsoft.com/office/powerpoint/2010/main" val="31101846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29" name="Content Placeholder 2">
            <a:extLst>
              <a:ext uri="{FF2B5EF4-FFF2-40B4-BE49-F238E27FC236}">
                <a16:creationId xmlns:a16="http://schemas.microsoft.com/office/drawing/2014/main" id="{70F86BCF-BB65-DB67-AA71-243D947A527A}"/>
              </a:ext>
            </a:extLst>
          </p:cNvPr>
          <p:cNvSpPr txBox="1">
            <a:spLocks/>
          </p:cNvSpPr>
          <p:nvPr/>
        </p:nvSpPr>
        <p:spPr>
          <a:xfrm>
            <a:off x="2422482" y="4038874"/>
            <a:ext cx="2183363" cy="457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err="1">
                <a:latin typeface="Courier New" panose="02070309020205020404" pitchFamily="49" charset="0"/>
                <a:cs typeface="Courier New" panose="02070309020205020404" pitchFamily="49" charset="0"/>
              </a:rPr>
              <a:t>infer.sex</a:t>
            </a:r>
            <a:endParaRPr lang="en-AU" dirty="0">
              <a:latin typeface="Courier New" panose="02070309020205020404" pitchFamily="49" charset="0"/>
              <a:cs typeface="Courier New" panose="02070309020205020404" pitchFamily="49" charset="0"/>
            </a:endParaRPr>
          </a:p>
        </p:txBody>
      </p:sp>
      <p:sp>
        <p:nvSpPr>
          <p:cNvPr id="8" name="Rectangle: Rounded Corners 7">
            <a:extLst>
              <a:ext uri="{FF2B5EF4-FFF2-40B4-BE49-F238E27FC236}">
                <a16:creationId xmlns:a16="http://schemas.microsoft.com/office/drawing/2014/main" id="{543AFA29-20A7-E545-342C-35DDF0511C20}"/>
              </a:ext>
            </a:extLst>
          </p:cNvPr>
          <p:cNvSpPr/>
          <p:nvPr/>
        </p:nvSpPr>
        <p:spPr>
          <a:xfrm>
            <a:off x="719660" y="2627834"/>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sp>
        <p:nvSpPr>
          <p:cNvPr id="9" name="Rectangle: Rounded Corners 8">
            <a:extLst>
              <a:ext uri="{FF2B5EF4-FFF2-40B4-BE49-F238E27FC236}">
                <a16:creationId xmlns:a16="http://schemas.microsoft.com/office/drawing/2014/main" id="{781FF60E-EE43-C692-31CF-11EF6DD8294B}"/>
              </a:ext>
            </a:extLst>
          </p:cNvPr>
          <p:cNvSpPr/>
          <p:nvPr/>
        </p:nvSpPr>
        <p:spPr>
          <a:xfrm>
            <a:off x="4657162" y="2627834"/>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sp>
        <p:nvSpPr>
          <p:cNvPr id="10" name="Rectangle: Rounded Corners 9">
            <a:extLst>
              <a:ext uri="{FF2B5EF4-FFF2-40B4-BE49-F238E27FC236}">
                <a16:creationId xmlns:a16="http://schemas.microsoft.com/office/drawing/2014/main" id="{32181C3B-CF39-552C-AC7E-CEF264398DFE}"/>
              </a:ext>
            </a:extLst>
          </p:cNvPr>
          <p:cNvSpPr/>
          <p:nvPr/>
        </p:nvSpPr>
        <p:spPr>
          <a:xfrm>
            <a:off x="2688411" y="2631229"/>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11" name="Straight Arrow Connector 10">
            <a:extLst>
              <a:ext uri="{FF2B5EF4-FFF2-40B4-BE49-F238E27FC236}">
                <a16:creationId xmlns:a16="http://schemas.microsoft.com/office/drawing/2014/main" id="{B65561FD-4FA6-0693-B088-35F783115118}"/>
              </a:ext>
            </a:extLst>
          </p:cNvPr>
          <p:cNvCxnSpPr>
            <a:cxnSpLocks/>
          </p:cNvCxnSpPr>
          <p:nvPr/>
        </p:nvCxnSpPr>
        <p:spPr>
          <a:xfrm>
            <a:off x="3513378" y="3334871"/>
            <a:ext cx="786" cy="5916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23414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29" name="Content Placeholder 2">
            <a:extLst>
              <a:ext uri="{FF2B5EF4-FFF2-40B4-BE49-F238E27FC236}">
                <a16:creationId xmlns:a16="http://schemas.microsoft.com/office/drawing/2014/main" id="{70F86BCF-BB65-DB67-AA71-243D947A527A}"/>
              </a:ext>
            </a:extLst>
          </p:cNvPr>
          <p:cNvSpPr txBox="1">
            <a:spLocks/>
          </p:cNvSpPr>
          <p:nvPr/>
        </p:nvSpPr>
        <p:spPr>
          <a:xfrm>
            <a:off x="2422482" y="4038874"/>
            <a:ext cx="2183363" cy="4578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err="1">
                <a:latin typeface="Courier New" panose="02070309020205020404" pitchFamily="49" charset="0"/>
                <a:cs typeface="Courier New" panose="02070309020205020404" pitchFamily="49" charset="0"/>
              </a:rPr>
              <a:t>infer.sex</a:t>
            </a:r>
            <a:endParaRPr lang="en-AU" dirty="0">
              <a:latin typeface="Courier New" panose="02070309020205020404" pitchFamily="49" charset="0"/>
              <a:cs typeface="Courier New" panose="02070309020205020404" pitchFamily="49" charset="0"/>
            </a:endParaRPr>
          </a:p>
        </p:txBody>
      </p:sp>
      <p:sp>
        <p:nvSpPr>
          <p:cNvPr id="8" name="Rectangle: Rounded Corners 7">
            <a:extLst>
              <a:ext uri="{FF2B5EF4-FFF2-40B4-BE49-F238E27FC236}">
                <a16:creationId xmlns:a16="http://schemas.microsoft.com/office/drawing/2014/main" id="{543AFA29-20A7-E545-342C-35DDF0511C20}"/>
              </a:ext>
            </a:extLst>
          </p:cNvPr>
          <p:cNvSpPr/>
          <p:nvPr/>
        </p:nvSpPr>
        <p:spPr>
          <a:xfrm>
            <a:off x="719660" y="2627834"/>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sp>
        <p:nvSpPr>
          <p:cNvPr id="9" name="Rectangle: Rounded Corners 8">
            <a:extLst>
              <a:ext uri="{FF2B5EF4-FFF2-40B4-BE49-F238E27FC236}">
                <a16:creationId xmlns:a16="http://schemas.microsoft.com/office/drawing/2014/main" id="{781FF60E-EE43-C692-31CF-11EF6DD8294B}"/>
              </a:ext>
            </a:extLst>
          </p:cNvPr>
          <p:cNvSpPr/>
          <p:nvPr/>
        </p:nvSpPr>
        <p:spPr>
          <a:xfrm>
            <a:off x="4657162" y="2627834"/>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sp>
        <p:nvSpPr>
          <p:cNvPr id="10" name="Rectangle: Rounded Corners 9">
            <a:extLst>
              <a:ext uri="{FF2B5EF4-FFF2-40B4-BE49-F238E27FC236}">
                <a16:creationId xmlns:a16="http://schemas.microsoft.com/office/drawing/2014/main" id="{32181C3B-CF39-552C-AC7E-CEF264398DFE}"/>
              </a:ext>
            </a:extLst>
          </p:cNvPr>
          <p:cNvSpPr/>
          <p:nvPr/>
        </p:nvSpPr>
        <p:spPr>
          <a:xfrm>
            <a:off x="2688411" y="2631229"/>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11" name="Straight Arrow Connector 10">
            <a:extLst>
              <a:ext uri="{FF2B5EF4-FFF2-40B4-BE49-F238E27FC236}">
                <a16:creationId xmlns:a16="http://schemas.microsoft.com/office/drawing/2014/main" id="{B65561FD-4FA6-0693-B088-35F783115118}"/>
              </a:ext>
            </a:extLst>
          </p:cNvPr>
          <p:cNvCxnSpPr>
            <a:cxnSpLocks/>
          </p:cNvCxnSpPr>
          <p:nvPr/>
        </p:nvCxnSpPr>
        <p:spPr>
          <a:xfrm>
            <a:off x="3513378" y="3334871"/>
            <a:ext cx="786" cy="5916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0BE187A6-C996-74DE-C940-05081D2C5B2F}"/>
              </a:ext>
            </a:extLst>
          </p:cNvPr>
          <p:cNvGraphicFramePr>
            <a:graphicFrameLocks noGrp="1"/>
          </p:cNvGraphicFramePr>
          <p:nvPr>
            <p:extLst>
              <p:ext uri="{D42A27DB-BD31-4B8C-83A1-F6EECF244321}">
                <p14:modId xmlns:p14="http://schemas.microsoft.com/office/powerpoint/2010/main" val="2055632123"/>
              </p:ext>
            </p:extLst>
          </p:nvPr>
        </p:nvGraphicFramePr>
        <p:xfrm>
          <a:off x="6795247" y="2593191"/>
          <a:ext cx="4955910" cy="1752600"/>
        </p:xfrm>
        <a:graphic>
          <a:graphicData uri="http://schemas.openxmlformats.org/drawingml/2006/table">
            <a:tbl>
              <a:tblPr firstRow="1" bandRow="1">
                <a:tableStyleId>{5940675A-B579-460E-94D1-54222C63F5DA}</a:tableStyleId>
              </a:tblPr>
              <a:tblGrid>
                <a:gridCol w="788894">
                  <a:extLst>
                    <a:ext uri="{9D8B030D-6E8A-4147-A177-3AD203B41FA5}">
                      <a16:colId xmlns:a16="http://schemas.microsoft.com/office/drawing/2014/main" val="1398091507"/>
                    </a:ext>
                  </a:extLst>
                </a:gridCol>
                <a:gridCol w="1028014">
                  <a:extLst>
                    <a:ext uri="{9D8B030D-6E8A-4147-A177-3AD203B41FA5}">
                      <a16:colId xmlns:a16="http://schemas.microsoft.com/office/drawing/2014/main" val="2758637416"/>
                    </a:ext>
                  </a:extLst>
                </a:gridCol>
                <a:gridCol w="1186269">
                  <a:extLst>
                    <a:ext uri="{9D8B030D-6E8A-4147-A177-3AD203B41FA5}">
                      <a16:colId xmlns:a16="http://schemas.microsoft.com/office/drawing/2014/main" val="2679791831"/>
                    </a:ext>
                  </a:extLst>
                </a:gridCol>
                <a:gridCol w="961551">
                  <a:extLst>
                    <a:ext uri="{9D8B030D-6E8A-4147-A177-3AD203B41FA5}">
                      <a16:colId xmlns:a16="http://schemas.microsoft.com/office/drawing/2014/main" val="3842492170"/>
                    </a:ext>
                  </a:extLst>
                </a:gridCol>
                <a:gridCol w="991182">
                  <a:extLst>
                    <a:ext uri="{9D8B030D-6E8A-4147-A177-3AD203B41FA5}">
                      <a16:colId xmlns:a16="http://schemas.microsoft.com/office/drawing/2014/main" val="87389138"/>
                    </a:ext>
                  </a:extLst>
                </a:gridCol>
              </a:tblGrid>
              <a:tr h="370840">
                <a:tc>
                  <a:txBody>
                    <a:bodyPr/>
                    <a:lstStyle/>
                    <a:p>
                      <a:endParaRPr lang="en-AU"/>
                    </a:p>
                  </a:txBody>
                  <a:tcPr/>
                </a:tc>
                <a:tc>
                  <a:txBody>
                    <a:bodyPr/>
                    <a:lstStyle/>
                    <a:p>
                      <a:pPr algn="ctr"/>
                      <a:r>
                        <a:rPr lang="en-AU" dirty="0"/>
                        <a:t>W-linked</a:t>
                      </a:r>
                    </a:p>
                    <a:p>
                      <a:pPr algn="ctr"/>
                      <a:r>
                        <a:rPr lang="en-AU" dirty="0"/>
                        <a:t>sex</a:t>
                      </a:r>
                    </a:p>
                  </a:txBody>
                  <a:tcPr>
                    <a:solidFill>
                      <a:schemeClr val="accent4"/>
                    </a:solidFill>
                  </a:tcPr>
                </a:tc>
                <a:tc>
                  <a:txBody>
                    <a:bodyPr/>
                    <a:lstStyle/>
                    <a:p>
                      <a:pPr algn="ctr"/>
                      <a:r>
                        <a:rPr lang="en-AU" dirty="0"/>
                        <a:t>gametolog sex</a:t>
                      </a:r>
                    </a:p>
                  </a:txBody>
                  <a:tcPr>
                    <a:solidFill>
                      <a:schemeClr val="accent6"/>
                    </a:solidFill>
                  </a:tcPr>
                </a:tc>
                <a:tc>
                  <a:txBody>
                    <a:bodyPr/>
                    <a:lstStyle/>
                    <a:p>
                      <a:pPr algn="ctr"/>
                      <a:r>
                        <a:rPr lang="en-AU" dirty="0"/>
                        <a:t>Z-linked sex</a:t>
                      </a:r>
                    </a:p>
                  </a:txBody>
                  <a:tcPr>
                    <a:solidFill>
                      <a:schemeClr val="accent2"/>
                    </a:solidFill>
                  </a:tcPr>
                </a:tc>
                <a:tc>
                  <a:txBody>
                    <a:bodyPr/>
                    <a:lstStyle/>
                    <a:p>
                      <a:pPr algn="ctr"/>
                      <a:r>
                        <a:rPr lang="en-AU" dirty="0"/>
                        <a:t>agreed sex</a:t>
                      </a:r>
                    </a:p>
                  </a:txBody>
                  <a:tcPr/>
                </a:tc>
                <a:extLst>
                  <a:ext uri="{0D108BD9-81ED-4DB2-BD59-A6C34878D82A}">
                    <a16:rowId xmlns:a16="http://schemas.microsoft.com/office/drawing/2014/main" val="2353407536"/>
                  </a:ext>
                </a:extLst>
              </a:tr>
              <a:tr h="370840">
                <a:tc>
                  <a:txBody>
                    <a:bodyPr/>
                    <a:lstStyle/>
                    <a:p>
                      <a:r>
                        <a:rPr lang="en-AU" dirty="0" err="1"/>
                        <a:t>IndA</a:t>
                      </a:r>
                      <a:endParaRPr lang="en-AU" dirty="0"/>
                    </a:p>
                  </a:txBody>
                  <a:tcPr/>
                </a:tc>
                <a:tc>
                  <a:txBody>
                    <a:bodyPr/>
                    <a:lstStyle/>
                    <a:p>
                      <a:r>
                        <a:rPr lang="en-AU" dirty="0"/>
                        <a:t>F</a:t>
                      </a:r>
                    </a:p>
                  </a:txBody>
                  <a:tcPr/>
                </a:tc>
                <a:tc>
                  <a:txBody>
                    <a:bodyPr/>
                    <a:lstStyle/>
                    <a:p>
                      <a:r>
                        <a:rPr lang="en-AU" dirty="0"/>
                        <a:t>F</a:t>
                      </a:r>
                    </a:p>
                  </a:txBody>
                  <a:tcPr/>
                </a:tc>
                <a:tc>
                  <a:txBody>
                    <a:bodyPr/>
                    <a:lstStyle/>
                    <a:p>
                      <a:r>
                        <a:rPr lang="en-AU" dirty="0"/>
                        <a:t>F</a:t>
                      </a:r>
                    </a:p>
                  </a:txBody>
                  <a:tcPr/>
                </a:tc>
                <a:tc>
                  <a:txBody>
                    <a:bodyPr/>
                    <a:lstStyle/>
                    <a:p>
                      <a:r>
                        <a:rPr lang="en-AU" dirty="0"/>
                        <a:t>F</a:t>
                      </a:r>
                    </a:p>
                  </a:txBody>
                  <a:tcPr/>
                </a:tc>
                <a:extLst>
                  <a:ext uri="{0D108BD9-81ED-4DB2-BD59-A6C34878D82A}">
                    <a16:rowId xmlns:a16="http://schemas.microsoft.com/office/drawing/2014/main" val="647278090"/>
                  </a:ext>
                </a:extLst>
              </a:tr>
              <a:tr h="370840">
                <a:tc>
                  <a:txBody>
                    <a:bodyPr/>
                    <a:lstStyle/>
                    <a:p>
                      <a:r>
                        <a:rPr lang="en-AU" dirty="0" err="1"/>
                        <a:t>IndB</a:t>
                      </a:r>
                      <a:endParaRPr lang="en-AU" dirty="0"/>
                    </a:p>
                  </a:txBody>
                  <a:tcPr/>
                </a:tc>
                <a:tc>
                  <a:txBody>
                    <a:bodyPr/>
                    <a:lstStyle/>
                    <a:p>
                      <a:r>
                        <a:rPr lang="en-AU" dirty="0"/>
                        <a:t>M</a:t>
                      </a:r>
                    </a:p>
                  </a:txBody>
                  <a:tcPr/>
                </a:tc>
                <a:tc>
                  <a:txBody>
                    <a:bodyPr/>
                    <a:lstStyle/>
                    <a:p>
                      <a:r>
                        <a:rPr lang="en-AU" dirty="0"/>
                        <a:t>M</a:t>
                      </a:r>
                    </a:p>
                  </a:txBody>
                  <a:tcPr/>
                </a:tc>
                <a:tc>
                  <a:txBody>
                    <a:bodyPr/>
                    <a:lstStyle/>
                    <a:p>
                      <a:r>
                        <a:rPr lang="en-AU" dirty="0"/>
                        <a:t>M</a:t>
                      </a:r>
                    </a:p>
                  </a:txBody>
                  <a:tcPr/>
                </a:tc>
                <a:tc>
                  <a:txBody>
                    <a:bodyPr/>
                    <a:lstStyle/>
                    <a:p>
                      <a:r>
                        <a:rPr lang="en-AU" dirty="0"/>
                        <a:t>M</a:t>
                      </a:r>
                    </a:p>
                  </a:txBody>
                  <a:tcPr/>
                </a:tc>
                <a:extLst>
                  <a:ext uri="{0D108BD9-81ED-4DB2-BD59-A6C34878D82A}">
                    <a16:rowId xmlns:a16="http://schemas.microsoft.com/office/drawing/2014/main" val="4128985562"/>
                  </a:ext>
                </a:extLst>
              </a:tr>
              <a:tr h="370840">
                <a:tc>
                  <a:txBody>
                    <a:bodyPr/>
                    <a:lstStyle/>
                    <a:p>
                      <a:r>
                        <a:rPr lang="en-AU" dirty="0" err="1"/>
                        <a:t>IndC</a:t>
                      </a:r>
                      <a:endParaRPr lang="en-AU" dirty="0"/>
                    </a:p>
                  </a:txBody>
                  <a:tcPr/>
                </a:tc>
                <a:tc>
                  <a:txBody>
                    <a:bodyPr/>
                    <a:lstStyle/>
                    <a:p>
                      <a:r>
                        <a:rPr lang="en-AU" dirty="0"/>
                        <a:t>F</a:t>
                      </a:r>
                    </a:p>
                  </a:txBody>
                  <a:tcPr/>
                </a:tc>
                <a:tc>
                  <a:txBody>
                    <a:bodyPr/>
                    <a:lstStyle/>
                    <a:p>
                      <a:r>
                        <a:rPr lang="en-AU" dirty="0"/>
                        <a:t>F</a:t>
                      </a:r>
                    </a:p>
                  </a:txBody>
                  <a:tcPr/>
                </a:tc>
                <a:tc>
                  <a:txBody>
                    <a:bodyPr/>
                    <a:lstStyle/>
                    <a:p>
                      <a:r>
                        <a:rPr lang="en-AU" dirty="0"/>
                        <a:t>M</a:t>
                      </a:r>
                    </a:p>
                  </a:txBody>
                  <a:tcPr/>
                </a:tc>
                <a:tc>
                  <a:txBody>
                    <a:bodyPr/>
                    <a:lstStyle/>
                    <a:p>
                      <a:r>
                        <a:rPr lang="en-AU" dirty="0"/>
                        <a:t>F*</a:t>
                      </a:r>
                    </a:p>
                  </a:txBody>
                  <a:tcPr/>
                </a:tc>
                <a:extLst>
                  <a:ext uri="{0D108BD9-81ED-4DB2-BD59-A6C34878D82A}">
                    <a16:rowId xmlns:a16="http://schemas.microsoft.com/office/drawing/2014/main" val="2305443280"/>
                  </a:ext>
                </a:extLst>
              </a:tr>
            </a:tbl>
          </a:graphicData>
        </a:graphic>
      </p:graphicFrame>
    </p:spTree>
    <p:extLst>
      <p:ext uri="{BB962C8B-B14F-4D97-AF65-F5344CB8AC3E}">
        <p14:creationId xmlns:p14="http://schemas.microsoft.com/office/powerpoint/2010/main" val="3267256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42" name="Title 1">
            <a:extLst>
              <a:ext uri="{FF2B5EF4-FFF2-40B4-BE49-F238E27FC236}">
                <a16:creationId xmlns:a16="http://schemas.microsoft.com/office/drawing/2014/main" id="{CCB3E6C1-CDEF-F1BF-E9D1-FF353E0B4AE7}"/>
              </a:ext>
            </a:extLst>
          </p:cNvPr>
          <p:cNvSpPr>
            <a:spLocks noGrp="1"/>
          </p:cNvSpPr>
          <p:nvPr>
            <p:ph type="title"/>
          </p:nvPr>
        </p:nvSpPr>
        <p:spPr>
          <a:xfrm>
            <a:off x="842473" y="2766218"/>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Let’s talk numbers</a:t>
            </a:r>
            <a:endParaRPr lang="en-AU" dirty="0">
              <a:solidFill>
                <a:srgbClr val="0070C0"/>
              </a:solidFill>
              <a:latin typeface="Segoe Print" panose="02000600000000000000" pitchFamily="2" charset="0"/>
              <a:cs typeface="MV Boli" panose="02000500030200090000" pitchFamily="2" charset="0"/>
            </a:endParaRPr>
          </a:p>
        </p:txBody>
      </p:sp>
    </p:spTree>
    <p:extLst>
      <p:ext uri="{BB962C8B-B14F-4D97-AF65-F5344CB8AC3E}">
        <p14:creationId xmlns:p14="http://schemas.microsoft.com/office/powerpoint/2010/main" val="15221169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Content Placeholder 2">
            <a:extLst>
              <a:ext uri="{FF2B5EF4-FFF2-40B4-BE49-F238E27FC236}">
                <a16:creationId xmlns:a16="http://schemas.microsoft.com/office/drawing/2014/main" id="{B7929306-1D06-C029-40AA-5AED74BA40E3}"/>
              </a:ext>
            </a:extLst>
          </p:cNvPr>
          <p:cNvSpPr>
            <a:spLocks noGrp="1"/>
          </p:cNvSpPr>
          <p:nvPr>
            <p:ph idx="1"/>
          </p:nvPr>
        </p:nvSpPr>
        <p:spPr>
          <a:xfrm>
            <a:off x="4075920" y="1049377"/>
            <a:ext cx="4032380" cy="457854"/>
          </a:xfrm>
        </p:spPr>
        <p:txBody>
          <a:bodyPr>
            <a:normAutofit lnSpcReduction="10000"/>
          </a:bodyPr>
          <a:lstStyle/>
          <a:p>
            <a:pPr marL="0" indent="0">
              <a:buNone/>
            </a:pPr>
            <a:r>
              <a:rPr lang="en-US" dirty="0" err="1">
                <a:latin typeface="Courier New" panose="02070309020205020404" pitchFamily="49" charset="0"/>
                <a:cs typeface="Courier New" panose="02070309020205020404" pitchFamily="49" charset="0"/>
              </a:rPr>
              <a:t>filter.sex.linked</a:t>
            </a:r>
            <a:endParaRPr lang="en-AU" dirty="0">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1E31325D-6A0B-0487-AF3D-647EFF6228FE}"/>
              </a:ext>
            </a:extLst>
          </p:cNvPr>
          <p:cNvSpPr txBox="1"/>
          <p:nvPr/>
        </p:nvSpPr>
        <p:spPr>
          <a:xfrm>
            <a:off x="3823986" y="348764"/>
            <a:ext cx="4536235" cy="523220"/>
          </a:xfrm>
          <a:prstGeom prst="rect">
            <a:avLst/>
          </a:prstGeom>
          <a:noFill/>
        </p:spPr>
        <p:txBody>
          <a:bodyPr wrap="square" rtlCol="0">
            <a:spAutoFit/>
          </a:bodyPr>
          <a:lstStyle/>
          <a:p>
            <a:pPr algn="ctr"/>
            <a:r>
              <a:rPr lang="en-US" sz="2800" dirty="0"/>
              <a:t>sex (15 males + 15 females) </a:t>
            </a:r>
            <a:endParaRPr lang="en-AU" sz="2800" dirty="0"/>
          </a:p>
        </p:txBody>
      </p:sp>
      <p:cxnSp>
        <p:nvCxnSpPr>
          <p:cNvPr id="19" name="Straight Arrow Connector 18">
            <a:extLst>
              <a:ext uri="{FF2B5EF4-FFF2-40B4-BE49-F238E27FC236}">
                <a16:creationId xmlns:a16="http://schemas.microsoft.com/office/drawing/2014/main" id="{72EA2D91-DB42-DDA4-AADF-99D8F6D07970}"/>
              </a:ext>
            </a:extLst>
          </p:cNvPr>
          <p:cNvCxnSpPr>
            <a:cxnSpLocks/>
          </p:cNvCxnSpPr>
          <p:nvPr/>
        </p:nvCxnSpPr>
        <p:spPr>
          <a:xfrm>
            <a:off x="6096000" y="797336"/>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Tree>
    <p:extLst>
      <p:ext uri="{BB962C8B-B14F-4D97-AF65-F5344CB8AC3E}">
        <p14:creationId xmlns:p14="http://schemas.microsoft.com/office/powerpoint/2010/main" val="4172151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2D48DA9-DE61-9683-57A9-2EA9A26099FF}"/>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 name="Straight Connector 10">
            <a:extLst>
              <a:ext uri="{FF2B5EF4-FFF2-40B4-BE49-F238E27FC236}">
                <a16:creationId xmlns:a16="http://schemas.microsoft.com/office/drawing/2014/main" id="{FB6E80FE-F047-B440-D2C8-1D0163A17CA2}"/>
              </a:ext>
            </a:extLst>
          </p:cNvPr>
          <p:cNvCxnSpPr>
            <a:cxnSpLocks/>
          </p:cNvCxnSpPr>
          <p:nvPr/>
        </p:nvCxnSpPr>
        <p:spPr>
          <a:xfrm>
            <a:off x="1368728" y="828440"/>
            <a:ext cx="0" cy="20266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10A57B4B-4348-9964-45F4-2E3F3588A398}"/>
              </a:ext>
            </a:extLst>
          </p:cNvPr>
          <p:cNvSpPr/>
          <p:nvPr/>
        </p:nvSpPr>
        <p:spPr>
          <a:xfrm>
            <a:off x="3430953" y="1219212"/>
            <a:ext cx="648676" cy="1625598"/>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49E6C2B2-116F-7A3D-263B-C56B4738F92A}"/>
              </a:ext>
            </a:extLst>
          </p:cNvPr>
          <p:cNvSpPr txBox="1"/>
          <p:nvPr/>
        </p:nvSpPr>
        <p:spPr>
          <a:xfrm rot="16200000">
            <a:off x="270119" y="1657112"/>
            <a:ext cx="1600375" cy="369332"/>
          </a:xfrm>
          <a:prstGeom prst="rect">
            <a:avLst/>
          </a:prstGeom>
          <a:noFill/>
        </p:spPr>
        <p:txBody>
          <a:bodyPr wrap="none" rtlCol="0">
            <a:spAutoFit/>
          </a:bodyPr>
          <a:lstStyle/>
          <a:p>
            <a:r>
              <a:rPr lang="en-US" b="1" dirty="0"/>
              <a:t>Heterozygosity</a:t>
            </a:r>
            <a:endParaRPr lang="en-AU" b="1" dirty="0"/>
          </a:p>
        </p:txBody>
      </p:sp>
      <p:grpSp>
        <p:nvGrpSpPr>
          <p:cNvPr id="14" name="Group 13">
            <a:extLst>
              <a:ext uri="{FF2B5EF4-FFF2-40B4-BE49-F238E27FC236}">
                <a16:creationId xmlns:a16="http://schemas.microsoft.com/office/drawing/2014/main" id="{4B97B744-366B-CE2B-AF15-56EF0F7BB48D}"/>
              </a:ext>
            </a:extLst>
          </p:cNvPr>
          <p:cNvGrpSpPr/>
          <p:nvPr/>
        </p:nvGrpSpPr>
        <p:grpSpPr>
          <a:xfrm>
            <a:off x="2076939" y="2999147"/>
            <a:ext cx="423985" cy="707314"/>
            <a:chOff x="2100384" y="2506774"/>
            <a:chExt cx="423985" cy="707314"/>
          </a:xfrm>
        </p:grpSpPr>
        <p:sp>
          <p:nvSpPr>
            <p:cNvPr id="9" name="Circle: Hollow 8">
              <a:extLst>
                <a:ext uri="{FF2B5EF4-FFF2-40B4-BE49-F238E27FC236}">
                  <a16:creationId xmlns:a16="http://schemas.microsoft.com/office/drawing/2014/main" id="{2741B3E8-9BE4-D81C-ED3E-F67ED61FC825}"/>
                </a:ext>
              </a:extLst>
            </p:cNvPr>
            <p:cNvSpPr/>
            <p:nvPr/>
          </p:nvSpPr>
          <p:spPr>
            <a:xfrm>
              <a:off x="2100384" y="2506774"/>
              <a:ext cx="423985" cy="423995"/>
            </a:xfrm>
            <a:prstGeom prst="donut">
              <a:avLst>
                <a:gd name="adj" fmla="val 1467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2" name="Cross 11">
              <a:extLst>
                <a:ext uri="{FF2B5EF4-FFF2-40B4-BE49-F238E27FC236}">
                  <a16:creationId xmlns:a16="http://schemas.microsoft.com/office/drawing/2014/main" id="{F7712911-CA94-BED4-3E98-80C26F105904}"/>
                </a:ext>
              </a:extLst>
            </p:cNvPr>
            <p:cNvSpPr/>
            <p:nvPr/>
          </p:nvSpPr>
          <p:spPr>
            <a:xfrm>
              <a:off x="2140438" y="2875077"/>
              <a:ext cx="343876" cy="339011"/>
            </a:xfrm>
            <a:prstGeom prst="plus">
              <a:avLst>
                <a:gd name="adj" fmla="val 43433"/>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6" name="Group 15">
            <a:extLst>
              <a:ext uri="{FF2B5EF4-FFF2-40B4-BE49-F238E27FC236}">
                <a16:creationId xmlns:a16="http://schemas.microsoft.com/office/drawing/2014/main" id="{D0DC42E3-797B-F34B-4137-B62AAEBFE378}"/>
              </a:ext>
            </a:extLst>
          </p:cNvPr>
          <p:cNvGrpSpPr/>
          <p:nvPr/>
        </p:nvGrpSpPr>
        <p:grpSpPr>
          <a:xfrm>
            <a:off x="3430953" y="3092750"/>
            <a:ext cx="608360" cy="517958"/>
            <a:chOff x="3454398" y="2569117"/>
            <a:chExt cx="608360" cy="517958"/>
          </a:xfrm>
          <a:solidFill>
            <a:srgbClr val="0070C0"/>
          </a:solidFill>
        </p:grpSpPr>
        <p:sp>
          <p:nvSpPr>
            <p:cNvPr id="10" name="Circle: Hollow 9">
              <a:extLst>
                <a:ext uri="{FF2B5EF4-FFF2-40B4-BE49-F238E27FC236}">
                  <a16:creationId xmlns:a16="http://schemas.microsoft.com/office/drawing/2014/main" id="{EA7A59F8-13DC-D535-F31F-725FA516B3E9}"/>
                </a:ext>
              </a:extLst>
            </p:cNvPr>
            <p:cNvSpPr/>
            <p:nvPr/>
          </p:nvSpPr>
          <p:spPr>
            <a:xfrm>
              <a:off x="3454398" y="2663080"/>
              <a:ext cx="423985" cy="423995"/>
            </a:xfrm>
            <a:prstGeom prst="donut">
              <a:avLst>
                <a:gd name="adj" fmla="val 1467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15" name="Arrow: Right 14">
              <a:extLst>
                <a:ext uri="{FF2B5EF4-FFF2-40B4-BE49-F238E27FC236}">
                  <a16:creationId xmlns:a16="http://schemas.microsoft.com/office/drawing/2014/main" id="{6AF70721-1735-C209-CB0E-9665D576762C}"/>
                </a:ext>
              </a:extLst>
            </p:cNvPr>
            <p:cNvSpPr/>
            <p:nvPr/>
          </p:nvSpPr>
          <p:spPr>
            <a:xfrm rot="18965692">
              <a:off x="3749302" y="2569117"/>
              <a:ext cx="313456" cy="171852"/>
            </a:xfrm>
            <a:prstGeom prst="rightArrow">
              <a:avLst>
                <a:gd name="adj1" fmla="val 35253"/>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7" name="TextBox 16">
            <a:extLst>
              <a:ext uri="{FF2B5EF4-FFF2-40B4-BE49-F238E27FC236}">
                <a16:creationId xmlns:a16="http://schemas.microsoft.com/office/drawing/2014/main" id="{F30C0084-70F1-103B-B888-82A6E15BA01F}"/>
              </a:ext>
            </a:extLst>
          </p:cNvPr>
          <p:cNvSpPr txBox="1"/>
          <p:nvPr/>
        </p:nvSpPr>
        <p:spPr>
          <a:xfrm>
            <a:off x="2795697" y="734660"/>
            <a:ext cx="413896" cy="646331"/>
          </a:xfrm>
          <a:prstGeom prst="rect">
            <a:avLst/>
          </a:prstGeom>
          <a:noFill/>
        </p:spPr>
        <p:txBody>
          <a:bodyPr wrap="none" rtlCol="0">
            <a:spAutoFit/>
          </a:bodyPr>
          <a:lstStyle/>
          <a:p>
            <a:r>
              <a:rPr lang="en-US" sz="3600" b="1" dirty="0"/>
              <a:t>*</a:t>
            </a:r>
            <a:endParaRPr lang="en-AU" sz="3600" b="1" dirty="0"/>
          </a:p>
        </p:txBody>
      </p:sp>
      <p:cxnSp>
        <p:nvCxnSpPr>
          <p:cNvPr id="18" name="Straight Connector 17">
            <a:extLst>
              <a:ext uri="{FF2B5EF4-FFF2-40B4-BE49-F238E27FC236}">
                <a16:creationId xmlns:a16="http://schemas.microsoft.com/office/drawing/2014/main" id="{AE5AE767-1036-1393-34F2-AF8263DB0C6F}"/>
              </a:ext>
            </a:extLst>
          </p:cNvPr>
          <p:cNvCxnSpPr>
            <a:cxnSpLocks/>
          </p:cNvCxnSpPr>
          <p:nvPr/>
        </p:nvCxnSpPr>
        <p:spPr>
          <a:xfrm>
            <a:off x="7796333" y="953824"/>
            <a:ext cx="0" cy="202667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7E4E2A5-DEF3-68FD-C52A-C8F65FE135E3}"/>
              </a:ext>
            </a:extLst>
          </p:cNvPr>
          <p:cNvCxnSpPr>
            <a:cxnSpLocks/>
          </p:cNvCxnSpPr>
          <p:nvPr/>
        </p:nvCxnSpPr>
        <p:spPr>
          <a:xfrm flipH="1">
            <a:off x="7762614" y="2986356"/>
            <a:ext cx="33352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C2BC315-3F32-A335-C6CC-0501D384F4F3}"/>
              </a:ext>
            </a:extLst>
          </p:cNvPr>
          <p:cNvSpPr txBox="1"/>
          <p:nvPr/>
        </p:nvSpPr>
        <p:spPr>
          <a:xfrm rot="16200000">
            <a:off x="7224440" y="1795182"/>
            <a:ext cx="546945" cy="369332"/>
          </a:xfrm>
          <a:prstGeom prst="rect">
            <a:avLst/>
          </a:prstGeom>
          <a:noFill/>
        </p:spPr>
        <p:txBody>
          <a:bodyPr wrap="none" rtlCol="0">
            <a:spAutoFit/>
          </a:bodyPr>
          <a:lstStyle/>
          <a:p>
            <a:r>
              <a:rPr lang="en-US" b="1" dirty="0"/>
              <a:t>PC2</a:t>
            </a:r>
            <a:endParaRPr lang="en-AU" b="1" dirty="0"/>
          </a:p>
        </p:txBody>
      </p:sp>
      <p:sp>
        <p:nvSpPr>
          <p:cNvPr id="21" name="TextBox 20">
            <a:extLst>
              <a:ext uri="{FF2B5EF4-FFF2-40B4-BE49-F238E27FC236}">
                <a16:creationId xmlns:a16="http://schemas.microsoft.com/office/drawing/2014/main" id="{8FAFEE7C-E100-21E6-929B-0D4E6BC88178}"/>
              </a:ext>
            </a:extLst>
          </p:cNvPr>
          <p:cNvSpPr txBox="1"/>
          <p:nvPr/>
        </p:nvSpPr>
        <p:spPr>
          <a:xfrm>
            <a:off x="9221271" y="3150855"/>
            <a:ext cx="546945" cy="369332"/>
          </a:xfrm>
          <a:prstGeom prst="rect">
            <a:avLst/>
          </a:prstGeom>
          <a:noFill/>
        </p:spPr>
        <p:txBody>
          <a:bodyPr wrap="none" rtlCol="0">
            <a:spAutoFit/>
          </a:bodyPr>
          <a:lstStyle/>
          <a:p>
            <a:r>
              <a:rPr lang="en-US" b="1" dirty="0"/>
              <a:t>PC1</a:t>
            </a:r>
            <a:endParaRPr lang="en-AU" b="1" dirty="0"/>
          </a:p>
        </p:txBody>
      </p:sp>
      <p:sp>
        <p:nvSpPr>
          <p:cNvPr id="22" name="Oval 21">
            <a:extLst>
              <a:ext uri="{FF2B5EF4-FFF2-40B4-BE49-F238E27FC236}">
                <a16:creationId xmlns:a16="http://schemas.microsoft.com/office/drawing/2014/main" id="{9FBB40E0-411D-6F09-A2BA-A0BADE7E90AB}"/>
              </a:ext>
            </a:extLst>
          </p:cNvPr>
          <p:cNvSpPr/>
          <p:nvPr/>
        </p:nvSpPr>
        <p:spPr>
          <a:xfrm>
            <a:off x="8510405" y="1556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8BE8DD0F-706B-0C0D-15DB-963AF8D1E376}"/>
              </a:ext>
            </a:extLst>
          </p:cNvPr>
          <p:cNvSpPr/>
          <p:nvPr/>
        </p:nvSpPr>
        <p:spPr>
          <a:xfrm>
            <a:off x="8772220" y="1412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48F3F9D9-8620-D032-1DDA-449826681DA7}"/>
              </a:ext>
            </a:extLst>
          </p:cNvPr>
          <p:cNvSpPr/>
          <p:nvPr/>
        </p:nvSpPr>
        <p:spPr>
          <a:xfrm>
            <a:off x="8638275" y="133726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B344D5D9-DFFB-0D51-4F83-325F22B229BD}"/>
              </a:ext>
            </a:extLst>
          </p:cNvPr>
          <p:cNvSpPr/>
          <p:nvPr/>
        </p:nvSpPr>
        <p:spPr>
          <a:xfrm>
            <a:off x="8844220" y="11877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25">
            <a:extLst>
              <a:ext uri="{FF2B5EF4-FFF2-40B4-BE49-F238E27FC236}">
                <a16:creationId xmlns:a16="http://schemas.microsoft.com/office/drawing/2014/main" id="{5D270FEC-7020-F743-155C-D47EEA02FF68}"/>
              </a:ext>
            </a:extLst>
          </p:cNvPr>
          <p:cNvSpPr/>
          <p:nvPr/>
        </p:nvSpPr>
        <p:spPr>
          <a:xfrm>
            <a:off x="9189353" y="17085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680ACE97-38A4-6CCA-6352-6EC41370A8C5}"/>
              </a:ext>
            </a:extLst>
          </p:cNvPr>
          <p:cNvSpPr/>
          <p:nvPr/>
        </p:nvSpPr>
        <p:spPr>
          <a:xfrm>
            <a:off x="9077271" y="157185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7EEC83B9-5C1B-984A-C165-D943825CA5AD}"/>
              </a:ext>
            </a:extLst>
          </p:cNvPr>
          <p:cNvSpPr/>
          <p:nvPr/>
        </p:nvSpPr>
        <p:spPr>
          <a:xfrm>
            <a:off x="9430248" y="167675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130E6F34-C5EC-B64D-7142-905E340E57D4}"/>
              </a:ext>
            </a:extLst>
          </p:cNvPr>
          <p:cNvSpPr/>
          <p:nvPr/>
        </p:nvSpPr>
        <p:spPr>
          <a:xfrm>
            <a:off x="9644137" y="1509313"/>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Oval 29">
            <a:extLst>
              <a:ext uri="{FF2B5EF4-FFF2-40B4-BE49-F238E27FC236}">
                <a16:creationId xmlns:a16="http://schemas.microsoft.com/office/drawing/2014/main" id="{7F2960CE-B2C8-A6AA-8189-5298510D6F8C}"/>
              </a:ext>
            </a:extLst>
          </p:cNvPr>
          <p:cNvSpPr/>
          <p:nvPr/>
        </p:nvSpPr>
        <p:spPr>
          <a:xfrm>
            <a:off x="9624216" y="160475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498E777E-90DF-8730-4CB2-BF107D768B13}"/>
              </a:ext>
            </a:extLst>
          </p:cNvPr>
          <p:cNvSpPr/>
          <p:nvPr/>
        </p:nvSpPr>
        <p:spPr>
          <a:xfrm>
            <a:off x="9991420" y="1412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1BF36728-8D20-68F3-5B18-E4F8CC6BC1B7}"/>
              </a:ext>
            </a:extLst>
          </p:cNvPr>
          <p:cNvSpPr/>
          <p:nvPr/>
        </p:nvSpPr>
        <p:spPr>
          <a:xfrm>
            <a:off x="9491102" y="135543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Oval 32">
            <a:extLst>
              <a:ext uri="{FF2B5EF4-FFF2-40B4-BE49-F238E27FC236}">
                <a16:creationId xmlns:a16="http://schemas.microsoft.com/office/drawing/2014/main" id="{299242A8-92D7-46E8-1441-829DD62D2EFF}"/>
              </a:ext>
            </a:extLst>
          </p:cNvPr>
          <p:cNvSpPr/>
          <p:nvPr/>
        </p:nvSpPr>
        <p:spPr>
          <a:xfrm>
            <a:off x="9445529" y="14901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0D12B45E-281C-7A3E-BA08-367CE18C687D}"/>
              </a:ext>
            </a:extLst>
          </p:cNvPr>
          <p:cNvSpPr/>
          <p:nvPr/>
        </p:nvSpPr>
        <p:spPr>
          <a:xfrm>
            <a:off x="10147142" y="128343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864DB924-7B96-A322-2A4C-396B4AFFC217}"/>
              </a:ext>
            </a:extLst>
          </p:cNvPr>
          <p:cNvSpPr/>
          <p:nvPr/>
        </p:nvSpPr>
        <p:spPr>
          <a:xfrm>
            <a:off x="10226356" y="136567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DC61DD77-4B89-F1FB-331C-C95AC9F7226A}"/>
              </a:ext>
            </a:extLst>
          </p:cNvPr>
          <p:cNvSpPr/>
          <p:nvPr/>
        </p:nvSpPr>
        <p:spPr>
          <a:xfrm>
            <a:off x="9888353" y="160475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Oval 36">
            <a:extLst>
              <a:ext uri="{FF2B5EF4-FFF2-40B4-BE49-F238E27FC236}">
                <a16:creationId xmlns:a16="http://schemas.microsoft.com/office/drawing/2014/main" id="{CD5F04D4-9615-9FDC-6051-C3ED7EFF2138}"/>
              </a:ext>
            </a:extLst>
          </p:cNvPr>
          <p:cNvSpPr/>
          <p:nvPr/>
        </p:nvSpPr>
        <p:spPr>
          <a:xfrm>
            <a:off x="8177158" y="1412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28E9A918-14D9-EA50-B5E5-509993E6C264}"/>
              </a:ext>
            </a:extLst>
          </p:cNvPr>
          <p:cNvSpPr/>
          <p:nvPr/>
        </p:nvSpPr>
        <p:spPr>
          <a:xfrm>
            <a:off x="10158961" y="1556191"/>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7DE65BA7-CFFA-B7D1-F763-2DFF46961F2A}"/>
              </a:ext>
            </a:extLst>
          </p:cNvPr>
          <p:cNvSpPr/>
          <p:nvPr/>
        </p:nvSpPr>
        <p:spPr>
          <a:xfrm>
            <a:off x="10591360" y="149015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2E2D4FC0-6C11-E1CD-6FC9-9AA5E47758A8}"/>
              </a:ext>
            </a:extLst>
          </p:cNvPr>
          <p:cNvSpPr/>
          <p:nvPr/>
        </p:nvSpPr>
        <p:spPr>
          <a:xfrm>
            <a:off x="10686901" y="140311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D17FAC54-6921-5D73-C929-D1CA4C969649}"/>
              </a:ext>
            </a:extLst>
          </p:cNvPr>
          <p:cNvSpPr/>
          <p:nvPr/>
        </p:nvSpPr>
        <p:spPr>
          <a:xfrm>
            <a:off x="8447977" y="2552678"/>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50A48F29-8280-9BF5-3A2A-F66896B175AA}"/>
              </a:ext>
            </a:extLst>
          </p:cNvPr>
          <p:cNvSpPr/>
          <p:nvPr/>
        </p:nvSpPr>
        <p:spPr>
          <a:xfrm>
            <a:off x="8831932" y="238394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A0865237-10B4-AE97-D4FB-A242D310941C}"/>
              </a:ext>
            </a:extLst>
          </p:cNvPr>
          <p:cNvSpPr/>
          <p:nvPr/>
        </p:nvSpPr>
        <p:spPr>
          <a:xfrm>
            <a:off x="8610928" y="2318087"/>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Oval 43">
            <a:extLst>
              <a:ext uri="{FF2B5EF4-FFF2-40B4-BE49-F238E27FC236}">
                <a16:creationId xmlns:a16="http://schemas.microsoft.com/office/drawing/2014/main" id="{FC209E16-F78C-6381-6BD6-5A10D22613C3}"/>
              </a:ext>
            </a:extLst>
          </p:cNvPr>
          <p:cNvSpPr/>
          <p:nvPr/>
        </p:nvSpPr>
        <p:spPr>
          <a:xfrm>
            <a:off x="8676314" y="245594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58C10611-4E21-50B8-663F-6FEA55C7833D}"/>
              </a:ext>
            </a:extLst>
          </p:cNvPr>
          <p:cNvSpPr/>
          <p:nvPr/>
        </p:nvSpPr>
        <p:spPr>
          <a:xfrm>
            <a:off x="9162006" y="268941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Oval 45">
            <a:extLst>
              <a:ext uri="{FF2B5EF4-FFF2-40B4-BE49-F238E27FC236}">
                <a16:creationId xmlns:a16="http://schemas.microsoft.com/office/drawing/2014/main" id="{C633913F-FB8A-5142-0C0C-AE7396450B29}"/>
              </a:ext>
            </a:extLst>
          </p:cNvPr>
          <p:cNvSpPr/>
          <p:nvPr/>
        </p:nvSpPr>
        <p:spPr>
          <a:xfrm>
            <a:off x="9004326" y="256213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EA079BFE-5064-3FC9-C83F-2915D389A71B}"/>
              </a:ext>
            </a:extLst>
          </p:cNvPr>
          <p:cNvSpPr/>
          <p:nvPr/>
        </p:nvSpPr>
        <p:spPr>
          <a:xfrm>
            <a:off x="9402901" y="265757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738FE963-45A2-8389-267A-442FA2909BF3}"/>
              </a:ext>
            </a:extLst>
          </p:cNvPr>
          <p:cNvSpPr/>
          <p:nvPr/>
        </p:nvSpPr>
        <p:spPr>
          <a:xfrm>
            <a:off x="9644807" y="251956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92E41C70-A03E-1603-E813-6A573F3989E0}"/>
              </a:ext>
            </a:extLst>
          </p:cNvPr>
          <p:cNvSpPr/>
          <p:nvPr/>
        </p:nvSpPr>
        <p:spPr>
          <a:xfrm>
            <a:off x="9596869" y="2585575"/>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8999F63E-10BD-4F8B-658D-DD2B86FE7F26}"/>
              </a:ext>
            </a:extLst>
          </p:cNvPr>
          <p:cNvSpPr/>
          <p:nvPr/>
        </p:nvSpPr>
        <p:spPr>
          <a:xfrm>
            <a:off x="9964073" y="239301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79E8B598-A326-4737-26F1-1CF901B2F9F6}"/>
              </a:ext>
            </a:extLst>
          </p:cNvPr>
          <p:cNvSpPr/>
          <p:nvPr/>
        </p:nvSpPr>
        <p:spPr>
          <a:xfrm>
            <a:off x="9463755" y="2336253"/>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FCA70804-DE31-4811-FD10-15C9A18050DB}"/>
              </a:ext>
            </a:extLst>
          </p:cNvPr>
          <p:cNvSpPr/>
          <p:nvPr/>
        </p:nvSpPr>
        <p:spPr>
          <a:xfrm>
            <a:off x="9417665" y="238599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968767D0-381C-A140-2729-859A82202D66}"/>
              </a:ext>
            </a:extLst>
          </p:cNvPr>
          <p:cNvSpPr/>
          <p:nvPr/>
        </p:nvSpPr>
        <p:spPr>
          <a:xfrm>
            <a:off x="10239121" y="2202502"/>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BFF31E2F-3651-5AA0-994B-BC6BF595A619}"/>
              </a:ext>
            </a:extLst>
          </p:cNvPr>
          <p:cNvSpPr/>
          <p:nvPr/>
        </p:nvSpPr>
        <p:spPr>
          <a:xfrm>
            <a:off x="10306139" y="230880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82CA1E7F-E2B7-F37A-CBB0-96B11C311BA1}"/>
              </a:ext>
            </a:extLst>
          </p:cNvPr>
          <p:cNvSpPr/>
          <p:nvPr/>
        </p:nvSpPr>
        <p:spPr>
          <a:xfrm>
            <a:off x="9915415" y="264196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7B1B39C1-60A8-704E-1E92-4EC1DBFCDE5A}"/>
              </a:ext>
            </a:extLst>
          </p:cNvPr>
          <p:cNvSpPr/>
          <p:nvPr/>
        </p:nvSpPr>
        <p:spPr>
          <a:xfrm>
            <a:off x="8227771" y="2383940"/>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56">
            <a:extLst>
              <a:ext uri="{FF2B5EF4-FFF2-40B4-BE49-F238E27FC236}">
                <a16:creationId xmlns:a16="http://schemas.microsoft.com/office/drawing/2014/main" id="{17E686C0-5A3E-0525-3FF3-728D3F0EC1F9}"/>
              </a:ext>
            </a:extLst>
          </p:cNvPr>
          <p:cNvSpPr/>
          <p:nvPr/>
        </p:nvSpPr>
        <p:spPr>
          <a:xfrm>
            <a:off x="10131614" y="2537014"/>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Oval 57">
            <a:extLst>
              <a:ext uri="{FF2B5EF4-FFF2-40B4-BE49-F238E27FC236}">
                <a16:creationId xmlns:a16="http://schemas.microsoft.com/office/drawing/2014/main" id="{7F29F175-41E7-2018-98E0-338F32664DA4}"/>
              </a:ext>
            </a:extLst>
          </p:cNvPr>
          <p:cNvSpPr/>
          <p:nvPr/>
        </p:nvSpPr>
        <p:spPr>
          <a:xfrm>
            <a:off x="10564013" y="2470979"/>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EEE1BE38-B51A-3ED1-3F47-D0F6AEFBBA9A}"/>
              </a:ext>
            </a:extLst>
          </p:cNvPr>
          <p:cNvSpPr/>
          <p:nvPr/>
        </p:nvSpPr>
        <p:spPr>
          <a:xfrm>
            <a:off x="10623617" y="2634136"/>
            <a:ext cx="144000" cy="14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Rounded Corners 1">
            <a:extLst>
              <a:ext uri="{FF2B5EF4-FFF2-40B4-BE49-F238E27FC236}">
                <a16:creationId xmlns:a16="http://schemas.microsoft.com/office/drawing/2014/main" id="{18C43B9A-01DC-6CB2-B02C-49322EDBE586}"/>
              </a:ext>
            </a:extLst>
          </p:cNvPr>
          <p:cNvSpPr/>
          <p:nvPr/>
        </p:nvSpPr>
        <p:spPr>
          <a:xfrm>
            <a:off x="1965569" y="1873624"/>
            <a:ext cx="648676" cy="971185"/>
          </a:xfrm>
          <a:prstGeom prst="roundRect">
            <a:avLst/>
          </a:prstGeom>
          <a:solidFill>
            <a:srgbClr val="DA2E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3" name="Straight Connector 12">
            <a:extLst>
              <a:ext uri="{FF2B5EF4-FFF2-40B4-BE49-F238E27FC236}">
                <a16:creationId xmlns:a16="http://schemas.microsoft.com/office/drawing/2014/main" id="{A2FDAFF3-0E26-1584-503D-EB78F701D39D}"/>
              </a:ext>
            </a:extLst>
          </p:cNvPr>
          <p:cNvCxnSpPr>
            <a:cxnSpLocks/>
          </p:cNvCxnSpPr>
          <p:nvPr/>
        </p:nvCxnSpPr>
        <p:spPr>
          <a:xfrm flipH="1">
            <a:off x="1335011" y="2815489"/>
            <a:ext cx="333526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8209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Content Placeholder 2">
            <a:extLst>
              <a:ext uri="{FF2B5EF4-FFF2-40B4-BE49-F238E27FC236}">
                <a16:creationId xmlns:a16="http://schemas.microsoft.com/office/drawing/2014/main" id="{B7929306-1D06-C029-40AA-5AED74BA40E3}"/>
              </a:ext>
            </a:extLst>
          </p:cNvPr>
          <p:cNvSpPr>
            <a:spLocks noGrp="1"/>
          </p:cNvSpPr>
          <p:nvPr>
            <p:ph idx="1"/>
          </p:nvPr>
        </p:nvSpPr>
        <p:spPr>
          <a:xfrm>
            <a:off x="4075920" y="1049377"/>
            <a:ext cx="4032380" cy="457854"/>
          </a:xfrm>
        </p:spPr>
        <p:txBody>
          <a:bodyPr>
            <a:normAutofit lnSpcReduction="10000"/>
          </a:bodyPr>
          <a:lstStyle/>
          <a:p>
            <a:pPr marL="0" indent="0">
              <a:buNone/>
            </a:pPr>
            <a:r>
              <a:rPr lang="en-US" dirty="0" err="1">
                <a:latin typeface="Courier New" panose="02070309020205020404" pitchFamily="49" charset="0"/>
                <a:cs typeface="Courier New" panose="02070309020205020404" pitchFamily="49" charset="0"/>
              </a:rPr>
              <a:t>filter.sex.linked</a:t>
            </a:r>
            <a:endParaRPr lang="en-AU" dirty="0">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1E31325D-6A0B-0487-AF3D-647EFF6228FE}"/>
              </a:ext>
            </a:extLst>
          </p:cNvPr>
          <p:cNvSpPr txBox="1"/>
          <p:nvPr/>
        </p:nvSpPr>
        <p:spPr>
          <a:xfrm>
            <a:off x="3823986" y="348764"/>
            <a:ext cx="4536235" cy="523220"/>
          </a:xfrm>
          <a:prstGeom prst="rect">
            <a:avLst/>
          </a:prstGeom>
          <a:noFill/>
        </p:spPr>
        <p:txBody>
          <a:bodyPr wrap="square" rtlCol="0">
            <a:spAutoFit/>
          </a:bodyPr>
          <a:lstStyle/>
          <a:p>
            <a:pPr algn="ctr"/>
            <a:r>
              <a:rPr lang="en-US" sz="2800" dirty="0"/>
              <a:t>sex (15 males + 15 females) </a:t>
            </a:r>
            <a:endParaRPr lang="en-AU" sz="2800" dirty="0"/>
          </a:p>
        </p:txBody>
      </p:sp>
      <p:cxnSp>
        <p:nvCxnSpPr>
          <p:cNvPr id="19" name="Straight Arrow Connector 18">
            <a:extLst>
              <a:ext uri="{FF2B5EF4-FFF2-40B4-BE49-F238E27FC236}">
                <a16:creationId xmlns:a16="http://schemas.microsoft.com/office/drawing/2014/main" id="{72EA2D91-DB42-DDA4-AADF-99D8F6D07970}"/>
              </a:ext>
            </a:extLst>
          </p:cNvPr>
          <p:cNvCxnSpPr>
            <a:cxnSpLocks/>
          </p:cNvCxnSpPr>
          <p:nvPr/>
        </p:nvCxnSpPr>
        <p:spPr>
          <a:xfrm>
            <a:off x="6096000" y="797336"/>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cxnSp>
        <p:nvCxnSpPr>
          <p:cNvPr id="25" name="Straight Arrow Connector 24">
            <a:extLst>
              <a:ext uri="{FF2B5EF4-FFF2-40B4-BE49-F238E27FC236}">
                <a16:creationId xmlns:a16="http://schemas.microsoft.com/office/drawing/2014/main" id="{810475B4-E803-F07C-0DD0-234D8B878D78}"/>
              </a:ext>
            </a:extLst>
          </p:cNvPr>
          <p:cNvCxnSpPr>
            <a:cxnSpLocks/>
          </p:cNvCxnSpPr>
          <p:nvPr/>
        </p:nvCxnSpPr>
        <p:spPr>
          <a:xfrm>
            <a:off x="6092110" y="1452102"/>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6F7A410-759C-75A8-BE77-F8AA22BB4729}"/>
              </a:ext>
            </a:extLst>
          </p:cNvPr>
          <p:cNvGrpSpPr/>
          <p:nvPr/>
        </p:nvGrpSpPr>
        <p:grpSpPr>
          <a:xfrm>
            <a:off x="3301496" y="1804075"/>
            <a:ext cx="1631929" cy="474788"/>
            <a:chOff x="3301496" y="1804075"/>
            <a:chExt cx="1631929" cy="474788"/>
          </a:xfrm>
        </p:grpSpPr>
        <p:sp>
          <p:nvSpPr>
            <p:cNvPr id="4" name="Rectangle: Rounded Corners 3">
              <a:extLst>
                <a:ext uri="{FF2B5EF4-FFF2-40B4-BE49-F238E27FC236}">
                  <a16:creationId xmlns:a16="http://schemas.microsoft.com/office/drawing/2014/main" id="{FBF2E6AD-1609-DEB5-2B6D-3F7CB558353C}"/>
                </a:ext>
              </a:extLst>
            </p:cNvPr>
            <p:cNvSpPr/>
            <p:nvPr/>
          </p:nvSpPr>
          <p:spPr>
            <a:xfrm>
              <a:off x="3301496" y="1804075"/>
              <a:ext cx="610208"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5" name="Rectangle: Rounded Corners 4">
              <a:extLst>
                <a:ext uri="{FF2B5EF4-FFF2-40B4-BE49-F238E27FC236}">
                  <a16:creationId xmlns:a16="http://schemas.microsoft.com/office/drawing/2014/main" id="{0552108A-630B-0715-6814-42250F54BBB1}"/>
                </a:ext>
              </a:extLst>
            </p:cNvPr>
            <p:cNvSpPr/>
            <p:nvPr/>
          </p:nvSpPr>
          <p:spPr>
            <a:xfrm>
              <a:off x="3301496" y="1821009"/>
              <a:ext cx="1631929" cy="45785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6" name="TextBox 5">
              <a:extLst>
                <a:ext uri="{FF2B5EF4-FFF2-40B4-BE49-F238E27FC236}">
                  <a16:creationId xmlns:a16="http://schemas.microsoft.com/office/drawing/2014/main" id="{BECCD466-1DC3-7693-5200-B3AADFADDA69}"/>
                </a:ext>
              </a:extLst>
            </p:cNvPr>
            <p:cNvSpPr txBox="1"/>
            <p:nvPr/>
          </p:nvSpPr>
          <p:spPr>
            <a:xfrm>
              <a:off x="3566130" y="1864832"/>
              <a:ext cx="1102659" cy="369332"/>
            </a:xfrm>
            <a:prstGeom prst="rect">
              <a:avLst/>
            </a:prstGeom>
            <a:noFill/>
          </p:spPr>
          <p:txBody>
            <a:bodyPr wrap="square">
              <a:spAutoFit/>
            </a:bodyP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grpSp>
      <p:grpSp>
        <p:nvGrpSpPr>
          <p:cNvPr id="7" name="Group 6">
            <a:extLst>
              <a:ext uri="{FF2B5EF4-FFF2-40B4-BE49-F238E27FC236}">
                <a16:creationId xmlns:a16="http://schemas.microsoft.com/office/drawing/2014/main" id="{509DB526-63C8-BAD2-A189-D9E56FF0AA83}"/>
              </a:ext>
            </a:extLst>
          </p:cNvPr>
          <p:cNvGrpSpPr/>
          <p:nvPr/>
        </p:nvGrpSpPr>
        <p:grpSpPr>
          <a:xfrm>
            <a:off x="5250349" y="1804075"/>
            <a:ext cx="1631930" cy="474788"/>
            <a:chOff x="3301495" y="1804075"/>
            <a:chExt cx="1631930" cy="474788"/>
          </a:xfrm>
        </p:grpSpPr>
        <p:sp>
          <p:nvSpPr>
            <p:cNvPr id="8" name="Rectangle: Rounded Corners 7">
              <a:extLst>
                <a:ext uri="{FF2B5EF4-FFF2-40B4-BE49-F238E27FC236}">
                  <a16:creationId xmlns:a16="http://schemas.microsoft.com/office/drawing/2014/main" id="{6F7A6851-E1DE-330B-71FD-57E1056E9E78}"/>
                </a:ext>
              </a:extLst>
            </p:cNvPr>
            <p:cNvSpPr/>
            <p:nvPr/>
          </p:nvSpPr>
          <p:spPr>
            <a:xfrm>
              <a:off x="3301495" y="1804075"/>
              <a:ext cx="1042295" cy="457854"/>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9" name="Rectangle: Rounded Corners 8">
              <a:extLst>
                <a:ext uri="{FF2B5EF4-FFF2-40B4-BE49-F238E27FC236}">
                  <a16:creationId xmlns:a16="http://schemas.microsoft.com/office/drawing/2014/main" id="{2E575CB3-2616-974C-56EE-083232CD0ADF}"/>
                </a:ext>
              </a:extLst>
            </p:cNvPr>
            <p:cNvSpPr/>
            <p:nvPr/>
          </p:nvSpPr>
          <p:spPr>
            <a:xfrm>
              <a:off x="3301496" y="1821009"/>
              <a:ext cx="1631929" cy="45785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0" name="TextBox 9">
              <a:extLst>
                <a:ext uri="{FF2B5EF4-FFF2-40B4-BE49-F238E27FC236}">
                  <a16:creationId xmlns:a16="http://schemas.microsoft.com/office/drawing/2014/main" id="{E9789186-CE51-4D4E-F077-FB1A9990B0F6}"/>
                </a:ext>
              </a:extLst>
            </p:cNvPr>
            <p:cNvSpPr txBox="1"/>
            <p:nvPr/>
          </p:nvSpPr>
          <p:spPr>
            <a:xfrm>
              <a:off x="3455957" y="1864832"/>
              <a:ext cx="1350550" cy="369332"/>
            </a:xfrm>
            <a:prstGeom prst="rect">
              <a:avLst/>
            </a:prstGeom>
            <a:noFill/>
            <a:ln>
              <a:noFill/>
            </a:ln>
          </p:spPr>
          <p:txBody>
            <a:bodyPr wrap="square">
              <a:spAutoFit/>
            </a:bodyP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grpSp>
        <p:nvGrpSpPr>
          <p:cNvPr id="11" name="Group 10">
            <a:extLst>
              <a:ext uri="{FF2B5EF4-FFF2-40B4-BE49-F238E27FC236}">
                <a16:creationId xmlns:a16="http://schemas.microsoft.com/office/drawing/2014/main" id="{A67F8B0F-0344-0A4D-CDB7-63FB7270F266}"/>
              </a:ext>
            </a:extLst>
          </p:cNvPr>
          <p:cNvGrpSpPr/>
          <p:nvPr/>
        </p:nvGrpSpPr>
        <p:grpSpPr>
          <a:xfrm>
            <a:off x="7238997" y="1829038"/>
            <a:ext cx="1631929" cy="459837"/>
            <a:chOff x="7238997" y="1829038"/>
            <a:chExt cx="1631929" cy="459837"/>
          </a:xfrm>
        </p:grpSpPr>
        <p:grpSp>
          <p:nvGrpSpPr>
            <p:cNvPr id="12" name="Group 11">
              <a:extLst>
                <a:ext uri="{FF2B5EF4-FFF2-40B4-BE49-F238E27FC236}">
                  <a16:creationId xmlns:a16="http://schemas.microsoft.com/office/drawing/2014/main" id="{FE457857-8F84-55AA-3DB9-2DF9E235F47D}"/>
                </a:ext>
              </a:extLst>
            </p:cNvPr>
            <p:cNvGrpSpPr/>
            <p:nvPr/>
          </p:nvGrpSpPr>
          <p:grpSpPr>
            <a:xfrm>
              <a:off x="7238997" y="1829038"/>
              <a:ext cx="1631929" cy="457854"/>
              <a:chOff x="3301496" y="1821009"/>
              <a:chExt cx="1631929" cy="457854"/>
            </a:xfrm>
          </p:grpSpPr>
          <p:sp>
            <p:nvSpPr>
              <p:cNvPr id="14" name="Rectangle: Rounded Corners 13">
                <a:extLst>
                  <a:ext uri="{FF2B5EF4-FFF2-40B4-BE49-F238E27FC236}">
                    <a16:creationId xmlns:a16="http://schemas.microsoft.com/office/drawing/2014/main" id="{3D983E30-3798-A444-7DA1-ECB7A5E39842}"/>
                  </a:ext>
                </a:extLst>
              </p:cNvPr>
              <p:cNvSpPr/>
              <p:nvPr/>
            </p:nvSpPr>
            <p:spPr>
              <a:xfrm>
                <a:off x="3301496" y="1821009"/>
                <a:ext cx="1631929" cy="45785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5" name="TextBox 14">
                <a:extLst>
                  <a:ext uri="{FF2B5EF4-FFF2-40B4-BE49-F238E27FC236}">
                    <a16:creationId xmlns:a16="http://schemas.microsoft.com/office/drawing/2014/main" id="{6F0946EC-692E-7D5B-5D87-FD89BBD6101D}"/>
                  </a:ext>
                </a:extLst>
              </p:cNvPr>
              <p:cNvSpPr txBox="1"/>
              <p:nvPr/>
            </p:nvSpPr>
            <p:spPr>
              <a:xfrm>
                <a:off x="3455957" y="1864832"/>
                <a:ext cx="1350550" cy="369332"/>
              </a:xfrm>
              <a:prstGeom prst="rect">
                <a:avLst/>
              </a:prstGeom>
              <a:noFill/>
              <a:ln>
                <a:noFill/>
              </a:ln>
            </p:spPr>
            <p:txBody>
              <a:bodyPr wrap="square">
                <a:spAutoFit/>
              </a:bodyP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grpSp>
        <p:sp>
          <p:nvSpPr>
            <p:cNvPr id="13" name="Rectangle: Rounded Corners 12">
              <a:extLst>
                <a:ext uri="{FF2B5EF4-FFF2-40B4-BE49-F238E27FC236}">
                  <a16:creationId xmlns:a16="http://schemas.microsoft.com/office/drawing/2014/main" id="{AEDB4275-18CD-A9E1-2B47-74BF8E8C13A0}"/>
                </a:ext>
              </a:extLst>
            </p:cNvPr>
            <p:cNvSpPr/>
            <p:nvPr/>
          </p:nvSpPr>
          <p:spPr>
            <a:xfrm>
              <a:off x="7240053" y="1831021"/>
              <a:ext cx="255900"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grpSp>
    </p:spTree>
    <p:extLst>
      <p:ext uri="{BB962C8B-B14F-4D97-AF65-F5344CB8AC3E}">
        <p14:creationId xmlns:p14="http://schemas.microsoft.com/office/powerpoint/2010/main" val="27113393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Content Placeholder 2">
            <a:extLst>
              <a:ext uri="{FF2B5EF4-FFF2-40B4-BE49-F238E27FC236}">
                <a16:creationId xmlns:a16="http://schemas.microsoft.com/office/drawing/2014/main" id="{B7929306-1D06-C029-40AA-5AED74BA40E3}"/>
              </a:ext>
            </a:extLst>
          </p:cNvPr>
          <p:cNvSpPr>
            <a:spLocks noGrp="1"/>
          </p:cNvSpPr>
          <p:nvPr>
            <p:ph idx="1"/>
          </p:nvPr>
        </p:nvSpPr>
        <p:spPr>
          <a:xfrm>
            <a:off x="4075920" y="1049377"/>
            <a:ext cx="4032380" cy="457854"/>
          </a:xfrm>
        </p:spPr>
        <p:txBody>
          <a:bodyPr>
            <a:normAutofit lnSpcReduction="10000"/>
          </a:bodyPr>
          <a:lstStyle/>
          <a:p>
            <a:pPr marL="0" indent="0">
              <a:buNone/>
            </a:pPr>
            <a:r>
              <a:rPr lang="en-US" dirty="0" err="1">
                <a:latin typeface="Courier New" panose="02070309020205020404" pitchFamily="49" charset="0"/>
                <a:cs typeface="Courier New" panose="02070309020205020404" pitchFamily="49" charset="0"/>
              </a:rPr>
              <a:t>filter.sex.linked</a:t>
            </a:r>
            <a:endParaRPr lang="en-AU" dirty="0">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1E31325D-6A0B-0487-AF3D-647EFF6228FE}"/>
              </a:ext>
            </a:extLst>
          </p:cNvPr>
          <p:cNvSpPr txBox="1"/>
          <p:nvPr/>
        </p:nvSpPr>
        <p:spPr>
          <a:xfrm>
            <a:off x="3823986" y="348764"/>
            <a:ext cx="4536235" cy="523220"/>
          </a:xfrm>
          <a:prstGeom prst="rect">
            <a:avLst/>
          </a:prstGeom>
          <a:noFill/>
        </p:spPr>
        <p:txBody>
          <a:bodyPr wrap="square" rtlCol="0">
            <a:spAutoFit/>
          </a:bodyPr>
          <a:lstStyle/>
          <a:p>
            <a:pPr algn="ctr"/>
            <a:r>
              <a:rPr lang="en-US" sz="2800" dirty="0"/>
              <a:t>sex (15 males + 15 females) </a:t>
            </a:r>
            <a:endParaRPr lang="en-AU" sz="2800" dirty="0"/>
          </a:p>
        </p:txBody>
      </p:sp>
      <p:cxnSp>
        <p:nvCxnSpPr>
          <p:cNvPr id="19" name="Straight Arrow Connector 18">
            <a:extLst>
              <a:ext uri="{FF2B5EF4-FFF2-40B4-BE49-F238E27FC236}">
                <a16:creationId xmlns:a16="http://schemas.microsoft.com/office/drawing/2014/main" id="{72EA2D91-DB42-DDA4-AADF-99D8F6D07970}"/>
              </a:ext>
            </a:extLst>
          </p:cNvPr>
          <p:cNvCxnSpPr>
            <a:cxnSpLocks/>
          </p:cNvCxnSpPr>
          <p:nvPr/>
        </p:nvCxnSpPr>
        <p:spPr>
          <a:xfrm>
            <a:off x="6096000" y="797336"/>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cxnSp>
        <p:nvCxnSpPr>
          <p:cNvPr id="25" name="Straight Arrow Connector 24">
            <a:extLst>
              <a:ext uri="{FF2B5EF4-FFF2-40B4-BE49-F238E27FC236}">
                <a16:creationId xmlns:a16="http://schemas.microsoft.com/office/drawing/2014/main" id="{810475B4-E803-F07C-0DD0-234D8B878D78}"/>
              </a:ext>
            </a:extLst>
          </p:cNvPr>
          <p:cNvCxnSpPr>
            <a:cxnSpLocks/>
          </p:cNvCxnSpPr>
          <p:nvPr/>
        </p:nvCxnSpPr>
        <p:spPr>
          <a:xfrm>
            <a:off x="6092110" y="1452102"/>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1FA4A6B-1088-1F17-A38D-0AE561A82247}"/>
              </a:ext>
            </a:extLst>
          </p:cNvPr>
          <p:cNvCxnSpPr>
            <a:cxnSpLocks/>
          </p:cNvCxnSpPr>
          <p:nvPr/>
        </p:nvCxnSpPr>
        <p:spPr>
          <a:xfrm>
            <a:off x="6095214" y="2332290"/>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70F86BCF-BB65-DB67-AA71-243D947A527A}"/>
              </a:ext>
            </a:extLst>
          </p:cNvPr>
          <p:cNvSpPr txBox="1">
            <a:spLocks/>
          </p:cNvSpPr>
          <p:nvPr/>
        </p:nvSpPr>
        <p:spPr>
          <a:xfrm>
            <a:off x="5007818" y="2618036"/>
            <a:ext cx="2183363" cy="45785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err="1">
                <a:latin typeface="Courier New" panose="02070309020205020404" pitchFamily="49" charset="0"/>
                <a:cs typeface="Courier New" panose="02070309020205020404" pitchFamily="49" charset="0"/>
              </a:rPr>
              <a:t>infer.sex</a:t>
            </a:r>
            <a:endParaRPr lang="en-AU" dirty="0">
              <a:latin typeface="Courier New" panose="02070309020205020404" pitchFamily="49" charset="0"/>
              <a:cs typeface="Courier New" panose="02070309020205020404" pitchFamily="49" charset="0"/>
            </a:endParaRPr>
          </a:p>
        </p:txBody>
      </p:sp>
      <p:cxnSp>
        <p:nvCxnSpPr>
          <p:cNvPr id="30" name="Straight Arrow Connector 29">
            <a:extLst>
              <a:ext uri="{FF2B5EF4-FFF2-40B4-BE49-F238E27FC236}">
                <a16:creationId xmlns:a16="http://schemas.microsoft.com/office/drawing/2014/main" id="{D5FB4DCD-C807-313C-1C6C-013BEED8D253}"/>
              </a:ext>
            </a:extLst>
          </p:cNvPr>
          <p:cNvCxnSpPr>
            <a:cxnSpLocks/>
          </p:cNvCxnSpPr>
          <p:nvPr/>
        </p:nvCxnSpPr>
        <p:spPr>
          <a:xfrm>
            <a:off x="6088992" y="3035199"/>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39F86D-E6DA-EE4A-A5BB-9BAE78AB0309}"/>
              </a:ext>
            </a:extLst>
          </p:cNvPr>
          <p:cNvSpPr txBox="1"/>
          <p:nvPr/>
        </p:nvSpPr>
        <p:spPr>
          <a:xfrm>
            <a:off x="5432353" y="3224657"/>
            <a:ext cx="1323008" cy="523220"/>
          </a:xfrm>
          <a:prstGeom prst="rect">
            <a:avLst/>
          </a:prstGeom>
          <a:noFill/>
        </p:spPr>
        <p:txBody>
          <a:bodyPr wrap="square" rtlCol="0">
            <a:spAutoFit/>
          </a:bodyPr>
          <a:lstStyle/>
          <a:p>
            <a:pPr algn="ctr"/>
            <a:r>
              <a:rPr lang="en-US" sz="2800" dirty="0"/>
              <a:t>sex (all)</a:t>
            </a:r>
            <a:endParaRPr lang="en-AU" sz="2800" dirty="0"/>
          </a:p>
        </p:txBody>
      </p:sp>
      <p:grpSp>
        <p:nvGrpSpPr>
          <p:cNvPr id="2" name="Group 1">
            <a:extLst>
              <a:ext uri="{FF2B5EF4-FFF2-40B4-BE49-F238E27FC236}">
                <a16:creationId xmlns:a16="http://schemas.microsoft.com/office/drawing/2014/main" id="{3CEFD4D8-043D-3C33-1E5F-6767446E0510}"/>
              </a:ext>
            </a:extLst>
          </p:cNvPr>
          <p:cNvGrpSpPr/>
          <p:nvPr/>
        </p:nvGrpSpPr>
        <p:grpSpPr>
          <a:xfrm>
            <a:off x="3301496" y="1804075"/>
            <a:ext cx="1631929" cy="474788"/>
            <a:chOff x="3301496" y="1804075"/>
            <a:chExt cx="1631929" cy="474788"/>
          </a:xfrm>
        </p:grpSpPr>
        <p:sp>
          <p:nvSpPr>
            <p:cNvPr id="4" name="Rectangle: Rounded Corners 3">
              <a:extLst>
                <a:ext uri="{FF2B5EF4-FFF2-40B4-BE49-F238E27FC236}">
                  <a16:creationId xmlns:a16="http://schemas.microsoft.com/office/drawing/2014/main" id="{5AF7C8F1-6DE3-CB21-8913-0D4EE8B78117}"/>
                </a:ext>
              </a:extLst>
            </p:cNvPr>
            <p:cNvSpPr/>
            <p:nvPr/>
          </p:nvSpPr>
          <p:spPr>
            <a:xfrm>
              <a:off x="3301496" y="1804075"/>
              <a:ext cx="610208"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5" name="Rectangle: Rounded Corners 4">
              <a:extLst>
                <a:ext uri="{FF2B5EF4-FFF2-40B4-BE49-F238E27FC236}">
                  <a16:creationId xmlns:a16="http://schemas.microsoft.com/office/drawing/2014/main" id="{3E5E639A-60AF-361C-A6BF-7BB0F29F6C98}"/>
                </a:ext>
              </a:extLst>
            </p:cNvPr>
            <p:cNvSpPr/>
            <p:nvPr/>
          </p:nvSpPr>
          <p:spPr>
            <a:xfrm>
              <a:off x="3301496" y="1821009"/>
              <a:ext cx="1631929" cy="45785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6" name="TextBox 5">
              <a:extLst>
                <a:ext uri="{FF2B5EF4-FFF2-40B4-BE49-F238E27FC236}">
                  <a16:creationId xmlns:a16="http://schemas.microsoft.com/office/drawing/2014/main" id="{DC444B6A-6297-AF53-2391-9075292D6F43}"/>
                </a:ext>
              </a:extLst>
            </p:cNvPr>
            <p:cNvSpPr txBox="1"/>
            <p:nvPr/>
          </p:nvSpPr>
          <p:spPr>
            <a:xfrm>
              <a:off x="3566130" y="1864832"/>
              <a:ext cx="1102659" cy="369332"/>
            </a:xfrm>
            <a:prstGeom prst="rect">
              <a:avLst/>
            </a:prstGeom>
            <a:noFill/>
          </p:spPr>
          <p:txBody>
            <a:bodyPr wrap="square">
              <a:spAutoFit/>
            </a:bodyP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grpSp>
      <p:grpSp>
        <p:nvGrpSpPr>
          <p:cNvPr id="11" name="Group 10">
            <a:extLst>
              <a:ext uri="{FF2B5EF4-FFF2-40B4-BE49-F238E27FC236}">
                <a16:creationId xmlns:a16="http://schemas.microsoft.com/office/drawing/2014/main" id="{46059632-FFA2-2033-9059-8CFB58BD1EE1}"/>
              </a:ext>
            </a:extLst>
          </p:cNvPr>
          <p:cNvGrpSpPr/>
          <p:nvPr/>
        </p:nvGrpSpPr>
        <p:grpSpPr>
          <a:xfrm>
            <a:off x="7238997" y="1829038"/>
            <a:ext cx="1631929" cy="459837"/>
            <a:chOff x="7238997" y="1829038"/>
            <a:chExt cx="1631929" cy="459837"/>
          </a:xfrm>
        </p:grpSpPr>
        <p:grpSp>
          <p:nvGrpSpPr>
            <p:cNvPr id="12" name="Group 11">
              <a:extLst>
                <a:ext uri="{FF2B5EF4-FFF2-40B4-BE49-F238E27FC236}">
                  <a16:creationId xmlns:a16="http://schemas.microsoft.com/office/drawing/2014/main" id="{BF31855C-F64B-8F70-28F7-65C4277F9E65}"/>
                </a:ext>
              </a:extLst>
            </p:cNvPr>
            <p:cNvGrpSpPr/>
            <p:nvPr/>
          </p:nvGrpSpPr>
          <p:grpSpPr>
            <a:xfrm>
              <a:off x="7238997" y="1829038"/>
              <a:ext cx="1631929" cy="457854"/>
              <a:chOff x="3301496" y="1821009"/>
              <a:chExt cx="1631929" cy="457854"/>
            </a:xfrm>
          </p:grpSpPr>
          <p:sp>
            <p:nvSpPr>
              <p:cNvPr id="14" name="Rectangle: Rounded Corners 13">
                <a:extLst>
                  <a:ext uri="{FF2B5EF4-FFF2-40B4-BE49-F238E27FC236}">
                    <a16:creationId xmlns:a16="http://schemas.microsoft.com/office/drawing/2014/main" id="{CF528B49-B804-EE9A-1389-04FD30518CBE}"/>
                  </a:ext>
                </a:extLst>
              </p:cNvPr>
              <p:cNvSpPr/>
              <p:nvPr/>
            </p:nvSpPr>
            <p:spPr>
              <a:xfrm>
                <a:off x="3301496" y="1821009"/>
                <a:ext cx="1631929" cy="45785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5" name="TextBox 14">
                <a:extLst>
                  <a:ext uri="{FF2B5EF4-FFF2-40B4-BE49-F238E27FC236}">
                    <a16:creationId xmlns:a16="http://schemas.microsoft.com/office/drawing/2014/main" id="{C8358906-3BE6-3C83-4810-E668D40A2E07}"/>
                  </a:ext>
                </a:extLst>
              </p:cNvPr>
              <p:cNvSpPr txBox="1"/>
              <p:nvPr/>
            </p:nvSpPr>
            <p:spPr>
              <a:xfrm>
                <a:off x="3455957" y="1864832"/>
                <a:ext cx="1350550" cy="369332"/>
              </a:xfrm>
              <a:prstGeom prst="rect">
                <a:avLst/>
              </a:prstGeom>
              <a:noFill/>
              <a:ln>
                <a:noFill/>
              </a:ln>
            </p:spPr>
            <p:txBody>
              <a:bodyPr wrap="square">
                <a:spAutoFit/>
              </a:bodyP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grpSp>
        <p:sp>
          <p:nvSpPr>
            <p:cNvPr id="13" name="Rectangle: Rounded Corners 12">
              <a:extLst>
                <a:ext uri="{FF2B5EF4-FFF2-40B4-BE49-F238E27FC236}">
                  <a16:creationId xmlns:a16="http://schemas.microsoft.com/office/drawing/2014/main" id="{4C896E78-7FCC-9B5F-7359-73E75762A813}"/>
                </a:ext>
              </a:extLst>
            </p:cNvPr>
            <p:cNvSpPr/>
            <p:nvPr/>
          </p:nvSpPr>
          <p:spPr>
            <a:xfrm>
              <a:off x="7240053" y="1831021"/>
              <a:ext cx="255900"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grpSp>
      <p:grpSp>
        <p:nvGrpSpPr>
          <p:cNvPr id="16" name="Group 15">
            <a:extLst>
              <a:ext uri="{FF2B5EF4-FFF2-40B4-BE49-F238E27FC236}">
                <a16:creationId xmlns:a16="http://schemas.microsoft.com/office/drawing/2014/main" id="{7EEFD222-C750-CE93-5921-A68FE8B86DD5}"/>
              </a:ext>
            </a:extLst>
          </p:cNvPr>
          <p:cNvGrpSpPr/>
          <p:nvPr/>
        </p:nvGrpSpPr>
        <p:grpSpPr>
          <a:xfrm>
            <a:off x="5250349" y="1804075"/>
            <a:ext cx="1631930" cy="474788"/>
            <a:chOff x="3301495" y="1804075"/>
            <a:chExt cx="1631930" cy="474788"/>
          </a:xfrm>
        </p:grpSpPr>
        <p:sp>
          <p:nvSpPr>
            <p:cNvPr id="24" name="Rectangle: Rounded Corners 23">
              <a:extLst>
                <a:ext uri="{FF2B5EF4-FFF2-40B4-BE49-F238E27FC236}">
                  <a16:creationId xmlns:a16="http://schemas.microsoft.com/office/drawing/2014/main" id="{1207A9D9-37B4-AC05-71BF-49936F9DD76A}"/>
                </a:ext>
              </a:extLst>
            </p:cNvPr>
            <p:cNvSpPr/>
            <p:nvPr/>
          </p:nvSpPr>
          <p:spPr>
            <a:xfrm>
              <a:off x="3301495" y="1804075"/>
              <a:ext cx="1042295" cy="457854"/>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6" name="Rectangle: Rounded Corners 25">
              <a:extLst>
                <a:ext uri="{FF2B5EF4-FFF2-40B4-BE49-F238E27FC236}">
                  <a16:creationId xmlns:a16="http://schemas.microsoft.com/office/drawing/2014/main" id="{99A39D91-95B0-5A6D-E49D-9966B2047FE1}"/>
                </a:ext>
              </a:extLst>
            </p:cNvPr>
            <p:cNvSpPr/>
            <p:nvPr/>
          </p:nvSpPr>
          <p:spPr>
            <a:xfrm>
              <a:off x="3301496" y="1821009"/>
              <a:ext cx="1631929" cy="45785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8" name="TextBox 27">
              <a:extLst>
                <a:ext uri="{FF2B5EF4-FFF2-40B4-BE49-F238E27FC236}">
                  <a16:creationId xmlns:a16="http://schemas.microsoft.com/office/drawing/2014/main" id="{8D5E25DB-BF1B-BAB9-867A-3854A65D1311}"/>
                </a:ext>
              </a:extLst>
            </p:cNvPr>
            <p:cNvSpPr txBox="1"/>
            <p:nvPr/>
          </p:nvSpPr>
          <p:spPr>
            <a:xfrm>
              <a:off x="3455957" y="1864832"/>
              <a:ext cx="1350550" cy="369332"/>
            </a:xfrm>
            <a:prstGeom prst="rect">
              <a:avLst/>
            </a:prstGeom>
            <a:noFill/>
            <a:ln>
              <a:noFill/>
            </a:ln>
          </p:spPr>
          <p:txBody>
            <a:bodyPr wrap="square">
              <a:spAutoFit/>
            </a:bodyP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spTree>
    <p:extLst>
      <p:ext uri="{BB962C8B-B14F-4D97-AF65-F5344CB8AC3E}">
        <p14:creationId xmlns:p14="http://schemas.microsoft.com/office/powerpoint/2010/main" val="18296081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Content Placeholder 2">
            <a:extLst>
              <a:ext uri="{FF2B5EF4-FFF2-40B4-BE49-F238E27FC236}">
                <a16:creationId xmlns:a16="http://schemas.microsoft.com/office/drawing/2014/main" id="{B7929306-1D06-C029-40AA-5AED74BA40E3}"/>
              </a:ext>
            </a:extLst>
          </p:cNvPr>
          <p:cNvSpPr>
            <a:spLocks noGrp="1"/>
          </p:cNvSpPr>
          <p:nvPr>
            <p:ph idx="1"/>
          </p:nvPr>
        </p:nvSpPr>
        <p:spPr>
          <a:xfrm>
            <a:off x="4075920" y="1049377"/>
            <a:ext cx="4032380" cy="457854"/>
          </a:xfrm>
        </p:spPr>
        <p:txBody>
          <a:bodyPr>
            <a:normAutofit lnSpcReduction="10000"/>
          </a:bodyPr>
          <a:lstStyle/>
          <a:p>
            <a:pPr marL="0" indent="0">
              <a:buNone/>
            </a:pPr>
            <a:r>
              <a:rPr lang="en-US" dirty="0" err="1">
                <a:latin typeface="Courier New" panose="02070309020205020404" pitchFamily="49" charset="0"/>
                <a:cs typeface="Courier New" panose="02070309020205020404" pitchFamily="49" charset="0"/>
              </a:rPr>
              <a:t>filter.sex.linked</a:t>
            </a:r>
            <a:endParaRPr lang="en-AU" dirty="0">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1E31325D-6A0B-0487-AF3D-647EFF6228FE}"/>
              </a:ext>
            </a:extLst>
          </p:cNvPr>
          <p:cNvSpPr txBox="1"/>
          <p:nvPr/>
        </p:nvSpPr>
        <p:spPr>
          <a:xfrm>
            <a:off x="3823986" y="348764"/>
            <a:ext cx="4536235" cy="523220"/>
          </a:xfrm>
          <a:prstGeom prst="rect">
            <a:avLst/>
          </a:prstGeom>
          <a:noFill/>
        </p:spPr>
        <p:txBody>
          <a:bodyPr wrap="square" rtlCol="0">
            <a:spAutoFit/>
          </a:bodyPr>
          <a:lstStyle/>
          <a:p>
            <a:pPr algn="ctr"/>
            <a:r>
              <a:rPr lang="en-US" sz="2800" dirty="0"/>
              <a:t>sex (15 males + 15 females) </a:t>
            </a:r>
            <a:endParaRPr lang="en-AU" sz="2800" dirty="0"/>
          </a:p>
        </p:txBody>
      </p:sp>
      <p:cxnSp>
        <p:nvCxnSpPr>
          <p:cNvPr id="19" name="Straight Arrow Connector 18">
            <a:extLst>
              <a:ext uri="{FF2B5EF4-FFF2-40B4-BE49-F238E27FC236}">
                <a16:creationId xmlns:a16="http://schemas.microsoft.com/office/drawing/2014/main" id="{72EA2D91-DB42-DDA4-AADF-99D8F6D07970}"/>
              </a:ext>
            </a:extLst>
          </p:cNvPr>
          <p:cNvCxnSpPr>
            <a:cxnSpLocks/>
          </p:cNvCxnSpPr>
          <p:nvPr/>
        </p:nvCxnSpPr>
        <p:spPr>
          <a:xfrm>
            <a:off x="6096000" y="797336"/>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cxnSp>
        <p:nvCxnSpPr>
          <p:cNvPr id="25" name="Straight Arrow Connector 24">
            <a:extLst>
              <a:ext uri="{FF2B5EF4-FFF2-40B4-BE49-F238E27FC236}">
                <a16:creationId xmlns:a16="http://schemas.microsoft.com/office/drawing/2014/main" id="{810475B4-E803-F07C-0DD0-234D8B878D78}"/>
              </a:ext>
            </a:extLst>
          </p:cNvPr>
          <p:cNvCxnSpPr>
            <a:cxnSpLocks/>
          </p:cNvCxnSpPr>
          <p:nvPr/>
        </p:nvCxnSpPr>
        <p:spPr>
          <a:xfrm>
            <a:off x="6092110" y="1452102"/>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1FA4A6B-1088-1F17-A38D-0AE561A82247}"/>
              </a:ext>
            </a:extLst>
          </p:cNvPr>
          <p:cNvCxnSpPr>
            <a:cxnSpLocks/>
          </p:cNvCxnSpPr>
          <p:nvPr/>
        </p:nvCxnSpPr>
        <p:spPr>
          <a:xfrm>
            <a:off x="6095214" y="2332290"/>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70F86BCF-BB65-DB67-AA71-243D947A527A}"/>
              </a:ext>
            </a:extLst>
          </p:cNvPr>
          <p:cNvSpPr txBox="1">
            <a:spLocks/>
          </p:cNvSpPr>
          <p:nvPr/>
        </p:nvSpPr>
        <p:spPr>
          <a:xfrm>
            <a:off x="5007818" y="2618036"/>
            <a:ext cx="2183363" cy="45785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err="1">
                <a:latin typeface="Courier New" panose="02070309020205020404" pitchFamily="49" charset="0"/>
                <a:cs typeface="Courier New" panose="02070309020205020404" pitchFamily="49" charset="0"/>
              </a:rPr>
              <a:t>infer.sex</a:t>
            </a:r>
            <a:endParaRPr lang="en-AU" dirty="0">
              <a:latin typeface="Courier New" panose="02070309020205020404" pitchFamily="49" charset="0"/>
              <a:cs typeface="Courier New" panose="02070309020205020404" pitchFamily="49" charset="0"/>
            </a:endParaRPr>
          </a:p>
        </p:txBody>
      </p:sp>
      <p:cxnSp>
        <p:nvCxnSpPr>
          <p:cNvPr id="30" name="Straight Arrow Connector 29">
            <a:extLst>
              <a:ext uri="{FF2B5EF4-FFF2-40B4-BE49-F238E27FC236}">
                <a16:creationId xmlns:a16="http://schemas.microsoft.com/office/drawing/2014/main" id="{D5FB4DCD-C807-313C-1C6C-013BEED8D253}"/>
              </a:ext>
            </a:extLst>
          </p:cNvPr>
          <p:cNvCxnSpPr>
            <a:cxnSpLocks/>
          </p:cNvCxnSpPr>
          <p:nvPr/>
        </p:nvCxnSpPr>
        <p:spPr>
          <a:xfrm>
            <a:off x="6088992" y="3035199"/>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39F86D-E6DA-EE4A-A5BB-9BAE78AB0309}"/>
              </a:ext>
            </a:extLst>
          </p:cNvPr>
          <p:cNvSpPr txBox="1"/>
          <p:nvPr/>
        </p:nvSpPr>
        <p:spPr>
          <a:xfrm>
            <a:off x="5432353" y="3224657"/>
            <a:ext cx="1323008" cy="523220"/>
          </a:xfrm>
          <a:prstGeom prst="rect">
            <a:avLst/>
          </a:prstGeom>
          <a:noFill/>
        </p:spPr>
        <p:txBody>
          <a:bodyPr wrap="square" rtlCol="0">
            <a:spAutoFit/>
          </a:bodyPr>
          <a:lstStyle/>
          <a:p>
            <a:pPr algn="ctr"/>
            <a:r>
              <a:rPr lang="en-US" sz="2800" dirty="0"/>
              <a:t>sex (all)</a:t>
            </a:r>
            <a:endParaRPr lang="en-AU" sz="2800" dirty="0"/>
          </a:p>
        </p:txBody>
      </p:sp>
      <p:sp>
        <p:nvSpPr>
          <p:cNvPr id="34" name="Content Placeholder 2">
            <a:extLst>
              <a:ext uri="{FF2B5EF4-FFF2-40B4-BE49-F238E27FC236}">
                <a16:creationId xmlns:a16="http://schemas.microsoft.com/office/drawing/2014/main" id="{01DF1580-B238-9A89-4A99-1455F1D93BCF}"/>
              </a:ext>
            </a:extLst>
          </p:cNvPr>
          <p:cNvSpPr txBox="1">
            <a:spLocks/>
          </p:cNvSpPr>
          <p:nvPr/>
        </p:nvSpPr>
        <p:spPr>
          <a:xfrm>
            <a:off x="4075920" y="3925051"/>
            <a:ext cx="4032380" cy="45785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latin typeface="Courier New" panose="02070309020205020404" pitchFamily="49" charset="0"/>
                <a:cs typeface="Courier New" panose="02070309020205020404" pitchFamily="49" charset="0"/>
              </a:rPr>
              <a:t>filter.sex.linked</a:t>
            </a:r>
            <a:endParaRPr lang="en-AU" dirty="0">
              <a:latin typeface="Courier New" panose="02070309020205020404" pitchFamily="49" charset="0"/>
              <a:cs typeface="Courier New" panose="02070309020205020404" pitchFamily="49" charset="0"/>
            </a:endParaRPr>
          </a:p>
        </p:txBody>
      </p:sp>
      <p:cxnSp>
        <p:nvCxnSpPr>
          <p:cNvPr id="35" name="Straight Arrow Connector 34">
            <a:extLst>
              <a:ext uri="{FF2B5EF4-FFF2-40B4-BE49-F238E27FC236}">
                <a16:creationId xmlns:a16="http://schemas.microsoft.com/office/drawing/2014/main" id="{2F3F120B-1081-5F38-E336-98AF90AFAAA1}"/>
              </a:ext>
            </a:extLst>
          </p:cNvPr>
          <p:cNvCxnSpPr>
            <a:cxnSpLocks/>
          </p:cNvCxnSpPr>
          <p:nvPr/>
        </p:nvCxnSpPr>
        <p:spPr>
          <a:xfrm>
            <a:off x="6096000" y="3673010"/>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19C8A23E-9541-56B4-03A2-55F5FA11B45D}"/>
              </a:ext>
            </a:extLst>
          </p:cNvPr>
          <p:cNvSpPr/>
          <p:nvPr/>
        </p:nvSpPr>
        <p:spPr>
          <a:xfrm>
            <a:off x="3301496" y="4696683"/>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sp>
        <p:nvSpPr>
          <p:cNvPr id="37" name="Rectangle: Rounded Corners 36">
            <a:extLst>
              <a:ext uri="{FF2B5EF4-FFF2-40B4-BE49-F238E27FC236}">
                <a16:creationId xmlns:a16="http://schemas.microsoft.com/office/drawing/2014/main" id="{EF10F735-FCF6-763C-7BF7-4E50C8B161EA}"/>
              </a:ext>
            </a:extLst>
          </p:cNvPr>
          <p:cNvSpPr/>
          <p:nvPr/>
        </p:nvSpPr>
        <p:spPr>
          <a:xfrm>
            <a:off x="7238998" y="4696683"/>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sp>
        <p:nvSpPr>
          <p:cNvPr id="38" name="Rectangle: Rounded Corners 37">
            <a:extLst>
              <a:ext uri="{FF2B5EF4-FFF2-40B4-BE49-F238E27FC236}">
                <a16:creationId xmlns:a16="http://schemas.microsoft.com/office/drawing/2014/main" id="{22519F35-E691-CB7A-E89E-B4DA2FB4B66D}"/>
              </a:ext>
            </a:extLst>
          </p:cNvPr>
          <p:cNvSpPr/>
          <p:nvPr/>
        </p:nvSpPr>
        <p:spPr>
          <a:xfrm>
            <a:off x="5270247" y="4700078"/>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39" name="Straight Arrow Connector 38">
            <a:extLst>
              <a:ext uri="{FF2B5EF4-FFF2-40B4-BE49-F238E27FC236}">
                <a16:creationId xmlns:a16="http://schemas.microsoft.com/office/drawing/2014/main" id="{3905B882-59C1-5F35-3848-72446BD29676}"/>
              </a:ext>
            </a:extLst>
          </p:cNvPr>
          <p:cNvCxnSpPr>
            <a:cxnSpLocks/>
          </p:cNvCxnSpPr>
          <p:nvPr/>
        </p:nvCxnSpPr>
        <p:spPr>
          <a:xfrm>
            <a:off x="6092110" y="4327776"/>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368428E0-966D-5B15-8ADE-13C4B9F46A4E}"/>
              </a:ext>
            </a:extLst>
          </p:cNvPr>
          <p:cNvGrpSpPr/>
          <p:nvPr/>
        </p:nvGrpSpPr>
        <p:grpSpPr>
          <a:xfrm>
            <a:off x="3301496" y="1804075"/>
            <a:ext cx="1631929" cy="474788"/>
            <a:chOff x="3301496" y="1804075"/>
            <a:chExt cx="1631929" cy="474788"/>
          </a:xfrm>
        </p:grpSpPr>
        <p:sp>
          <p:nvSpPr>
            <p:cNvPr id="4" name="Rectangle: Rounded Corners 3">
              <a:extLst>
                <a:ext uri="{FF2B5EF4-FFF2-40B4-BE49-F238E27FC236}">
                  <a16:creationId xmlns:a16="http://schemas.microsoft.com/office/drawing/2014/main" id="{92482356-812D-5BAA-75AA-3F19E6D31B85}"/>
                </a:ext>
              </a:extLst>
            </p:cNvPr>
            <p:cNvSpPr/>
            <p:nvPr/>
          </p:nvSpPr>
          <p:spPr>
            <a:xfrm>
              <a:off x="3301496" y="1804075"/>
              <a:ext cx="610208"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5" name="Rectangle: Rounded Corners 4">
              <a:extLst>
                <a:ext uri="{FF2B5EF4-FFF2-40B4-BE49-F238E27FC236}">
                  <a16:creationId xmlns:a16="http://schemas.microsoft.com/office/drawing/2014/main" id="{8A6092DD-DC2E-621C-39BF-C094754BB9B6}"/>
                </a:ext>
              </a:extLst>
            </p:cNvPr>
            <p:cNvSpPr/>
            <p:nvPr/>
          </p:nvSpPr>
          <p:spPr>
            <a:xfrm>
              <a:off x="3301496" y="1821009"/>
              <a:ext cx="1631929" cy="45785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6" name="TextBox 5">
              <a:extLst>
                <a:ext uri="{FF2B5EF4-FFF2-40B4-BE49-F238E27FC236}">
                  <a16:creationId xmlns:a16="http://schemas.microsoft.com/office/drawing/2014/main" id="{3859FE0D-AC46-A6E6-C2B6-038B1C525AFD}"/>
                </a:ext>
              </a:extLst>
            </p:cNvPr>
            <p:cNvSpPr txBox="1"/>
            <p:nvPr/>
          </p:nvSpPr>
          <p:spPr>
            <a:xfrm>
              <a:off x="3566130" y="1864832"/>
              <a:ext cx="1102659" cy="369332"/>
            </a:xfrm>
            <a:prstGeom prst="rect">
              <a:avLst/>
            </a:prstGeom>
            <a:noFill/>
          </p:spPr>
          <p:txBody>
            <a:bodyPr wrap="square">
              <a:spAutoFit/>
            </a:bodyP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grpSp>
      <p:grpSp>
        <p:nvGrpSpPr>
          <p:cNvPr id="11" name="Group 10">
            <a:extLst>
              <a:ext uri="{FF2B5EF4-FFF2-40B4-BE49-F238E27FC236}">
                <a16:creationId xmlns:a16="http://schemas.microsoft.com/office/drawing/2014/main" id="{E2883663-6989-D6B9-E0E3-A2CA648BC571}"/>
              </a:ext>
            </a:extLst>
          </p:cNvPr>
          <p:cNvGrpSpPr/>
          <p:nvPr/>
        </p:nvGrpSpPr>
        <p:grpSpPr>
          <a:xfrm>
            <a:off x="7238997" y="1829038"/>
            <a:ext cx="1631929" cy="459837"/>
            <a:chOff x="7238997" y="1829038"/>
            <a:chExt cx="1631929" cy="459837"/>
          </a:xfrm>
        </p:grpSpPr>
        <p:grpSp>
          <p:nvGrpSpPr>
            <p:cNvPr id="12" name="Group 11">
              <a:extLst>
                <a:ext uri="{FF2B5EF4-FFF2-40B4-BE49-F238E27FC236}">
                  <a16:creationId xmlns:a16="http://schemas.microsoft.com/office/drawing/2014/main" id="{9BB5E438-8938-5651-F07F-F67B7252AEDF}"/>
                </a:ext>
              </a:extLst>
            </p:cNvPr>
            <p:cNvGrpSpPr/>
            <p:nvPr/>
          </p:nvGrpSpPr>
          <p:grpSpPr>
            <a:xfrm>
              <a:off x="7238997" y="1829038"/>
              <a:ext cx="1631929" cy="457854"/>
              <a:chOff x="3301496" y="1821009"/>
              <a:chExt cx="1631929" cy="457854"/>
            </a:xfrm>
          </p:grpSpPr>
          <p:sp>
            <p:nvSpPr>
              <p:cNvPr id="14" name="Rectangle: Rounded Corners 13">
                <a:extLst>
                  <a:ext uri="{FF2B5EF4-FFF2-40B4-BE49-F238E27FC236}">
                    <a16:creationId xmlns:a16="http://schemas.microsoft.com/office/drawing/2014/main" id="{58218D2E-D678-0280-8074-E0D43B132166}"/>
                  </a:ext>
                </a:extLst>
              </p:cNvPr>
              <p:cNvSpPr/>
              <p:nvPr/>
            </p:nvSpPr>
            <p:spPr>
              <a:xfrm>
                <a:off x="3301496" y="1821009"/>
                <a:ext cx="1631929" cy="45785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5" name="TextBox 14">
                <a:extLst>
                  <a:ext uri="{FF2B5EF4-FFF2-40B4-BE49-F238E27FC236}">
                    <a16:creationId xmlns:a16="http://schemas.microsoft.com/office/drawing/2014/main" id="{173C31F0-9A20-6A6F-EF7C-181FBAE0509F}"/>
                  </a:ext>
                </a:extLst>
              </p:cNvPr>
              <p:cNvSpPr txBox="1"/>
              <p:nvPr/>
            </p:nvSpPr>
            <p:spPr>
              <a:xfrm>
                <a:off x="3455957" y="1864832"/>
                <a:ext cx="1350550" cy="369332"/>
              </a:xfrm>
              <a:prstGeom prst="rect">
                <a:avLst/>
              </a:prstGeom>
              <a:noFill/>
              <a:ln>
                <a:noFill/>
              </a:ln>
            </p:spPr>
            <p:txBody>
              <a:bodyPr wrap="square">
                <a:spAutoFit/>
              </a:bodyP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grpSp>
        <p:sp>
          <p:nvSpPr>
            <p:cNvPr id="13" name="Rectangle: Rounded Corners 12">
              <a:extLst>
                <a:ext uri="{FF2B5EF4-FFF2-40B4-BE49-F238E27FC236}">
                  <a16:creationId xmlns:a16="http://schemas.microsoft.com/office/drawing/2014/main" id="{18F362F6-9705-AA97-124E-1A4A71492A1B}"/>
                </a:ext>
              </a:extLst>
            </p:cNvPr>
            <p:cNvSpPr/>
            <p:nvPr/>
          </p:nvSpPr>
          <p:spPr>
            <a:xfrm>
              <a:off x="7240053" y="1831021"/>
              <a:ext cx="255900"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grpSp>
      <p:grpSp>
        <p:nvGrpSpPr>
          <p:cNvPr id="16" name="Group 15">
            <a:extLst>
              <a:ext uri="{FF2B5EF4-FFF2-40B4-BE49-F238E27FC236}">
                <a16:creationId xmlns:a16="http://schemas.microsoft.com/office/drawing/2014/main" id="{E0D5C74A-796E-E8BB-0434-F69CC95536B1}"/>
              </a:ext>
            </a:extLst>
          </p:cNvPr>
          <p:cNvGrpSpPr/>
          <p:nvPr/>
        </p:nvGrpSpPr>
        <p:grpSpPr>
          <a:xfrm>
            <a:off x="5250349" y="1804075"/>
            <a:ext cx="1631930" cy="474788"/>
            <a:chOff x="3301495" y="1804075"/>
            <a:chExt cx="1631930" cy="474788"/>
          </a:xfrm>
        </p:grpSpPr>
        <p:sp>
          <p:nvSpPr>
            <p:cNvPr id="24" name="Rectangle: Rounded Corners 23">
              <a:extLst>
                <a:ext uri="{FF2B5EF4-FFF2-40B4-BE49-F238E27FC236}">
                  <a16:creationId xmlns:a16="http://schemas.microsoft.com/office/drawing/2014/main" id="{67691D4C-5263-7390-6027-0BB28EEEE8BC}"/>
                </a:ext>
              </a:extLst>
            </p:cNvPr>
            <p:cNvSpPr/>
            <p:nvPr/>
          </p:nvSpPr>
          <p:spPr>
            <a:xfrm>
              <a:off x="3301495" y="1804075"/>
              <a:ext cx="1042295" cy="457854"/>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6" name="Rectangle: Rounded Corners 25">
              <a:extLst>
                <a:ext uri="{FF2B5EF4-FFF2-40B4-BE49-F238E27FC236}">
                  <a16:creationId xmlns:a16="http://schemas.microsoft.com/office/drawing/2014/main" id="{46CABFC4-6D38-CE82-A3A2-8C0D747ABC1D}"/>
                </a:ext>
              </a:extLst>
            </p:cNvPr>
            <p:cNvSpPr/>
            <p:nvPr/>
          </p:nvSpPr>
          <p:spPr>
            <a:xfrm>
              <a:off x="3301496" y="1821009"/>
              <a:ext cx="1631929" cy="45785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8" name="TextBox 27">
              <a:extLst>
                <a:ext uri="{FF2B5EF4-FFF2-40B4-BE49-F238E27FC236}">
                  <a16:creationId xmlns:a16="http://schemas.microsoft.com/office/drawing/2014/main" id="{2B2DD328-D588-0190-4B24-E9FB894DFE4F}"/>
                </a:ext>
              </a:extLst>
            </p:cNvPr>
            <p:cNvSpPr txBox="1"/>
            <p:nvPr/>
          </p:nvSpPr>
          <p:spPr>
            <a:xfrm>
              <a:off x="3455957" y="1864832"/>
              <a:ext cx="1350550" cy="369332"/>
            </a:xfrm>
            <a:prstGeom prst="rect">
              <a:avLst/>
            </a:prstGeom>
            <a:noFill/>
            <a:ln>
              <a:noFill/>
            </a:ln>
          </p:spPr>
          <p:txBody>
            <a:bodyPr wrap="square">
              <a:spAutoFit/>
            </a:bodyP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spTree>
    <p:extLst>
      <p:ext uri="{BB962C8B-B14F-4D97-AF65-F5344CB8AC3E}">
        <p14:creationId xmlns:p14="http://schemas.microsoft.com/office/powerpoint/2010/main" val="33373966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Content Placeholder 2">
            <a:extLst>
              <a:ext uri="{FF2B5EF4-FFF2-40B4-BE49-F238E27FC236}">
                <a16:creationId xmlns:a16="http://schemas.microsoft.com/office/drawing/2014/main" id="{B7929306-1D06-C029-40AA-5AED74BA40E3}"/>
              </a:ext>
            </a:extLst>
          </p:cNvPr>
          <p:cNvSpPr>
            <a:spLocks noGrp="1"/>
          </p:cNvSpPr>
          <p:nvPr>
            <p:ph idx="1"/>
          </p:nvPr>
        </p:nvSpPr>
        <p:spPr>
          <a:xfrm>
            <a:off x="4075920" y="1049377"/>
            <a:ext cx="4032380" cy="457854"/>
          </a:xfrm>
        </p:spPr>
        <p:txBody>
          <a:bodyPr>
            <a:normAutofit lnSpcReduction="10000"/>
          </a:bodyPr>
          <a:lstStyle/>
          <a:p>
            <a:pPr marL="0" indent="0">
              <a:buNone/>
            </a:pPr>
            <a:r>
              <a:rPr lang="en-US" dirty="0" err="1">
                <a:latin typeface="Courier New" panose="02070309020205020404" pitchFamily="49" charset="0"/>
                <a:cs typeface="Courier New" panose="02070309020205020404" pitchFamily="49" charset="0"/>
              </a:rPr>
              <a:t>filter.sex.linked</a:t>
            </a:r>
            <a:endParaRPr lang="en-AU" dirty="0">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1E31325D-6A0B-0487-AF3D-647EFF6228FE}"/>
              </a:ext>
            </a:extLst>
          </p:cNvPr>
          <p:cNvSpPr txBox="1"/>
          <p:nvPr/>
        </p:nvSpPr>
        <p:spPr>
          <a:xfrm>
            <a:off x="3823986" y="348764"/>
            <a:ext cx="4536235" cy="523220"/>
          </a:xfrm>
          <a:prstGeom prst="rect">
            <a:avLst/>
          </a:prstGeom>
          <a:noFill/>
        </p:spPr>
        <p:txBody>
          <a:bodyPr wrap="square" rtlCol="0">
            <a:spAutoFit/>
          </a:bodyPr>
          <a:lstStyle/>
          <a:p>
            <a:pPr algn="ctr"/>
            <a:r>
              <a:rPr lang="en-US" sz="2800" dirty="0"/>
              <a:t>sex (15 males + 15 females) </a:t>
            </a:r>
            <a:endParaRPr lang="en-AU" sz="2800" dirty="0"/>
          </a:p>
        </p:txBody>
      </p:sp>
      <p:cxnSp>
        <p:nvCxnSpPr>
          <p:cNvPr id="19" name="Straight Arrow Connector 18">
            <a:extLst>
              <a:ext uri="{FF2B5EF4-FFF2-40B4-BE49-F238E27FC236}">
                <a16:creationId xmlns:a16="http://schemas.microsoft.com/office/drawing/2014/main" id="{72EA2D91-DB42-DDA4-AADF-99D8F6D07970}"/>
              </a:ext>
            </a:extLst>
          </p:cNvPr>
          <p:cNvCxnSpPr>
            <a:cxnSpLocks/>
          </p:cNvCxnSpPr>
          <p:nvPr/>
        </p:nvCxnSpPr>
        <p:spPr>
          <a:xfrm>
            <a:off x="6096000" y="797336"/>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cxnSp>
        <p:nvCxnSpPr>
          <p:cNvPr id="25" name="Straight Arrow Connector 24">
            <a:extLst>
              <a:ext uri="{FF2B5EF4-FFF2-40B4-BE49-F238E27FC236}">
                <a16:creationId xmlns:a16="http://schemas.microsoft.com/office/drawing/2014/main" id="{810475B4-E803-F07C-0DD0-234D8B878D78}"/>
              </a:ext>
            </a:extLst>
          </p:cNvPr>
          <p:cNvCxnSpPr>
            <a:cxnSpLocks/>
          </p:cNvCxnSpPr>
          <p:nvPr/>
        </p:nvCxnSpPr>
        <p:spPr>
          <a:xfrm>
            <a:off x="6092110" y="1452102"/>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1FA4A6B-1088-1F17-A38D-0AE561A82247}"/>
              </a:ext>
            </a:extLst>
          </p:cNvPr>
          <p:cNvCxnSpPr>
            <a:cxnSpLocks/>
          </p:cNvCxnSpPr>
          <p:nvPr/>
        </p:nvCxnSpPr>
        <p:spPr>
          <a:xfrm>
            <a:off x="6095214" y="2332290"/>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70F86BCF-BB65-DB67-AA71-243D947A527A}"/>
              </a:ext>
            </a:extLst>
          </p:cNvPr>
          <p:cNvSpPr txBox="1">
            <a:spLocks/>
          </p:cNvSpPr>
          <p:nvPr/>
        </p:nvSpPr>
        <p:spPr>
          <a:xfrm>
            <a:off x="5007818" y="2618036"/>
            <a:ext cx="2183363" cy="45785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err="1">
                <a:latin typeface="Courier New" panose="02070309020205020404" pitchFamily="49" charset="0"/>
                <a:cs typeface="Courier New" panose="02070309020205020404" pitchFamily="49" charset="0"/>
              </a:rPr>
              <a:t>infer.sex</a:t>
            </a:r>
            <a:endParaRPr lang="en-AU" dirty="0">
              <a:latin typeface="Courier New" panose="02070309020205020404" pitchFamily="49" charset="0"/>
              <a:cs typeface="Courier New" panose="02070309020205020404" pitchFamily="49" charset="0"/>
            </a:endParaRPr>
          </a:p>
        </p:txBody>
      </p:sp>
      <p:cxnSp>
        <p:nvCxnSpPr>
          <p:cNvPr id="30" name="Straight Arrow Connector 29">
            <a:extLst>
              <a:ext uri="{FF2B5EF4-FFF2-40B4-BE49-F238E27FC236}">
                <a16:creationId xmlns:a16="http://schemas.microsoft.com/office/drawing/2014/main" id="{D5FB4DCD-C807-313C-1C6C-013BEED8D253}"/>
              </a:ext>
            </a:extLst>
          </p:cNvPr>
          <p:cNvCxnSpPr>
            <a:cxnSpLocks/>
          </p:cNvCxnSpPr>
          <p:nvPr/>
        </p:nvCxnSpPr>
        <p:spPr>
          <a:xfrm>
            <a:off x="6088992" y="3035199"/>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39F86D-E6DA-EE4A-A5BB-9BAE78AB0309}"/>
              </a:ext>
            </a:extLst>
          </p:cNvPr>
          <p:cNvSpPr txBox="1"/>
          <p:nvPr/>
        </p:nvSpPr>
        <p:spPr>
          <a:xfrm>
            <a:off x="5432353" y="3224657"/>
            <a:ext cx="1323008" cy="523220"/>
          </a:xfrm>
          <a:prstGeom prst="rect">
            <a:avLst/>
          </a:prstGeom>
          <a:noFill/>
        </p:spPr>
        <p:txBody>
          <a:bodyPr wrap="square" rtlCol="0">
            <a:spAutoFit/>
          </a:bodyPr>
          <a:lstStyle/>
          <a:p>
            <a:pPr algn="ctr"/>
            <a:r>
              <a:rPr lang="en-US" sz="2800" dirty="0"/>
              <a:t>sex (all)</a:t>
            </a:r>
            <a:endParaRPr lang="en-AU" sz="2800" dirty="0"/>
          </a:p>
        </p:txBody>
      </p:sp>
      <p:sp>
        <p:nvSpPr>
          <p:cNvPr id="34" name="Content Placeholder 2">
            <a:extLst>
              <a:ext uri="{FF2B5EF4-FFF2-40B4-BE49-F238E27FC236}">
                <a16:creationId xmlns:a16="http://schemas.microsoft.com/office/drawing/2014/main" id="{01DF1580-B238-9A89-4A99-1455F1D93BCF}"/>
              </a:ext>
            </a:extLst>
          </p:cNvPr>
          <p:cNvSpPr txBox="1">
            <a:spLocks/>
          </p:cNvSpPr>
          <p:nvPr/>
        </p:nvSpPr>
        <p:spPr>
          <a:xfrm>
            <a:off x="4075920" y="3925051"/>
            <a:ext cx="4032380" cy="45785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atin typeface="Courier New" panose="02070309020205020404" pitchFamily="49" charset="0"/>
                <a:cs typeface="Courier New" panose="02070309020205020404" pitchFamily="49" charset="0"/>
              </a:rPr>
              <a:t>filter.sex.linked</a:t>
            </a:r>
            <a:endParaRPr lang="en-AU" dirty="0">
              <a:latin typeface="Courier New" panose="02070309020205020404" pitchFamily="49" charset="0"/>
              <a:cs typeface="Courier New" panose="02070309020205020404" pitchFamily="49" charset="0"/>
            </a:endParaRPr>
          </a:p>
        </p:txBody>
      </p:sp>
      <p:cxnSp>
        <p:nvCxnSpPr>
          <p:cNvPr id="35" name="Straight Arrow Connector 34">
            <a:extLst>
              <a:ext uri="{FF2B5EF4-FFF2-40B4-BE49-F238E27FC236}">
                <a16:creationId xmlns:a16="http://schemas.microsoft.com/office/drawing/2014/main" id="{2F3F120B-1081-5F38-E336-98AF90AFAAA1}"/>
              </a:ext>
            </a:extLst>
          </p:cNvPr>
          <p:cNvCxnSpPr>
            <a:cxnSpLocks/>
          </p:cNvCxnSpPr>
          <p:nvPr/>
        </p:nvCxnSpPr>
        <p:spPr>
          <a:xfrm>
            <a:off x="6096000" y="3673010"/>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19C8A23E-9541-56B4-03A2-55F5FA11B45D}"/>
              </a:ext>
            </a:extLst>
          </p:cNvPr>
          <p:cNvSpPr/>
          <p:nvPr/>
        </p:nvSpPr>
        <p:spPr>
          <a:xfrm>
            <a:off x="3301496" y="4696683"/>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sp>
        <p:nvSpPr>
          <p:cNvPr id="37" name="Rectangle: Rounded Corners 36">
            <a:extLst>
              <a:ext uri="{FF2B5EF4-FFF2-40B4-BE49-F238E27FC236}">
                <a16:creationId xmlns:a16="http://schemas.microsoft.com/office/drawing/2014/main" id="{EF10F735-FCF6-763C-7BF7-4E50C8B161EA}"/>
              </a:ext>
            </a:extLst>
          </p:cNvPr>
          <p:cNvSpPr/>
          <p:nvPr/>
        </p:nvSpPr>
        <p:spPr>
          <a:xfrm>
            <a:off x="7238998" y="4696683"/>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sp>
        <p:nvSpPr>
          <p:cNvPr id="38" name="Rectangle: Rounded Corners 37">
            <a:extLst>
              <a:ext uri="{FF2B5EF4-FFF2-40B4-BE49-F238E27FC236}">
                <a16:creationId xmlns:a16="http://schemas.microsoft.com/office/drawing/2014/main" id="{22519F35-E691-CB7A-E89E-B4DA2FB4B66D}"/>
              </a:ext>
            </a:extLst>
          </p:cNvPr>
          <p:cNvSpPr/>
          <p:nvPr/>
        </p:nvSpPr>
        <p:spPr>
          <a:xfrm>
            <a:off x="5270247" y="4700078"/>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39" name="Straight Arrow Connector 38">
            <a:extLst>
              <a:ext uri="{FF2B5EF4-FFF2-40B4-BE49-F238E27FC236}">
                <a16:creationId xmlns:a16="http://schemas.microsoft.com/office/drawing/2014/main" id="{3905B882-59C1-5F35-3848-72446BD29676}"/>
              </a:ext>
            </a:extLst>
          </p:cNvPr>
          <p:cNvCxnSpPr>
            <a:cxnSpLocks/>
          </p:cNvCxnSpPr>
          <p:nvPr/>
        </p:nvCxnSpPr>
        <p:spPr>
          <a:xfrm>
            <a:off x="6092110" y="4327776"/>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93ADDB2F-A405-DA69-94CE-DDBAF5987B71}"/>
              </a:ext>
            </a:extLst>
          </p:cNvPr>
          <p:cNvCxnSpPr>
            <a:cxnSpLocks/>
          </p:cNvCxnSpPr>
          <p:nvPr/>
        </p:nvCxnSpPr>
        <p:spPr>
          <a:xfrm>
            <a:off x="6088992" y="5295964"/>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F8C3478B-18C0-BEAA-0F43-59A1D2651C58}"/>
              </a:ext>
            </a:extLst>
          </p:cNvPr>
          <p:cNvGrpSpPr/>
          <p:nvPr/>
        </p:nvGrpSpPr>
        <p:grpSpPr>
          <a:xfrm>
            <a:off x="3301496" y="1804075"/>
            <a:ext cx="1631929" cy="474788"/>
            <a:chOff x="3301496" y="1804075"/>
            <a:chExt cx="1631929" cy="474788"/>
          </a:xfrm>
        </p:grpSpPr>
        <p:sp>
          <p:nvSpPr>
            <p:cNvPr id="5" name="Rectangle: Rounded Corners 4">
              <a:extLst>
                <a:ext uri="{FF2B5EF4-FFF2-40B4-BE49-F238E27FC236}">
                  <a16:creationId xmlns:a16="http://schemas.microsoft.com/office/drawing/2014/main" id="{B4EAEB4B-41AF-F14A-E136-6E9411D465E0}"/>
                </a:ext>
              </a:extLst>
            </p:cNvPr>
            <p:cNvSpPr/>
            <p:nvPr/>
          </p:nvSpPr>
          <p:spPr>
            <a:xfrm>
              <a:off x="3301496" y="1804075"/>
              <a:ext cx="610208"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0" name="Rectangle: Rounded Corners 19">
              <a:extLst>
                <a:ext uri="{FF2B5EF4-FFF2-40B4-BE49-F238E27FC236}">
                  <a16:creationId xmlns:a16="http://schemas.microsoft.com/office/drawing/2014/main" id="{30011CB1-5387-DD59-157D-04FA17A736C5}"/>
                </a:ext>
              </a:extLst>
            </p:cNvPr>
            <p:cNvSpPr/>
            <p:nvPr/>
          </p:nvSpPr>
          <p:spPr>
            <a:xfrm>
              <a:off x="3301496" y="1821009"/>
              <a:ext cx="1631929" cy="45785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7" name="TextBox 6">
              <a:extLst>
                <a:ext uri="{FF2B5EF4-FFF2-40B4-BE49-F238E27FC236}">
                  <a16:creationId xmlns:a16="http://schemas.microsoft.com/office/drawing/2014/main" id="{C07001B4-7EB9-471D-F76F-EEEAA9CB12D2}"/>
                </a:ext>
              </a:extLst>
            </p:cNvPr>
            <p:cNvSpPr txBox="1"/>
            <p:nvPr/>
          </p:nvSpPr>
          <p:spPr>
            <a:xfrm>
              <a:off x="3566130" y="1864832"/>
              <a:ext cx="1102659" cy="369332"/>
            </a:xfrm>
            <a:prstGeom prst="rect">
              <a:avLst/>
            </a:prstGeom>
            <a:noFill/>
          </p:spPr>
          <p:txBody>
            <a:bodyPr wrap="square">
              <a:spAutoFit/>
            </a:bodyP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grpSp>
      <p:grpSp>
        <p:nvGrpSpPr>
          <p:cNvPr id="26" name="Group 25">
            <a:extLst>
              <a:ext uri="{FF2B5EF4-FFF2-40B4-BE49-F238E27FC236}">
                <a16:creationId xmlns:a16="http://schemas.microsoft.com/office/drawing/2014/main" id="{767ADC23-2E6F-8F34-3554-9FF1621DE478}"/>
              </a:ext>
            </a:extLst>
          </p:cNvPr>
          <p:cNvGrpSpPr/>
          <p:nvPr/>
        </p:nvGrpSpPr>
        <p:grpSpPr>
          <a:xfrm>
            <a:off x="7238997" y="1829038"/>
            <a:ext cx="1631929" cy="459837"/>
            <a:chOff x="7238997" y="1829038"/>
            <a:chExt cx="1631929" cy="459837"/>
          </a:xfrm>
        </p:grpSpPr>
        <p:grpSp>
          <p:nvGrpSpPr>
            <p:cNvPr id="13" name="Group 12">
              <a:extLst>
                <a:ext uri="{FF2B5EF4-FFF2-40B4-BE49-F238E27FC236}">
                  <a16:creationId xmlns:a16="http://schemas.microsoft.com/office/drawing/2014/main" id="{99E5D20E-64CA-B4E7-9E8C-69ED6FA7DBD8}"/>
                </a:ext>
              </a:extLst>
            </p:cNvPr>
            <p:cNvGrpSpPr/>
            <p:nvPr/>
          </p:nvGrpSpPr>
          <p:grpSpPr>
            <a:xfrm>
              <a:off x="7238997" y="1829038"/>
              <a:ext cx="1631929" cy="457854"/>
              <a:chOff x="3301496" y="1821009"/>
              <a:chExt cx="1631929" cy="457854"/>
            </a:xfrm>
          </p:grpSpPr>
          <p:sp>
            <p:nvSpPr>
              <p:cNvPr id="15" name="Rectangle: Rounded Corners 14">
                <a:extLst>
                  <a:ext uri="{FF2B5EF4-FFF2-40B4-BE49-F238E27FC236}">
                    <a16:creationId xmlns:a16="http://schemas.microsoft.com/office/drawing/2014/main" id="{C70B58D7-12BE-634A-2D4D-AD476FACC905}"/>
                  </a:ext>
                </a:extLst>
              </p:cNvPr>
              <p:cNvSpPr/>
              <p:nvPr/>
            </p:nvSpPr>
            <p:spPr>
              <a:xfrm>
                <a:off x="3301496" y="1821009"/>
                <a:ext cx="1631929" cy="45785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6" name="TextBox 15">
                <a:extLst>
                  <a:ext uri="{FF2B5EF4-FFF2-40B4-BE49-F238E27FC236}">
                    <a16:creationId xmlns:a16="http://schemas.microsoft.com/office/drawing/2014/main" id="{65496ADB-41C1-F676-3EC0-BE204A967EEE}"/>
                  </a:ext>
                </a:extLst>
              </p:cNvPr>
              <p:cNvSpPr txBox="1"/>
              <p:nvPr/>
            </p:nvSpPr>
            <p:spPr>
              <a:xfrm>
                <a:off x="3455957" y="1864832"/>
                <a:ext cx="1350550" cy="369332"/>
              </a:xfrm>
              <a:prstGeom prst="rect">
                <a:avLst/>
              </a:prstGeom>
              <a:noFill/>
              <a:ln>
                <a:noFill/>
              </a:ln>
            </p:spPr>
            <p:txBody>
              <a:bodyPr wrap="square">
                <a:spAutoFit/>
              </a:bodyP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grpSp>
        <p:sp>
          <p:nvSpPr>
            <p:cNvPr id="24" name="Rectangle: Rounded Corners 23">
              <a:extLst>
                <a:ext uri="{FF2B5EF4-FFF2-40B4-BE49-F238E27FC236}">
                  <a16:creationId xmlns:a16="http://schemas.microsoft.com/office/drawing/2014/main" id="{737D2C44-8B5D-B5CA-366D-DB6B805B59D3}"/>
                </a:ext>
              </a:extLst>
            </p:cNvPr>
            <p:cNvSpPr/>
            <p:nvPr/>
          </p:nvSpPr>
          <p:spPr>
            <a:xfrm>
              <a:off x="7240053" y="1831021"/>
              <a:ext cx="255900"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grpSp>
      <p:grpSp>
        <p:nvGrpSpPr>
          <p:cNvPr id="28" name="Group 27">
            <a:extLst>
              <a:ext uri="{FF2B5EF4-FFF2-40B4-BE49-F238E27FC236}">
                <a16:creationId xmlns:a16="http://schemas.microsoft.com/office/drawing/2014/main" id="{0693717B-BD4D-2D3A-1CF2-A682916082AE}"/>
              </a:ext>
            </a:extLst>
          </p:cNvPr>
          <p:cNvGrpSpPr/>
          <p:nvPr/>
        </p:nvGrpSpPr>
        <p:grpSpPr>
          <a:xfrm>
            <a:off x="5250349" y="1804075"/>
            <a:ext cx="1631930" cy="474788"/>
            <a:chOff x="3301495" y="1804075"/>
            <a:chExt cx="1631930" cy="474788"/>
          </a:xfrm>
        </p:grpSpPr>
        <p:sp>
          <p:nvSpPr>
            <p:cNvPr id="32" name="Rectangle: Rounded Corners 31">
              <a:extLst>
                <a:ext uri="{FF2B5EF4-FFF2-40B4-BE49-F238E27FC236}">
                  <a16:creationId xmlns:a16="http://schemas.microsoft.com/office/drawing/2014/main" id="{C4B7AD28-EDBD-E7D0-4490-795D09C37FD5}"/>
                </a:ext>
              </a:extLst>
            </p:cNvPr>
            <p:cNvSpPr/>
            <p:nvPr/>
          </p:nvSpPr>
          <p:spPr>
            <a:xfrm>
              <a:off x="3301495" y="1804075"/>
              <a:ext cx="1042295" cy="457854"/>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33" name="Rectangle: Rounded Corners 32">
              <a:extLst>
                <a:ext uri="{FF2B5EF4-FFF2-40B4-BE49-F238E27FC236}">
                  <a16:creationId xmlns:a16="http://schemas.microsoft.com/office/drawing/2014/main" id="{8E04DC5F-B742-3E9E-9906-C7D5C754B6B3}"/>
                </a:ext>
              </a:extLst>
            </p:cNvPr>
            <p:cNvSpPr/>
            <p:nvPr/>
          </p:nvSpPr>
          <p:spPr>
            <a:xfrm>
              <a:off x="3301496" y="1821009"/>
              <a:ext cx="1631929" cy="45785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40" name="TextBox 39">
              <a:extLst>
                <a:ext uri="{FF2B5EF4-FFF2-40B4-BE49-F238E27FC236}">
                  <a16:creationId xmlns:a16="http://schemas.microsoft.com/office/drawing/2014/main" id="{25223B0B-1D20-B563-03F7-37E34F578BE6}"/>
                </a:ext>
              </a:extLst>
            </p:cNvPr>
            <p:cNvSpPr txBox="1"/>
            <p:nvPr/>
          </p:nvSpPr>
          <p:spPr>
            <a:xfrm>
              <a:off x="3455957" y="1864832"/>
              <a:ext cx="1350550" cy="369332"/>
            </a:xfrm>
            <a:prstGeom prst="rect">
              <a:avLst/>
            </a:prstGeom>
            <a:noFill/>
            <a:ln>
              <a:noFill/>
            </a:ln>
          </p:spPr>
          <p:txBody>
            <a:bodyPr wrap="square">
              <a:spAutoFit/>
            </a:bodyP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sp>
        <p:nvSpPr>
          <p:cNvPr id="6" name="TextBox 5">
            <a:extLst>
              <a:ext uri="{FF2B5EF4-FFF2-40B4-BE49-F238E27FC236}">
                <a16:creationId xmlns:a16="http://schemas.microsoft.com/office/drawing/2014/main" id="{491AEA85-E782-A73E-E112-45E3BBCEB4A0}"/>
              </a:ext>
            </a:extLst>
          </p:cNvPr>
          <p:cNvSpPr txBox="1"/>
          <p:nvPr/>
        </p:nvSpPr>
        <p:spPr>
          <a:xfrm>
            <a:off x="4897068" y="5748756"/>
            <a:ext cx="2397863" cy="523220"/>
          </a:xfrm>
          <a:prstGeom prst="rect">
            <a:avLst/>
          </a:prstGeom>
          <a:noFill/>
        </p:spPr>
        <p:txBody>
          <a:bodyPr wrap="square" rtlCol="0">
            <a:spAutoFit/>
          </a:bodyPr>
          <a:lstStyle/>
          <a:p>
            <a:pPr algn="ctr"/>
            <a:r>
              <a:rPr lang="en-US" sz="2800" dirty="0"/>
              <a:t>Quality filters…</a:t>
            </a:r>
            <a:endParaRPr lang="en-AU" sz="2800" dirty="0"/>
          </a:p>
        </p:txBody>
      </p:sp>
    </p:spTree>
    <p:extLst>
      <p:ext uri="{BB962C8B-B14F-4D97-AF65-F5344CB8AC3E}">
        <p14:creationId xmlns:p14="http://schemas.microsoft.com/office/powerpoint/2010/main" val="42485878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a:extLst>
              <a:ext uri="{FF2B5EF4-FFF2-40B4-BE49-F238E27FC236}">
                <a16:creationId xmlns:a16="http://schemas.microsoft.com/office/drawing/2014/main" id="{B7929306-1D06-C029-40AA-5AED74BA40E3}"/>
              </a:ext>
            </a:extLst>
          </p:cNvPr>
          <p:cNvSpPr>
            <a:spLocks noGrp="1"/>
          </p:cNvSpPr>
          <p:nvPr>
            <p:ph idx="1"/>
          </p:nvPr>
        </p:nvSpPr>
        <p:spPr>
          <a:xfrm>
            <a:off x="4075920" y="1049377"/>
            <a:ext cx="4032380" cy="457854"/>
          </a:xfrm>
        </p:spPr>
        <p:txBody>
          <a:bodyPr>
            <a:normAutofit lnSpcReduction="10000"/>
          </a:bodyPr>
          <a:lstStyle/>
          <a:p>
            <a:pPr marL="0" indent="0">
              <a:buNone/>
            </a:pPr>
            <a:r>
              <a:rPr lang="en-US" dirty="0" err="1">
                <a:latin typeface="Courier New" panose="02070309020205020404" pitchFamily="49" charset="0"/>
                <a:cs typeface="Courier New" panose="02070309020205020404" pitchFamily="49" charset="0"/>
              </a:rPr>
              <a:t>filter.sex.linked</a:t>
            </a:r>
            <a:endParaRPr lang="en-AU" dirty="0">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1E31325D-6A0B-0487-AF3D-647EFF6228FE}"/>
              </a:ext>
            </a:extLst>
          </p:cNvPr>
          <p:cNvSpPr txBox="1"/>
          <p:nvPr/>
        </p:nvSpPr>
        <p:spPr>
          <a:xfrm>
            <a:off x="3823986" y="348764"/>
            <a:ext cx="4536235" cy="523220"/>
          </a:xfrm>
          <a:prstGeom prst="rect">
            <a:avLst/>
          </a:prstGeom>
          <a:noFill/>
        </p:spPr>
        <p:txBody>
          <a:bodyPr wrap="square" rtlCol="0">
            <a:spAutoFit/>
          </a:bodyPr>
          <a:lstStyle/>
          <a:p>
            <a:pPr algn="ctr"/>
            <a:r>
              <a:rPr lang="en-US" sz="2800" dirty="0"/>
              <a:t>sex (15 males + 15 females) </a:t>
            </a:r>
            <a:endParaRPr lang="en-AU" sz="2800" dirty="0"/>
          </a:p>
        </p:txBody>
      </p:sp>
      <p:cxnSp>
        <p:nvCxnSpPr>
          <p:cNvPr id="19" name="Straight Arrow Connector 18">
            <a:extLst>
              <a:ext uri="{FF2B5EF4-FFF2-40B4-BE49-F238E27FC236}">
                <a16:creationId xmlns:a16="http://schemas.microsoft.com/office/drawing/2014/main" id="{72EA2D91-DB42-DDA4-AADF-99D8F6D07970}"/>
              </a:ext>
            </a:extLst>
          </p:cNvPr>
          <p:cNvCxnSpPr>
            <a:cxnSpLocks/>
          </p:cNvCxnSpPr>
          <p:nvPr/>
        </p:nvCxnSpPr>
        <p:spPr>
          <a:xfrm>
            <a:off x="6096000" y="797336"/>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cxnSp>
        <p:nvCxnSpPr>
          <p:cNvPr id="25" name="Straight Arrow Connector 24">
            <a:extLst>
              <a:ext uri="{FF2B5EF4-FFF2-40B4-BE49-F238E27FC236}">
                <a16:creationId xmlns:a16="http://schemas.microsoft.com/office/drawing/2014/main" id="{810475B4-E803-F07C-0DD0-234D8B878D78}"/>
              </a:ext>
            </a:extLst>
          </p:cNvPr>
          <p:cNvCxnSpPr>
            <a:cxnSpLocks/>
          </p:cNvCxnSpPr>
          <p:nvPr/>
        </p:nvCxnSpPr>
        <p:spPr>
          <a:xfrm>
            <a:off x="6092110" y="1452102"/>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1FA4A6B-1088-1F17-A38D-0AE561A82247}"/>
              </a:ext>
            </a:extLst>
          </p:cNvPr>
          <p:cNvCxnSpPr>
            <a:cxnSpLocks/>
          </p:cNvCxnSpPr>
          <p:nvPr/>
        </p:nvCxnSpPr>
        <p:spPr>
          <a:xfrm>
            <a:off x="6095214" y="2332290"/>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70F86BCF-BB65-DB67-AA71-243D947A527A}"/>
              </a:ext>
            </a:extLst>
          </p:cNvPr>
          <p:cNvSpPr txBox="1">
            <a:spLocks/>
          </p:cNvSpPr>
          <p:nvPr/>
        </p:nvSpPr>
        <p:spPr>
          <a:xfrm>
            <a:off x="5007818" y="2618036"/>
            <a:ext cx="2183363" cy="45785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err="1">
                <a:latin typeface="Courier New" panose="02070309020205020404" pitchFamily="49" charset="0"/>
                <a:cs typeface="Courier New" panose="02070309020205020404" pitchFamily="49" charset="0"/>
              </a:rPr>
              <a:t>infer.sex</a:t>
            </a:r>
            <a:endParaRPr lang="en-AU" dirty="0">
              <a:latin typeface="Courier New" panose="02070309020205020404" pitchFamily="49" charset="0"/>
              <a:cs typeface="Courier New" panose="02070309020205020404" pitchFamily="49" charset="0"/>
            </a:endParaRPr>
          </a:p>
        </p:txBody>
      </p:sp>
      <p:cxnSp>
        <p:nvCxnSpPr>
          <p:cNvPr id="30" name="Straight Arrow Connector 29">
            <a:extLst>
              <a:ext uri="{FF2B5EF4-FFF2-40B4-BE49-F238E27FC236}">
                <a16:creationId xmlns:a16="http://schemas.microsoft.com/office/drawing/2014/main" id="{D5FB4DCD-C807-313C-1C6C-013BEED8D253}"/>
              </a:ext>
            </a:extLst>
          </p:cNvPr>
          <p:cNvCxnSpPr>
            <a:cxnSpLocks/>
          </p:cNvCxnSpPr>
          <p:nvPr/>
        </p:nvCxnSpPr>
        <p:spPr>
          <a:xfrm>
            <a:off x="6088992" y="3035199"/>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C39F86D-E6DA-EE4A-A5BB-9BAE78AB0309}"/>
              </a:ext>
            </a:extLst>
          </p:cNvPr>
          <p:cNvSpPr txBox="1"/>
          <p:nvPr/>
        </p:nvSpPr>
        <p:spPr>
          <a:xfrm>
            <a:off x="5432353" y="3224657"/>
            <a:ext cx="1323008" cy="523220"/>
          </a:xfrm>
          <a:prstGeom prst="rect">
            <a:avLst/>
          </a:prstGeom>
          <a:noFill/>
        </p:spPr>
        <p:txBody>
          <a:bodyPr wrap="square" rtlCol="0">
            <a:spAutoFit/>
          </a:bodyPr>
          <a:lstStyle/>
          <a:p>
            <a:pPr algn="ctr"/>
            <a:r>
              <a:rPr lang="en-US" sz="2800" dirty="0"/>
              <a:t>sex (all)</a:t>
            </a:r>
            <a:endParaRPr lang="en-AU" sz="2800" dirty="0"/>
          </a:p>
        </p:txBody>
      </p:sp>
      <p:sp>
        <p:nvSpPr>
          <p:cNvPr id="34" name="Content Placeholder 2">
            <a:extLst>
              <a:ext uri="{FF2B5EF4-FFF2-40B4-BE49-F238E27FC236}">
                <a16:creationId xmlns:a16="http://schemas.microsoft.com/office/drawing/2014/main" id="{01DF1580-B238-9A89-4A99-1455F1D93BCF}"/>
              </a:ext>
            </a:extLst>
          </p:cNvPr>
          <p:cNvSpPr txBox="1">
            <a:spLocks/>
          </p:cNvSpPr>
          <p:nvPr/>
        </p:nvSpPr>
        <p:spPr>
          <a:xfrm>
            <a:off x="4075920" y="3925051"/>
            <a:ext cx="4032380" cy="45785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atin typeface="Courier New" panose="02070309020205020404" pitchFamily="49" charset="0"/>
                <a:cs typeface="Courier New" panose="02070309020205020404" pitchFamily="49" charset="0"/>
              </a:rPr>
              <a:t>filter.sex.linked</a:t>
            </a:r>
            <a:endParaRPr lang="en-AU" dirty="0">
              <a:latin typeface="Courier New" panose="02070309020205020404" pitchFamily="49" charset="0"/>
              <a:cs typeface="Courier New" panose="02070309020205020404" pitchFamily="49" charset="0"/>
            </a:endParaRPr>
          </a:p>
        </p:txBody>
      </p:sp>
      <p:cxnSp>
        <p:nvCxnSpPr>
          <p:cNvPr id="35" name="Straight Arrow Connector 34">
            <a:extLst>
              <a:ext uri="{FF2B5EF4-FFF2-40B4-BE49-F238E27FC236}">
                <a16:creationId xmlns:a16="http://schemas.microsoft.com/office/drawing/2014/main" id="{2F3F120B-1081-5F38-E336-98AF90AFAAA1}"/>
              </a:ext>
            </a:extLst>
          </p:cNvPr>
          <p:cNvCxnSpPr>
            <a:cxnSpLocks/>
          </p:cNvCxnSpPr>
          <p:nvPr/>
        </p:nvCxnSpPr>
        <p:spPr>
          <a:xfrm>
            <a:off x="6096000" y="3673010"/>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19C8A23E-9541-56B4-03A2-55F5FA11B45D}"/>
              </a:ext>
            </a:extLst>
          </p:cNvPr>
          <p:cNvSpPr/>
          <p:nvPr/>
        </p:nvSpPr>
        <p:spPr>
          <a:xfrm>
            <a:off x="3301496" y="4696683"/>
            <a:ext cx="1631929"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sp>
        <p:nvSpPr>
          <p:cNvPr id="37" name="Rectangle: Rounded Corners 36">
            <a:extLst>
              <a:ext uri="{FF2B5EF4-FFF2-40B4-BE49-F238E27FC236}">
                <a16:creationId xmlns:a16="http://schemas.microsoft.com/office/drawing/2014/main" id="{EF10F735-FCF6-763C-7BF7-4E50C8B161EA}"/>
              </a:ext>
            </a:extLst>
          </p:cNvPr>
          <p:cNvSpPr/>
          <p:nvPr/>
        </p:nvSpPr>
        <p:spPr>
          <a:xfrm>
            <a:off x="7238998" y="4696683"/>
            <a:ext cx="1631929"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sp>
        <p:nvSpPr>
          <p:cNvPr id="38" name="Rectangle: Rounded Corners 37">
            <a:extLst>
              <a:ext uri="{FF2B5EF4-FFF2-40B4-BE49-F238E27FC236}">
                <a16:creationId xmlns:a16="http://schemas.microsoft.com/office/drawing/2014/main" id="{22519F35-E691-CB7A-E89E-B4DA2FB4B66D}"/>
              </a:ext>
            </a:extLst>
          </p:cNvPr>
          <p:cNvSpPr/>
          <p:nvPr/>
        </p:nvSpPr>
        <p:spPr>
          <a:xfrm>
            <a:off x="5270247" y="4700078"/>
            <a:ext cx="1631929" cy="457854"/>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cxnSp>
        <p:nvCxnSpPr>
          <p:cNvPr id="39" name="Straight Arrow Connector 38">
            <a:extLst>
              <a:ext uri="{FF2B5EF4-FFF2-40B4-BE49-F238E27FC236}">
                <a16:creationId xmlns:a16="http://schemas.microsoft.com/office/drawing/2014/main" id="{3905B882-59C1-5F35-3848-72446BD29676}"/>
              </a:ext>
            </a:extLst>
          </p:cNvPr>
          <p:cNvCxnSpPr>
            <a:cxnSpLocks/>
          </p:cNvCxnSpPr>
          <p:nvPr/>
        </p:nvCxnSpPr>
        <p:spPr>
          <a:xfrm>
            <a:off x="6092110" y="4327776"/>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93ADDB2F-A405-DA69-94CE-DDBAF5987B71}"/>
              </a:ext>
            </a:extLst>
          </p:cNvPr>
          <p:cNvCxnSpPr>
            <a:cxnSpLocks/>
          </p:cNvCxnSpPr>
          <p:nvPr/>
        </p:nvCxnSpPr>
        <p:spPr>
          <a:xfrm>
            <a:off x="6088992" y="5295964"/>
            <a:ext cx="0" cy="30181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6934EA9-AD1E-311F-39A7-62ABD996358C}"/>
              </a:ext>
            </a:extLst>
          </p:cNvPr>
          <p:cNvSpPr txBox="1"/>
          <p:nvPr/>
        </p:nvSpPr>
        <p:spPr>
          <a:xfrm>
            <a:off x="4897068" y="5748756"/>
            <a:ext cx="2397863" cy="523220"/>
          </a:xfrm>
          <a:prstGeom prst="rect">
            <a:avLst/>
          </a:prstGeom>
          <a:noFill/>
        </p:spPr>
        <p:txBody>
          <a:bodyPr wrap="square" rtlCol="0">
            <a:spAutoFit/>
          </a:bodyPr>
          <a:lstStyle/>
          <a:p>
            <a:pPr algn="ctr"/>
            <a:r>
              <a:rPr lang="en-US" sz="2800" dirty="0"/>
              <a:t>Quality filters…</a:t>
            </a:r>
            <a:endParaRPr lang="en-AU" sz="2800" dirty="0"/>
          </a:p>
        </p:txBody>
      </p:sp>
      <p:grpSp>
        <p:nvGrpSpPr>
          <p:cNvPr id="8" name="Group 7">
            <a:extLst>
              <a:ext uri="{FF2B5EF4-FFF2-40B4-BE49-F238E27FC236}">
                <a16:creationId xmlns:a16="http://schemas.microsoft.com/office/drawing/2014/main" id="{F8C3478B-18C0-BEAA-0F43-59A1D2651C58}"/>
              </a:ext>
            </a:extLst>
          </p:cNvPr>
          <p:cNvGrpSpPr/>
          <p:nvPr/>
        </p:nvGrpSpPr>
        <p:grpSpPr>
          <a:xfrm>
            <a:off x="3301496" y="1804075"/>
            <a:ext cx="1631929" cy="474788"/>
            <a:chOff x="3301496" y="1804075"/>
            <a:chExt cx="1631929" cy="474788"/>
          </a:xfrm>
        </p:grpSpPr>
        <p:sp>
          <p:nvSpPr>
            <p:cNvPr id="5" name="Rectangle: Rounded Corners 4">
              <a:extLst>
                <a:ext uri="{FF2B5EF4-FFF2-40B4-BE49-F238E27FC236}">
                  <a16:creationId xmlns:a16="http://schemas.microsoft.com/office/drawing/2014/main" id="{B4EAEB4B-41AF-F14A-E136-6E9411D465E0}"/>
                </a:ext>
              </a:extLst>
            </p:cNvPr>
            <p:cNvSpPr/>
            <p:nvPr/>
          </p:nvSpPr>
          <p:spPr>
            <a:xfrm>
              <a:off x="3301496" y="1804075"/>
              <a:ext cx="610208" cy="4578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0" name="Rectangle: Rounded Corners 19">
              <a:extLst>
                <a:ext uri="{FF2B5EF4-FFF2-40B4-BE49-F238E27FC236}">
                  <a16:creationId xmlns:a16="http://schemas.microsoft.com/office/drawing/2014/main" id="{30011CB1-5387-DD59-157D-04FA17A736C5}"/>
                </a:ext>
              </a:extLst>
            </p:cNvPr>
            <p:cNvSpPr/>
            <p:nvPr/>
          </p:nvSpPr>
          <p:spPr>
            <a:xfrm>
              <a:off x="3301496" y="1821009"/>
              <a:ext cx="1631929" cy="457854"/>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7" name="TextBox 6">
              <a:extLst>
                <a:ext uri="{FF2B5EF4-FFF2-40B4-BE49-F238E27FC236}">
                  <a16:creationId xmlns:a16="http://schemas.microsoft.com/office/drawing/2014/main" id="{C07001B4-7EB9-471D-F76F-EEEAA9CB12D2}"/>
                </a:ext>
              </a:extLst>
            </p:cNvPr>
            <p:cNvSpPr txBox="1"/>
            <p:nvPr/>
          </p:nvSpPr>
          <p:spPr>
            <a:xfrm>
              <a:off x="3566130" y="1864832"/>
              <a:ext cx="1102659" cy="369332"/>
            </a:xfrm>
            <a:prstGeom prst="rect">
              <a:avLst/>
            </a:prstGeom>
            <a:noFill/>
          </p:spPr>
          <p:txBody>
            <a:bodyPr wrap="square">
              <a:spAutoFit/>
            </a:bodyPr>
            <a:lstStyle/>
            <a:p>
              <a:pPr algn="ctr"/>
              <a:r>
                <a:rPr lang="en-US" dirty="0">
                  <a:solidFill>
                    <a:sysClr val="windowText" lastClr="000000"/>
                  </a:solidFill>
                  <a:cs typeface="Arial" panose="020B0604020202020204" pitchFamily="34" charset="0"/>
                </a:rPr>
                <a:t>W-linked</a:t>
              </a:r>
              <a:endParaRPr lang="en-AU" dirty="0">
                <a:solidFill>
                  <a:sysClr val="windowText" lastClr="000000"/>
                </a:solidFill>
                <a:cs typeface="Arial" panose="020B0604020202020204" pitchFamily="34" charset="0"/>
              </a:endParaRPr>
            </a:p>
          </p:txBody>
        </p:sp>
      </p:grpSp>
      <p:grpSp>
        <p:nvGrpSpPr>
          <p:cNvPr id="26" name="Group 25">
            <a:extLst>
              <a:ext uri="{FF2B5EF4-FFF2-40B4-BE49-F238E27FC236}">
                <a16:creationId xmlns:a16="http://schemas.microsoft.com/office/drawing/2014/main" id="{767ADC23-2E6F-8F34-3554-9FF1621DE478}"/>
              </a:ext>
            </a:extLst>
          </p:cNvPr>
          <p:cNvGrpSpPr/>
          <p:nvPr/>
        </p:nvGrpSpPr>
        <p:grpSpPr>
          <a:xfrm>
            <a:off x="7238997" y="1829038"/>
            <a:ext cx="1631929" cy="459837"/>
            <a:chOff x="7238997" y="1829038"/>
            <a:chExt cx="1631929" cy="459837"/>
          </a:xfrm>
        </p:grpSpPr>
        <p:grpSp>
          <p:nvGrpSpPr>
            <p:cNvPr id="13" name="Group 12">
              <a:extLst>
                <a:ext uri="{FF2B5EF4-FFF2-40B4-BE49-F238E27FC236}">
                  <a16:creationId xmlns:a16="http://schemas.microsoft.com/office/drawing/2014/main" id="{99E5D20E-64CA-B4E7-9E8C-69ED6FA7DBD8}"/>
                </a:ext>
              </a:extLst>
            </p:cNvPr>
            <p:cNvGrpSpPr/>
            <p:nvPr/>
          </p:nvGrpSpPr>
          <p:grpSpPr>
            <a:xfrm>
              <a:off x="7238997" y="1829038"/>
              <a:ext cx="1631929" cy="457854"/>
              <a:chOff x="3301496" y="1821009"/>
              <a:chExt cx="1631929" cy="457854"/>
            </a:xfrm>
          </p:grpSpPr>
          <p:sp>
            <p:nvSpPr>
              <p:cNvPr id="15" name="Rectangle: Rounded Corners 14">
                <a:extLst>
                  <a:ext uri="{FF2B5EF4-FFF2-40B4-BE49-F238E27FC236}">
                    <a16:creationId xmlns:a16="http://schemas.microsoft.com/office/drawing/2014/main" id="{C70B58D7-12BE-634A-2D4D-AD476FACC905}"/>
                  </a:ext>
                </a:extLst>
              </p:cNvPr>
              <p:cNvSpPr/>
              <p:nvPr/>
            </p:nvSpPr>
            <p:spPr>
              <a:xfrm>
                <a:off x="3301496" y="1821009"/>
                <a:ext cx="1631929" cy="457854"/>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16" name="TextBox 15">
                <a:extLst>
                  <a:ext uri="{FF2B5EF4-FFF2-40B4-BE49-F238E27FC236}">
                    <a16:creationId xmlns:a16="http://schemas.microsoft.com/office/drawing/2014/main" id="{65496ADB-41C1-F676-3EC0-BE204A967EEE}"/>
                  </a:ext>
                </a:extLst>
              </p:cNvPr>
              <p:cNvSpPr txBox="1"/>
              <p:nvPr/>
            </p:nvSpPr>
            <p:spPr>
              <a:xfrm>
                <a:off x="3455957" y="1864832"/>
                <a:ext cx="1350550" cy="369332"/>
              </a:xfrm>
              <a:prstGeom prst="rect">
                <a:avLst/>
              </a:prstGeom>
              <a:noFill/>
              <a:ln>
                <a:noFill/>
              </a:ln>
            </p:spPr>
            <p:txBody>
              <a:bodyPr wrap="square">
                <a:spAutoFit/>
              </a:bodyPr>
              <a:lstStyle/>
              <a:p>
                <a:pPr algn="ctr"/>
                <a:r>
                  <a:rPr lang="en-US" dirty="0">
                    <a:solidFill>
                      <a:sysClr val="windowText" lastClr="000000"/>
                    </a:solidFill>
                    <a:cs typeface="Arial" panose="020B0604020202020204" pitchFamily="34" charset="0"/>
                  </a:rPr>
                  <a:t>Z-linked</a:t>
                </a:r>
                <a:endParaRPr lang="en-AU" dirty="0">
                  <a:solidFill>
                    <a:sysClr val="windowText" lastClr="000000"/>
                  </a:solidFill>
                  <a:cs typeface="Arial" panose="020B0604020202020204" pitchFamily="34" charset="0"/>
                </a:endParaRPr>
              </a:p>
            </p:txBody>
          </p:sp>
        </p:grpSp>
        <p:sp>
          <p:nvSpPr>
            <p:cNvPr id="24" name="Rectangle: Rounded Corners 23">
              <a:extLst>
                <a:ext uri="{FF2B5EF4-FFF2-40B4-BE49-F238E27FC236}">
                  <a16:creationId xmlns:a16="http://schemas.microsoft.com/office/drawing/2014/main" id="{737D2C44-8B5D-B5CA-366D-DB6B805B59D3}"/>
                </a:ext>
              </a:extLst>
            </p:cNvPr>
            <p:cNvSpPr/>
            <p:nvPr/>
          </p:nvSpPr>
          <p:spPr>
            <a:xfrm>
              <a:off x="7240053" y="1831021"/>
              <a:ext cx="255900" cy="45785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grpSp>
      <p:sp>
        <p:nvSpPr>
          <p:cNvPr id="6" name="TextBox 5">
            <a:extLst>
              <a:ext uri="{FF2B5EF4-FFF2-40B4-BE49-F238E27FC236}">
                <a16:creationId xmlns:a16="http://schemas.microsoft.com/office/drawing/2014/main" id="{C65BB4ED-32A8-0A8A-4FBA-98359248EE3B}"/>
              </a:ext>
            </a:extLst>
          </p:cNvPr>
          <p:cNvSpPr txBox="1"/>
          <p:nvPr/>
        </p:nvSpPr>
        <p:spPr>
          <a:xfrm>
            <a:off x="6706499" y="5468315"/>
            <a:ext cx="1323008" cy="1015663"/>
          </a:xfrm>
          <a:prstGeom prst="rect">
            <a:avLst/>
          </a:prstGeom>
          <a:noFill/>
        </p:spPr>
        <p:txBody>
          <a:bodyPr wrap="square" rtlCol="0">
            <a:spAutoFit/>
          </a:bodyPr>
          <a:lstStyle/>
          <a:p>
            <a:pPr algn="ctr"/>
            <a:r>
              <a:rPr lang="en-AU" sz="6000" dirty="0">
                <a:solidFill>
                  <a:srgbClr val="FF0000"/>
                </a:solidFill>
              </a:rPr>
              <a:t>?</a:t>
            </a:r>
          </a:p>
        </p:txBody>
      </p:sp>
      <p:grpSp>
        <p:nvGrpSpPr>
          <p:cNvPr id="14" name="Group 13">
            <a:extLst>
              <a:ext uri="{FF2B5EF4-FFF2-40B4-BE49-F238E27FC236}">
                <a16:creationId xmlns:a16="http://schemas.microsoft.com/office/drawing/2014/main" id="{1C815A28-7025-45D4-2F0E-7CC2A5F1F976}"/>
              </a:ext>
            </a:extLst>
          </p:cNvPr>
          <p:cNvGrpSpPr/>
          <p:nvPr/>
        </p:nvGrpSpPr>
        <p:grpSpPr>
          <a:xfrm>
            <a:off x="5250349" y="1804075"/>
            <a:ext cx="1631930" cy="474788"/>
            <a:chOff x="3301495" y="1804075"/>
            <a:chExt cx="1631930" cy="474788"/>
          </a:xfrm>
        </p:grpSpPr>
        <p:sp>
          <p:nvSpPr>
            <p:cNvPr id="21" name="Rectangle: Rounded Corners 20">
              <a:extLst>
                <a:ext uri="{FF2B5EF4-FFF2-40B4-BE49-F238E27FC236}">
                  <a16:creationId xmlns:a16="http://schemas.microsoft.com/office/drawing/2014/main" id="{073CDABD-2FCE-6583-42B8-B062D53917A4}"/>
                </a:ext>
              </a:extLst>
            </p:cNvPr>
            <p:cNvSpPr/>
            <p:nvPr/>
          </p:nvSpPr>
          <p:spPr>
            <a:xfrm>
              <a:off x="3301495" y="1804075"/>
              <a:ext cx="1042295" cy="457854"/>
            </a:xfrm>
            <a:prstGeom prst="round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2" name="Rectangle: Rounded Corners 21">
              <a:extLst>
                <a:ext uri="{FF2B5EF4-FFF2-40B4-BE49-F238E27FC236}">
                  <a16:creationId xmlns:a16="http://schemas.microsoft.com/office/drawing/2014/main" id="{EE143676-A75E-8A5A-38CD-6F6575225004}"/>
                </a:ext>
              </a:extLst>
            </p:cNvPr>
            <p:cNvSpPr/>
            <p:nvPr/>
          </p:nvSpPr>
          <p:spPr>
            <a:xfrm>
              <a:off x="3301496" y="1821009"/>
              <a:ext cx="1631929" cy="457854"/>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solidFill>
                  <a:sysClr val="windowText" lastClr="000000"/>
                </a:solidFill>
                <a:cs typeface="Arial" panose="020B0604020202020204" pitchFamily="34" charset="0"/>
              </a:endParaRPr>
            </a:p>
          </p:txBody>
        </p:sp>
        <p:sp>
          <p:nvSpPr>
            <p:cNvPr id="28" name="TextBox 27">
              <a:extLst>
                <a:ext uri="{FF2B5EF4-FFF2-40B4-BE49-F238E27FC236}">
                  <a16:creationId xmlns:a16="http://schemas.microsoft.com/office/drawing/2014/main" id="{D1B7EDB4-CF33-26C9-B236-9DA96EA94E59}"/>
                </a:ext>
              </a:extLst>
            </p:cNvPr>
            <p:cNvSpPr txBox="1"/>
            <p:nvPr/>
          </p:nvSpPr>
          <p:spPr>
            <a:xfrm>
              <a:off x="3455957" y="1864832"/>
              <a:ext cx="1350550" cy="369332"/>
            </a:xfrm>
            <a:prstGeom prst="rect">
              <a:avLst/>
            </a:prstGeom>
            <a:noFill/>
            <a:ln>
              <a:noFill/>
            </a:ln>
          </p:spPr>
          <p:txBody>
            <a:bodyPr wrap="square">
              <a:spAutoFit/>
            </a:bodyPr>
            <a:lstStyle/>
            <a:p>
              <a:pPr algn="ctr"/>
              <a:r>
                <a:rPr lang="en-US" dirty="0">
                  <a:solidFill>
                    <a:sysClr val="windowText" lastClr="000000"/>
                  </a:solidFill>
                  <a:cs typeface="Arial" panose="020B0604020202020204" pitchFamily="34" charset="0"/>
                </a:rPr>
                <a:t>Gametolog</a:t>
              </a:r>
              <a:endParaRPr lang="en-AU" dirty="0">
                <a:solidFill>
                  <a:sysClr val="windowText" lastClr="000000"/>
                </a:solidFill>
                <a:cs typeface="Arial" panose="020B0604020202020204" pitchFamily="34" charset="0"/>
              </a:endParaRPr>
            </a:p>
          </p:txBody>
        </p:sp>
      </p:grpSp>
    </p:spTree>
    <p:extLst>
      <p:ext uri="{BB962C8B-B14F-4D97-AF65-F5344CB8AC3E}">
        <p14:creationId xmlns:p14="http://schemas.microsoft.com/office/powerpoint/2010/main" val="14260745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9DE7E-A38E-5E1F-1ABA-5FCFDF607A55}"/>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0B72A072-DBBF-A39B-80D5-34DB88588B00}"/>
              </a:ext>
            </a:extLst>
          </p:cNvPr>
          <p:cNvSpPr txBox="1"/>
          <p:nvPr/>
        </p:nvSpPr>
        <p:spPr>
          <a:xfrm>
            <a:off x="6334104" y="980346"/>
            <a:ext cx="4536235" cy="523220"/>
          </a:xfrm>
          <a:prstGeom prst="rect">
            <a:avLst/>
          </a:prstGeom>
          <a:noFill/>
        </p:spPr>
        <p:txBody>
          <a:bodyPr wrap="square" rtlCol="0">
            <a:spAutoFit/>
          </a:bodyPr>
          <a:lstStyle/>
          <a:p>
            <a:pPr algn="ctr"/>
            <a:r>
              <a:rPr lang="en-US" sz="2800" dirty="0"/>
              <a:t>Mammal (XY)</a:t>
            </a:r>
            <a:endParaRPr lang="en-AU" sz="2800" dirty="0"/>
          </a:p>
        </p:txBody>
      </p:sp>
      <p:sp>
        <p:nvSpPr>
          <p:cNvPr id="23" name="Rectangle: Rounded Corners 22">
            <a:extLst>
              <a:ext uri="{FF2B5EF4-FFF2-40B4-BE49-F238E27FC236}">
                <a16:creationId xmlns:a16="http://schemas.microsoft.com/office/drawing/2014/main" id="{1EAEBB82-7558-972D-EF93-B03A8C1C40D0}"/>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pic>
        <p:nvPicPr>
          <p:cNvPr id="12" name="Picture 11">
            <a:extLst>
              <a:ext uri="{FF2B5EF4-FFF2-40B4-BE49-F238E27FC236}">
                <a16:creationId xmlns:a16="http://schemas.microsoft.com/office/drawing/2014/main" id="{332D4CCF-16A6-5696-7E06-F2715F01BB85}"/>
              </a:ext>
            </a:extLst>
          </p:cNvPr>
          <p:cNvPicPr>
            <a:picLocks noChangeAspect="1"/>
          </p:cNvPicPr>
          <p:nvPr/>
        </p:nvPicPr>
        <p:blipFill rotWithShape="1">
          <a:blip r:embed="rId3">
            <a:extLst>
              <a:ext uri="{28A0092B-C50C-407E-A947-70E740481C1C}">
                <a14:useLocalDpi xmlns:a14="http://schemas.microsoft.com/office/drawing/2010/main" val="0"/>
              </a:ext>
            </a:extLst>
          </a:blip>
          <a:srcRect l="49118" t="23791" r="2206" b="53203"/>
          <a:stretch/>
        </p:blipFill>
        <p:spPr>
          <a:xfrm>
            <a:off x="570720" y="719600"/>
            <a:ext cx="4714850" cy="2506989"/>
          </a:xfrm>
          <a:prstGeom prst="rect">
            <a:avLst/>
          </a:prstGeom>
        </p:spPr>
      </p:pic>
      <p:pic>
        <p:nvPicPr>
          <p:cNvPr id="33" name="Picture 32">
            <a:extLst>
              <a:ext uri="{FF2B5EF4-FFF2-40B4-BE49-F238E27FC236}">
                <a16:creationId xmlns:a16="http://schemas.microsoft.com/office/drawing/2014/main" id="{58974BED-CC11-60BF-FF98-89E89686CC93}"/>
              </a:ext>
            </a:extLst>
          </p:cNvPr>
          <p:cNvPicPr>
            <a:picLocks noChangeAspect="1"/>
          </p:cNvPicPr>
          <p:nvPr/>
        </p:nvPicPr>
        <p:blipFill rotWithShape="1">
          <a:blip r:embed="rId4">
            <a:extLst>
              <a:ext uri="{28A0092B-C50C-407E-A947-70E740481C1C}">
                <a14:useLocalDpi xmlns:a14="http://schemas.microsoft.com/office/drawing/2010/main" val="0"/>
              </a:ext>
            </a:extLst>
          </a:blip>
          <a:srcRect l="48863" t="23826" r="2460" b="53168"/>
          <a:stretch/>
        </p:blipFill>
        <p:spPr>
          <a:xfrm>
            <a:off x="570720" y="3758549"/>
            <a:ext cx="4714850" cy="2506989"/>
          </a:xfrm>
          <a:prstGeom prst="rect">
            <a:avLst/>
          </a:prstGeom>
        </p:spPr>
      </p:pic>
      <p:pic>
        <p:nvPicPr>
          <p:cNvPr id="41" name="Picture 40">
            <a:extLst>
              <a:ext uri="{FF2B5EF4-FFF2-40B4-BE49-F238E27FC236}">
                <a16:creationId xmlns:a16="http://schemas.microsoft.com/office/drawing/2014/main" id="{7AEA31F2-A853-774D-4536-E176B92A9D6A}"/>
              </a:ext>
            </a:extLst>
          </p:cNvPr>
          <p:cNvPicPr>
            <a:picLocks noChangeAspect="1"/>
          </p:cNvPicPr>
          <p:nvPr/>
        </p:nvPicPr>
        <p:blipFill rotWithShape="1">
          <a:blip r:embed="rId5">
            <a:extLst>
              <a:ext uri="{28A0092B-C50C-407E-A947-70E740481C1C}">
                <a14:useLocalDpi xmlns:a14="http://schemas.microsoft.com/office/drawing/2010/main" val="0"/>
              </a:ext>
            </a:extLst>
          </a:blip>
          <a:srcRect l="48461" t="24122" r="1098" b="52871"/>
          <a:stretch/>
        </p:blipFill>
        <p:spPr>
          <a:xfrm>
            <a:off x="6225405" y="2175505"/>
            <a:ext cx="4885780" cy="2506989"/>
          </a:xfrm>
          <a:prstGeom prst="rect">
            <a:avLst/>
          </a:prstGeom>
        </p:spPr>
      </p:pic>
    </p:spTree>
    <p:extLst>
      <p:ext uri="{BB962C8B-B14F-4D97-AF65-F5344CB8AC3E}">
        <p14:creationId xmlns:p14="http://schemas.microsoft.com/office/powerpoint/2010/main" val="35451021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32544-6A83-A795-74AC-D8E09B4BD555}"/>
            </a:ext>
          </a:extLst>
        </p:cNvPr>
        <p:cNvGrpSpPr/>
        <p:nvPr/>
      </p:nvGrpSpPr>
      <p:grpSpPr>
        <a:xfrm>
          <a:off x="0" y="0"/>
          <a:ext cx="0" cy="0"/>
          <a:chOff x="0" y="0"/>
          <a:chExt cx="0" cy="0"/>
        </a:xfrm>
      </p:grpSpPr>
      <p:sp>
        <p:nvSpPr>
          <p:cNvPr id="18" name="TextBox 17">
            <a:extLst>
              <a:ext uri="{FF2B5EF4-FFF2-40B4-BE49-F238E27FC236}">
                <a16:creationId xmlns:a16="http://schemas.microsoft.com/office/drawing/2014/main" id="{C123D965-F2B3-3F75-31DB-2C79A2D55D72}"/>
              </a:ext>
            </a:extLst>
          </p:cNvPr>
          <p:cNvSpPr txBox="1"/>
          <p:nvPr/>
        </p:nvSpPr>
        <p:spPr>
          <a:xfrm>
            <a:off x="6334104" y="980346"/>
            <a:ext cx="4536235" cy="523220"/>
          </a:xfrm>
          <a:prstGeom prst="rect">
            <a:avLst/>
          </a:prstGeom>
          <a:noFill/>
        </p:spPr>
        <p:txBody>
          <a:bodyPr wrap="square" rtlCol="0">
            <a:spAutoFit/>
          </a:bodyPr>
          <a:lstStyle/>
          <a:p>
            <a:pPr algn="ctr"/>
            <a:r>
              <a:rPr lang="en-US" sz="2800" dirty="0"/>
              <a:t>Mammal (XY)</a:t>
            </a:r>
            <a:endParaRPr lang="en-AU" sz="2800" dirty="0"/>
          </a:p>
        </p:txBody>
      </p:sp>
      <p:sp>
        <p:nvSpPr>
          <p:cNvPr id="23" name="Rectangle: Rounded Corners 22">
            <a:extLst>
              <a:ext uri="{FF2B5EF4-FFF2-40B4-BE49-F238E27FC236}">
                <a16:creationId xmlns:a16="http://schemas.microsoft.com/office/drawing/2014/main" id="{712A2130-FA65-538F-A57A-00B7CAE30DC7}"/>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pic>
        <p:nvPicPr>
          <p:cNvPr id="12" name="Picture 11">
            <a:extLst>
              <a:ext uri="{FF2B5EF4-FFF2-40B4-BE49-F238E27FC236}">
                <a16:creationId xmlns:a16="http://schemas.microsoft.com/office/drawing/2014/main" id="{1D895187-6A4E-80D0-A183-F089D7A5BE72}"/>
              </a:ext>
            </a:extLst>
          </p:cNvPr>
          <p:cNvPicPr>
            <a:picLocks noChangeAspect="1"/>
          </p:cNvPicPr>
          <p:nvPr/>
        </p:nvPicPr>
        <p:blipFill rotWithShape="1">
          <a:blip r:embed="rId3">
            <a:extLst>
              <a:ext uri="{28A0092B-C50C-407E-A947-70E740481C1C}">
                <a14:useLocalDpi xmlns:a14="http://schemas.microsoft.com/office/drawing/2010/main" val="0"/>
              </a:ext>
            </a:extLst>
          </a:blip>
          <a:srcRect l="49118" t="23791" r="2206" b="53203"/>
          <a:stretch/>
        </p:blipFill>
        <p:spPr>
          <a:xfrm>
            <a:off x="570720" y="719600"/>
            <a:ext cx="4714850" cy="2506989"/>
          </a:xfrm>
          <a:prstGeom prst="rect">
            <a:avLst/>
          </a:prstGeom>
        </p:spPr>
      </p:pic>
      <p:pic>
        <p:nvPicPr>
          <p:cNvPr id="33" name="Picture 32">
            <a:extLst>
              <a:ext uri="{FF2B5EF4-FFF2-40B4-BE49-F238E27FC236}">
                <a16:creationId xmlns:a16="http://schemas.microsoft.com/office/drawing/2014/main" id="{90D3DBE1-00E2-4320-7689-7885E2041B30}"/>
              </a:ext>
            </a:extLst>
          </p:cNvPr>
          <p:cNvPicPr>
            <a:picLocks noChangeAspect="1"/>
          </p:cNvPicPr>
          <p:nvPr/>
        </p:nvPicPr>
        <p:blipFill rotWithShape="1">
          <a:blip r:embed="rId4">
            <a:extLst>
              <a:ext uri="{28A0092B-C50C-407E-A947-70E740481C1C}">
                <a14:useLocalDpi xmlns:a14="http://schemas.microsoft.com/office/drawing/2010/main" val="0"/>
              </a:ext>
            </a:extLst>
          </a:blip>
          <a:srcRect l="48863" t="23826" r="2460" b="53168"/>
          <a:stretch/>
        </p:blipFill>
        <p:spPr>
          <a:xfrm>
            <a:off x="570720" y="3758549"/>
            <a:ext cx="4714850" cy="2506989"/>
          </a:xfrm>
          <a:prstGeom prst="rect">
            <a:avLst/>
          </a:prstGeom>
        </p:spPr>
      </p:pic>
      <p:pic>
        <p:nvPicPr>
          <p:cNvPr id="41" name="Picture 40">
            <a:extLst>
              <a:ext uri="{FF2B5EF4-FFF2-40B4-BE49-F238E27FC236}">
                <a16:creationId xmlns:a16="http://schemas.microsoft.com/office/drawing/2014/main" id="{5ECA9C9C-D5A0-0E30-10E3-EAB57244DB82}"/>
              </a:ext>
            </a:extLst>
          </p:cNvPr>
          <p:cNvPicPr>
            <a:picLocks noChangeAspect="1"/>
          </p:cNvPicPr>
          <p:nvPr/>
        </p:nvPicPr>
        <p:blipFill rotWithShape="1">
          <a:blip r:embed="rId5">
            <a:extLst>
              <a:ext uri="{28A0092B-C50C-407E-A947-70E740481C1C}">
                <a14:useLocalDpi xmlns:a14="http://schemas.microsoft.com/office/drawing/2010/main" val="0"/>
              </a:ext>
            </a:extLst>
          </a:blip>
          <a:srcRect l="48461" t="24122" r="1098" b="52871"/>
          <a:stretch/>
        </p:blipFill>
        <p:spPr>
          <a:xfrm>
            <a:off x="6225405" y="2175505"/>
            <a:ext cx="4885780" cy="2506989"/>
          </a:xfrm>
          <a:prstGeom prst="rect">
            <a:avLst/>
          </a:prstGeom>
        </p:spPr>
      </p:pic>
      <p:sp>
        <p:nvSpPr>
          <p:cNvPr id="42" name="Right Brace 41">
            <a:extLst>
              <a:ext uri="{FF2B5EF4-FFF2-40B4-BE49-F238E27FC236}">
                <a16:creationId xmlns:a16="http://schemas.microsoft.com/office/drawing/2014/main" id="{D9DB8BB8-1004-260F-DDED-9666ECAAC55E}"/>
              </a:ext>
            </a:extLst>
          </p:cNvPr>
          <p:cNvSpPr/>
          <p:nvPr/>
        </p:nvSpPr>
        <p:spPr>
          <a:xfrm rot="16200000">
            <a:off x="3088271" y="1493905"/>
            <a:ext cx="251151" cy="2050494"/>
          </a:xfrm>
          <a:prstGeom prst="rightBrace">
            <a:avLst>
              <a:gd name="adj1" fmla="val 29749"/>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43" name="Right Brace 42">
            <a:extLst>
              <a:ext uri="{FF2B5EF4-FFF2-40B4-BE49-F238E27FC236}">
                <a16:creationId xmlns:a16="http://schemas.microsoft.com/office/drawing/2014/main" id="{E0A90831-EE3E-0C29-C5BE-348B58EFEE33}"/>
              </a:ext>
            </a:extLst>
          </p:cNvPr>
          <p:cNvSpPr/>
          <p:nvPr/>
        </p:nvSpPr>
        <p:spPr>
          <a:xfrm rot="16200000">
            <a:off x="1893575" y="4681598"/>
            <a:ext cx="261628" cy="1850000"/>
          </a:xfrm>
          <a:prstGeom prst="rightBrace">
            <a:avLst>
              <a:gd name="adj1" fmla="val 32318"/>
              <a:gd name="adj2"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cxnSp>
        <p:nvCxnSpPr>
          <p:cNvPr id="19" name="Straight Arrow Connector 18">
            <a:extLst>
              <a:ext uri="{FF2B5EF4-FFF2-40B4-BE49-F238E27FC236}">
                <a16:creationId xmlns:a16="http://schemas.microsoft.com/office/drawing/2014/main" id="{37E52DD0-DC26-197E-68ED-05ECAA63EFF5}"/>
              </a:ext>
            </a:extLst>
          </p:cNvPr>
          <p:cNvCxnSpPr>
            <a:cxnSpLocks/>
          </p:cNvCxnSpPr>
          <p:nvPr/>
        </p:nvCxnSpPr>
        <p:spPr>
          <a:xfrm>
            <a:off x="6768353" y="3872753"/>
            <a:ext cx="144345" cy="2862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82DBDD3-7E1A-F04D-4A50-53E8D96CDFC2}"/>
              </a:ext>
            </a:extLst>
          </p:cNvPr>
          <p:cNvSpPr txBox="1"/>
          <p:nvPr/>
        </p:nvSpPr>
        <p:spPr>
          <a:xfrm>
            <a:off x="2281469" y="1913895"/>
            <a:ext cx="1864753" cy="461665"/>
          </a:xfrm>
          <a:prstGeom prst="rect">
            <a:avLst/>
          </a:prstGeom>
          <a:noFill/>
        </p:spPr>
        <p:txBody>
          <a:bodyPr wrap="square" rtlCol="0">
            <a:spAutoFit/>
          </a:bodyPr>
          <a:lstStyle/>
          <a:p>
            <a:pPr algn="ctr"/>
            <a:r>
              <a:rPr lang="en-US" sz="2400" dirty="0">
                <a:solidFill>
                  <a:srgbClr val="FF0000"/>
                </a:solidFill>
              </a:rPr>
              <a:t>Y-linked</a:t>
            </a:r>
            <a:endParaRPr lang="en-AU" sz="2400" dirty="0">
              <a:solidFill>
                <a:srgbClr val="FF0000"/>
              </a:solidFill>
            </a:endParaRPr>
          </a:p>
        </p:txBody>
      </p:sp>
      <p:sp>
        <p:nvSpPr>
          <p:cNvPr id="3" name="TextBox 2">
            <a:extLst>
              <a:ext uri="{FF2B5EF4-FFF2-40B4-BE49-F238E27FC236}">
                <a16:creationId xmlns:a16="http://schemas.microsoft.com/office/drawing/2014/main" id="{C677752A-F4C4-6FA6-F1F9-49BA2033D2B6}"/>
              </a:ext>
            </a:extLst>
          </p:cNvPr>
          <p:cNvSpPr txBox="1"/>
          <p:nvPr/>
        </p:nvSpPr>
        <p:spPr>
          <a:xfrm>
            <a:off x="1092012" y="5003148"/>
            <a:ext cx="1864753" cy="461665"/>
          </a:xfrm>
          <a:prstGeom prst="rect">
            <a:avLst/>
          </a:prstGeom>
          <a:noFill/>
        </p:spPr>
        <p:txBody>
          <a:bodyPr wrap="square" rtlCol="0">
            <a:spAutoFit/>
          </a:bodyPr>
          <a:lstStyle/>
          <a:p>
            <a:pPr algn="ctr"/>
            <a:r>
              <a:rPr lang="en-US" sz="2400" dirty="0">
                <a:solidFill>
                  <a:srgbClr val="FF0000"/>
                </a:solidFill>
              </a:rPr>
              <a:t>Males (XY)</a:t>
            </a:r>
            <a:endParaRPr lang="en-AU" sz="2400" dirty="0">
              <a:solidFill>
                <a:srgbClr val="FF0000"/>
              </a:solidFill>
            </a:endParaRPr>
          </a:p>
        </p:txBody>
      </p:sp>
      <p:sp>
        <p:nvSpPr>
          <p:cNvPr id="4" name="TextBox 3">
            <a:extLst>
              <a:ext uri="{FF2B5EF4-FFF2-40B4-BE49-F238E27FC236}">
                <a16:creationId xmlns:a16="http://schemas.microsoft.com/office/drawing/2014/main" id="{68CC201A-5688-BE44-2E79-94248F9FDC3B}"/>
              </a:ext>
            </a:extLst>
          </p:cNvPr>
          <p:cNvSpPr txBox="1"/>
          <p:nvPr/>
        </p:nvSpPr>
        <p:spPr>
          <a:xfrm>
            <a:off x="5589446" y="3429922"/>
            <a:ext cx="1864753" cy="461665"/>
          </a:xfrm>
          <a:prstGeom prst="rect">
            <a:avLst/>
          </a:prstGeom>
          <a:noFill/>
        </p:spPr>
        <p:txBody>
          <a:bodyPr wrap="square" rtlCol="0">
            <a:spAutoFit/>
          </a:bodyPr>
          <a:lstStyle/>
          <a:p>
            <a:pPr algn="ctr"/>
            <a:r>
              <a:rPr lang="en-US" sz="2400" dirty="0">
                <a:solidFill>
                  <a:srgbClr val="FF0000"/>
                </a:solidFill>
              </a:rPr>
              <a:t>sex-linked</a:t>
            </a:r>
            <a:endParaRPr lang="en-AU" sz="2400" dirty="0">
              <a:solidFill>
                <a:srgbClr val="FF0000"/>
              </a:solidFill>
            </a:endParaRPr>
          </a:p>
        </p:txBody>
      </p:sp>
    </p:spTree>
    <p:extLst>
      <p:ext uri="{BB962C8B-B14F-4D97-AF65-F5344CB8AC3E}">
        <p14:creationId xmlns:p14="http://schemas.microsoft.com/office/powerpoint/2010/main" val="20837679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551935"/>
            <a:ext cx="10515600" cy="1325563"/>
          </a:xfrm>
        </p:spPr>
        <p:txBody>
          <a:bodyPr>
            <a:normAutofit/>
          </a:bodyPr>
          <a:lstStyle/>
          <a:p>
            <a:pPr algn="ctr"/>
            <a:r>
              <a:rPr lang="en-US" sz="6000" b="1" dirty="0">
                <a:solidFill>
                  <a:srgbClr val="FF0000"/>
                </a:solidFill>
                <a:latin typeface="Segoe Print" panose="02000600000000000000" pitchFamily="2" charset="0"/>
                <a:cs typeface="MV Boli" panose="02000500030200090000" pitchFamily="2" charset="0"/>
              </a:rPr>
              <a:t>Take home message no. 3</a:t>
            </a:r>
            <a:endParaRPr lang="en-AU" sz="6000" b="1" dirty="0">
              <a:solidFill>
                <a:srgbClr val="FF0000"/>
              </a:solidFill>
              <a:latin typeface="Segoe Print" panose="02000600000000000000" pitchFamily="2" charset="0"/>
              <a:cs typeface="MV Boli" panose="02000500030200090000" pitchFamily="2" charset="0"/>
            </a:endParaRPr>
          </a:p>
        </p:txBody>
      </p:sp>
      <p:sp>
        <p:nvSpPr>
          <p:cNvPr id="6" name="TextBox 5">
            <a:extLst>
              <a:ext uri="{FF2B5EF4-FFF2-40B4-BE49-F238E27FC236}">
                <a16:creationId xmlns:a16="http://schemas.microsoft.com/office/drawing/2014/main" id="{59FA291E-86D5-65A1-0348-A08AA83B8E36}"/>
              </a:ext>
            </a:extLst>
          </p:cNvPr>
          <p:cNvSpPr txBox="1"/>
          <p:nvPr/>
        </p:nvSpPr>
        <p:spPr>
          <a:xfrm>
            <a:off x="971610" y="2120519"/>
            <a:ext cx="8408364" cy="584775"/>
          </a:xfrm>
          <a:prstGeom prst="rect">
            <a:avLst/>
          </a:prstGeom>
          <a:noFill/>
        </p:spPr>
        <p:txBody>
          <a:bodyPr wrap="square" rtlCol="0">
            <a:spAutoFit/>
          </a:bodyPr>
          <a:lstStyle/>
          <a:p>
            <a:r>
              <a:rPr lang="en-US" sz="3200" b="1" dirty="0"/>
              <a:t>Remove sex-linked loci FIRST</a:t>
            </a:r>
          </a:p>
        </p:txBody>
      </p:sp>
    </p:spTree>
    <p:extLst>
      <p:ext uri="{BB962C8B-B14F-4D97-AF65-F5344CB8AC3E}">
        <p14:creationId xmlns:p14="http://schemas.microsoft.com/office/powerpoint/2010/main" val="18034390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458630"/>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Applications of sex-linked loci</a:t>
            </a:r>
            <a:endParaRPr lang="en-AU" dirty="0">
              <a:solidFill>
                <a:srgbClr val="0070C0"/>
              </a:solidFill>
              <a:latin typeface="Segoe Print" panose="02000600000000000000" pitchFamily="2" charset="0"/>
              <a:cs typeface="MV Boli" panose="02000500030200090000" pitchFamily="2" charset="0"/>
            </a:endParaRPr>
          </a:p>
        </p:txBody>
      </p:sp>
      <p:sp>
        <p:nvSpPr>
          <p:cNvPr id="5" name="TextBox 4">
            <a:extLst>
              <a:ext uri="{FF2B5EF4-FFF2-40B4-BE49-F238E27FC236}">
                <a16:creationId xmlns:a16="http://schemas.microsoft.com/office/drawing/2014/main" id="{0EB0E997-AE58-930B-8845-A26918096F5D}"/>
              </a:ext>
            </a:extLst>
          </p:cNvPr>
          <p:cNvSpPr txBox="1"/>
          <p:nvPr/>
        </p:nvSpPr>
        <p:spPr>
          <a:xfrm>
            <a:off x="729010" y="1849927"/>
            <a:ext cx="10136214" cy="584775"/>
          </a:xfrm>
          <a:prstGeom prst="rect">
            <a:avLst/>
          </a:prstGeom>
          <a:noFill/>
        </p:spPr>
        <p:txBody>
          <a:bodyPr wrap="square" rtlCol="0">
            <a:spAutoFit/>
          </a:bodyPr>
          <a:lstStyle/>
          <a:p>
            <a:r>
              <a:rPr lang="en-US" sz="3200" b="1" dirty="0"/>
              <a:t>1. REMOVE THEM: Facilitate unbiased </a:t>
            </a:r>
            <a:r>
              <a:rPr lang="en-US" sz="3200" b="1" dirty="0" err="1"/>
              <a:t>popgen</a:t>
            </a:r>
            <a:r>
              <a:rPr lang="en-US" sz="3200" b="1" dirty="0"/>
              <a:t> analyses</a:t>
            </a:r>
            <a:endParaRPr lang="en-AU" sz="3200" b="1" dirty="0"/>
          </a:p>
        </p:txBody>
      </p:sp>
      <p:sp>
        <p:nvSpPr>
          <p:cNvPr id="2" name="TextBox 1">
            <a:extLst>
              <a:ext uri="{FF2B5EF4-FFF2-40B4-BE49-F238E27FC236}">
                <a16:creationId xmlns:a16="http://schemas.microsoft.com/office/drawing/2014/main" id="{4010034A-B7D2-A047-C09D-CFD04CA2B82C}"/>
              </a:ext>
            </a:extLst>
          </p:cNvPr>
          <p:cNvSpPr txBox="1"/>
          <p:nvPr/>
        </p:nvSpPr>
        <p:spPr>
          <a:xfrm>
            <a:off x="729009" y="2550521"/>
            <a:ext cx="7213719" cy="1077218"/>
          </a:xfrm>
          <a:prstGeom prst="rect">
            <a:avLst/>
          </a:prstGeom>
          <a:noFill/>
        </p:spPr>
        <p:txBody>
          <a:bodyPr wrap="square" rtlCol="0">
            <a:spAutoFit/>
          </a:bodyPr>
          <a:lstStyle/>
          <a:p>
            <a:r>
              <a:rPr lang="en-US" sz="3200" b="1" dirty="0"/>
              <a:t>2. USE THEM: </a:t>
            </a:r>
          </a:p>
          <a:p>
            <a:r>
              <a:rPr lang="en-US" sz="3200" b="1" dirty="0"/>
              <a:t>          - Sex identification of samples </a:t>
            </a:r>
            <a:endParaRPr lang="en-AU" sz="3200" b="1" dirty="0"/>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Tree>
    <p:extLst>
      <p:ext uri="{BB962C8B-B14F-4D97-AF65-F5344CB8AC3E}">
        <p14:creationId xmlns:p14="http://schemas.microsoft.com/office/powerpoint/2010/main" val="34181472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08B8532-DF52-1E72-9C38-DB97882524A4}"/>
              </a:ext>
            </a:extLst>
          </p:cNvPr>
          <p:cNvSpPr/>
          <p:nvPr/>
        </p:nvSpPr>
        <p:spPr>
          <a:xfrm>
            <a:off x="70748" y="82498"/>
            <a:ext cx="12021726" cy="66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1">
            <a:extLst>
              <a:ext uri="{FF2B5EF4-FFF2-40B4-BE49-F238E27FC236}">
                <a16:creationId xmlns:a16="http://schemas.microsoft.com/office/drawing/2014/main" id="{B67690E8-CECD-70E1-20E1-CBC4CC53ADFD}"/>
              </a:ext>
            </a:extLst>
          </p:cNvPr>
          <p:cNvSpPr>
            <a:spLocks noGrp="1"/>
          </p:cNvSpPr>
          <p:nvPr>
            <p:ph type="title"/>
          </p:nvPr>
        </p:nvSpPr>
        <p:spPr>
          <a:xfrm>
            <a:off x="842473" y="458630"/>
            <a:ext cx="10515600" cy="1325563"/>
          </a:xfrm>
        </p:spPr>
        <p:txBody>
          <a:bodyPr/>
          <a:lstStyle/>
          <a:p>
            <a:pPr algn="ctr"/>
            <a:r>
              <a:rPr lang="en-US" dirty="0">
                <a:solidFill>
                  <a:srgbClr val="0070C0"/>
                </a:solidFill>
                <a:latin typeface="Segoe Print" panose="02000600000000000000" pitchFamily="2" charset="0"/>
                <a:cs typeface="MV Boli" panose="02000500030200090000" pitchFamily="2" charset="0"/>
              </a:rPr>
              <a:t>Applications of sex-linked loci</a:t>
            </a:r>
            <a:endParaRPr lang="en-AU" dirty="0">
              <a:solidFill>
                <a:srgbClr val="0070C0"/>
              </a:solidFill>
              <a:latin typeface="Segoe Print" panose="02000600000000000000" pitchFamily="2" charset="0"/>
              <a:cs typeface="MV Boli" panose="02000500030200090000" pitchFamily="2" charset="0"/>
            </a:endParaRPr>
          </a:p>
        </p:txBody>
      </p:sp>
      <p:sp>
        <p:nvSpPr>
          <p:cNvPr id="5" name="TextBox 4">
            <a:extLst>
              <a:ext uri="{FF2B5EF4-FFF2-40B4-BE49-F238E27FC236}">
                <a16:creationId xmlns:a16="http://schemas.microsoft.com/office/drawing/2014/main" id="{0EB0E997-AE58-930B-8845-A26918096F5D}"/>
              </a:ext>
            </a:extLst>
          </p:cNvPr>
          <p:cNvSpPr txBox="1"/>
          <p:nvPr/>
        </p:nvSpPr>
        <p:spPr>
          <a:xfrm>
            <a:off x="729010" y="1849927"/>
            <a:ext cx="10136214" cy="584775"/>
          </a:xfrm>
          <a:prstGeom prst="rect">
            <a:avLst/>
          </a:prstGeom>
          <a:noFill/>
        </p:spPr>
        <p:txBody>
          <a:bodyPr wrap="square" rtlCol="0">
            <a:spAutoFit/>
          </a:bodyPr>
          <a:lstStyle/>
          <a:p>
            <a:r>
              <a:rPr lang="en-US" sz="3200" b="1" dirty="0"/>
              <a:t>1. REMOVE THEM: Facilitate unbiased </a:t>
            </a:r>
            <a:r>
              <a:rPr lang="en-US" sz="3200" b="1" dirty="0" err="1"/>
              <a:t>popgen</a:t>
            </a:r>
            <a:r>
              <a:rPr lang="en-US" sz="3200" b="1" dirty="0"/>
              <a:t> analyses</a:t>
            </a:r>
            <a:endParaRPr lang="en-AU" sz="3200" b="1" dirty="0"/>
          </a:p>
        </p:txBody>
      </p:sp>
      <p:sp>
        <p:nvSpPr>
          <p:cNvPr id="2" name="TextBox 1">
            <a:extLst>
              <a:ext uri="{FF2B5EF4-FFF2-40B4-BE49-F238E27FC236}">
                <a16:creationId xmlns:a16="http://schemas.microsoft.com/office/drawing/2014/main" id="{4010034A-B7D2-A047-C09D-CFD04CA2B82C}"/>
              </a:ext>
            </a:extLst>
          </p:cNvPr>
          <p:cNvSpPr txBox="1"/>
          <p:nvPr/>
        </p:nvSpPr>
        <p:spPr>
          <a:xfrm>
            <a:off x="729009" y="2550521"/>
            <a:ext cx="7213719" cy="1077218"/>
          </a:xfrm>
          <a:prstGeom prst="rect">
            <a:avLst/>
          </a:prstGeom>
          <a:noFill/>
        </p:spPr>
        <p:txBody>
          <a:bodyPr wrap="square" rtlCol="0">
            <a:spAutoFit/>
          </a:bodyPr>
          <a:lstStyle/>
          <a:p>
            <a:r>
              <a:rPr lang="en-US" sz="3200" b="1" dirty="0"/>
              <a:t>2. USE THEM: </a:t>
            </a:r>
          </a:p>
          <a:p>
            <a:r>
              <a:rPr lang="en-US" sz="3200" b="1" dirty="0"/>
              <a:t>          - Sex identification of samples </a:t>
            </a:r>
            <a:endParaRPr lang="en-AU" sz="3200" b="1" dirty="0"/>
          </a:p>
        </p:txBody>
      </p:sp>
      <p:sp>
        <p:nvSpPr>
          <p:cNvPr id="23" name="Rectangle: Rounded Corners 22">
            <a:extLst>
              <a:ext uri="{FF2B5EF4-FFF2-40B4-BE49-F238E27FC236}">
                <a16:creationId xmlns:a16="http://schemas.microsoft.com/office/drawing/2014/main" id="{642B001B-7A75-4DEA-1CDD-54AD2AA98B72}"/>
              </a:ext>
            </a:extLst>
          </p:cNvPr>
          <p:cNvSpPr/>
          <p:nvPr/>
        </p:nvSpPr>
        <p:spPr>
          <a:xfrm>
            <a:off x="2768043" y="8579807"/>
            <a:ext cx="1631929" cy="457854"/>
          </a:xfrm>
          <a:prstGeom prst="round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cs typeface="Arial" panose="020B0604020202020204" pitchFamily="34" charset="0"/>
              </a:rPr>
              <a:t>Autosomal</a:t>
            </a:r>
            <a:endParaRPr lang="en-AU" dirty="0">
              <a:solidFill>
                <a:schemeClr val="bg1"/>
              </a:solidFill>
              <a:cs typeface="Arial" panose="020B0604020202020204" pitchFamily="34" charset="0"/>
            </a:endParaRPr>
          </a:p>
        </p:txBody>
      </p:sp>
      <p:sp>
        <p:nvSpPr>
          <p:cNvPr id="6" name="TextBox 5">
            <a:extLst>
              <a:ext uri="{FF2B5EF4-FFF2-40B4-BE49-F238E27FC236}">
                <a16:creationId xmlns:a16="http://schemas.microsoft.com/office/drawing/2014/main" id="{623DAF17-2F29-02AF-982E-C5B55C5E7291}"/>
              </a:ext>
            </a:extLst>
          </p:cNvPr>
          <p:cNvSpPr txBox="1"/>
          <p:nvPr/>
        </p:nvSpPr>
        <p:spPr>
          <a:xfrm>
            <a:off x="1633753" y="3551622"/>
            <a:ext cx="5886390" cy="584775"/>
          </a:xfrm>
          <a:prstGeom prst="rect">
            <a:avLst/>
          </a:prstGeom>
          <a:noFill/>
        </p:spPr>
        <p:txBody>
          <a:bodyPr wrap="square" rtlCol="0">
            <a:spAutoFit/>
          </a:bodyPr>
          <a:lstStyle/>
          <a:p>
            <a:r>
              <a:rPr lang="en-US" sz="3200" b="1" dirty="0"/>
              <a:t>- Study sex-biased dispersal</a:t>
            </a:r>
            <a:endParaRPr lang="en-AU" sz="3200" b="1" dirty="0"/>
          </a:p>
        </p:txBody>
      </p:sp>
    </p:spTree>
    <p:extLst>
      <p:ext uri="{BB962C8B-B14F-4D97-AF65-F5344CB8AC3E}">
        <p14:creationId xmlns:p14="http://schemas.microsoft.com/office/powerpoint/2010/main" val="545700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22287</TotalTime>
  <Words>4628</Words>
  <Application>Microsoft Office PowerPoint</Application>
  <PresentationFormat>Widescreen</PresentationFormat>
  <Paragraphs>1419</Paragraphs>
  <Slides>103</Slides>
  <Notes>89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Arial</vt:lpstr>
      <vt:lpstr>Calibri</vt:lpstr>
      <vt:lpstr>Calibri Light</vt:lpstr>
      <vt:lpstr>Courier New</vt:lpstr>
      <vt:lpstr>Segoe Print</vt:lpstr>
      <vt:lpstr>Wingdings</vt:lpstr>
      <vt:lpstr>Office Theme</vt:lpstr>
      <vt:lpstr>PowerPoint Presentation</vt:lpstr>
      <vt:lpstr>PowerPoint Presentation</vt:lpstr>
      <vt:lpstr>Hypothetical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Sex-linked loci and sex chromosomes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of sex-linked loci</vt:lpstr>
      <vt:lpstr>PowerPoint Presentation</vt:lpstr>
      <vt:lpstr>PowerPoint Presentation</vt:lpstr>
      <vt:lpstr>PowerPoint Presentation</vt:lpstr>
      <vt:lpstr>PowerPoint Presentation</vt:lpstr>
      <vt:lpstr>New package with function that does it automatically!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Is removing sex-linked loci necessary?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 home message no.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 home message no. 2</vt:lpstr>
      <vt:lpstr>Applications of sex-linked loci</vt:lpstr>
      <vt:lpstr>Applications of sex-linked loci</vt:lpstr>
      <vt:lpstr>Applications of sex-linked loci</vt:lpstr>
      <vt:lpstr>Applications of sex-linked loci</vt:lpstr>
      <vt:lpstr>Applications of sex-linked loci</vt:lpstr>
      <vt:lpstr>PowerPoint Presentation</vt:lpstr>
      <vt:lpstr>PowerPoint Presentation</vt:lpstr>
      <vt:lpstr>PowerPoint Presentation</vt:lpstr>
      <vt:lpstr>Let’s talk numbers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 home message no. 3</vt:lpstr>
      <vt:lpstr>Applications of sex-linked loci</vt:lpstr>
      <vt:lpstr>Applications of sex-linked loci</vt:lpstr>
      <vt:lpstr>Applications of sex-linked loci</vt:lpstr>
      <vt:lpstr>PowerPoint Presentation</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Diangie</dc:creator>
  <cp:lastModifiedBy>Diangie</cp:lastModifiedBy>
  <cp:revision>55</cp:revision>
  <dcterms:created xsi:type="dcterms:W3CDTF">2023-01-23T05:45:18Z</dcterms:created>
  <dcterms:modified xsi:type="dcterms:W3CDTF">2024-02-16T08:56:35Z</dcterms:modified>
</cp:coreProperties>
</file>